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83" r:id="rId1"/>
  </p:sldMasterIdLst>
  <p:notesMasterIdLst>
    <p:notesMasterId r:id="rId20"/>
  </p:notesMasterIdLst>
  <p:sldIdLst>
    <p:sldId id="264" r:id="rId2"/>
    <p:sldId id="258" r:id="rId3"/>
    <p:sldId id="257" r:id="rId4"/>
    <p:sldId id="274" r:id="rId5"/>
    <p:sldId id="259" r:id="rId6"/>
    <p:sldId id="268" r:id="rId7"/>
    <p:sldId id="265" r:id="rId8"/>
    <p:sldId id="256" r:id="rId9"/>
    <p:sldId id="273" r:id="rId10"/>
    <p:sldId id="269" r:id="rId11"/>
    <p:sldId id="270" r:id="rId12"/>
    <p:sldId id="271" r:id="rId13"/>
    <p:sldId id="272" r:id="rId14"/>
    <p:sldId id="260" r:id="rId15"/>
    <p:sldId id="261" r:id="rId16"/>
    <p:sldId id="262" r:id="rId17"/>
    <p:sldId id="267" r:id="rId18"/>
    <p:sldId id="26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72" autoAdjust="0"/>
  </p:normalViewPr>
  <p:slideViewPr>
    <p:cSldViewPr>
      <p:cViewPr varScale="1">
        <p:scale>
          <a:sx n="108" d="100"/>
          <a:sy n="108" d="100"/>
        </p:scale>
        <p:origin x="162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Webdrive\My%20OneDrive\documents\Research\Conferences\OFDI21\Me\fd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ebdrive\OneDrive%20Hotmail\documents\Research\Conferences\OFDI21\Me\fdi.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Outward stock, current USD</a:t>
            </a:r>
            <a:r>
              <a:rPr lang="da-DK" baseline="0"/>
              <a:t> billion</a:t>
            </a:r>
            <a:endParaRPr lang="da-DK"/>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lineChart>
        <c:grouping val="standard"/>
        <c:varyColors val="0"/>
        <c:ser>
          <c:idx val="0"/>
          <c:order val="0"/>
          <c:tx>
            <c:strRef>
              <c:f>'current usd'!$A$2</c:f>
              <c:strCache>
                <c:ptCount val="1"/>
                <c:pt idx="0">
                  <c:v>Brazil</c:v>
                </c:pt>
              </c:strCache>
            </c:strRef>
          </c:tx>
          <c:spPr>
            <a:ln w="28575" cap="rnd">
              <a:solidFill>
                <a:schemeClr val="accent1"/>
              </a:solidFill>
              <a:round/>
            </a:ln>
            <a:effectLst/>
          </c:spPr>
          <c:marker>
            <c:symbol val="none"/>
          </c:marker>
          <c:cat>
            <c:strRef>
              <c:f>'current usd'!$B$1:$AE$1</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'current usd'!$B$2:$AE$2</c:f>
              <c:numCache>
                <c:formatCode>General</c:formatCode>
                <c:ptCount val="30"/>
                <c:pt idx="0">
                  <c:v>41.044136000000002</c:v>
                </c:pt>
                <c:pt idx="1">
                  <c:v>42.059135999999995</c:v>
                </c:pt>
                <c:pt idx="2">
                  <c:v>42.195836</c:v>
                </c:pt>
                <c:pt idx="3">
                  <c:v>42.688136</c:v>
                </c:pt>
                <c:pt idx="4">
                  <c:v>43.378036000000002</c:v>
                </c:pt>
                <c:pt idx="5">
                  <c:v>44.473674000000003</c:v>
                </c:pt>
                <c:pt idx="6">
                  <c:v>44.00461</c:v>
                </c:pt>
                <c:pt idx="7">
                  <c:v>45.120173999999999</c:v>
                </c:pt>
                <c:pt idx="8">
                  <c:v>47.974187000000001</c:v>
                </c:pt>
                <c:pt idx="9">
                  <c:v>49.664599000000003</c:v>
                </c:pt>
                <c:pt idx="10">
                  <c:v>0</c:v>
                </c:pt>
                <c:pt idx="11">
                  <c:v>45.350515759640004</c:v>
                </c:pt>
                <c:pt idx="12">
                  <c:v>50.421213319479996</c:v>
                </c:pt>
                <c:pt idx="13">
                  <c:v>49.7994211233</c:v>
                </c:pt>
                <c:pt idx="14">
                  <c:v>65.714811946159998</c:v>
                </c:pt>
                <c:pt idx="15">
                  <c:v>75.829871012629994</c:v>
                </c:pt>
                <c:pt idx="16">
                  <c:v>106.32541273368</c:v>
                </c:pt>
                <c:pt idx="17">
                  <c:v>124.74264370373001</c:v>
                </c:pt>
                <c:pt idx="18">
                  <c:v>130.62957945356999</c:v>
                </c:pt>
                <c:pt idx="19">
                  <c:v>133.52321276610999</c:v>
                </c:pt>
                <c:pt idx="20">
                  <c:v>149.33288685735002</c:v>
                </c:pt>
                <c:pt idx="21">
                  <c:v>159.80883889043</c:v>
                </c:pt>
                <c:pt idx="22">
                  <c:v>203.8973194384385</c:v>
                </c:pt>
                <c:pt idx="23">
                  <c:v>203.7993622945925</c:v>
                </c:pt>
                <c:pt idx="24">
                  <c:v>209.99293700000001</c:v>
                </c:pt>
                <c:pt idx="25">
                  <c:v>184.90899999999999</c:v>
                </c:pt>
                <c:pt idx="26">
                  <c:v>203.18633499999999</c:v>
                </c:pt>
                <c:pt idx="27">
                  <c:v>239.63037420657</c:v>
                </c:pt>
                <c:pt idx="28">
                  <c:v>208.43119216359989</c:v>
                </c:pt>
                <c:pt idx="29">
                  <c:v>223.94652680136002</c:v>
                </c:pt>
              </c:numCache>
            </c:numRef>
          </c:val>
          <c:smooth val="0"/>
          <c:extLst>
            <c:ext xmlns:c16="http://schemas.microsoft.com/office/drawing/2014/chart" uri="{C3380CC4-5D6E-409C-BE32-E72D297353CC}">
              <c16:uniqueId val="{00000000-570C-4EFE-B076-7F2A444645E9}"/>
            </c:ext>
          </c:extLst>
        </c:ser>
        <c:ser>
          <c:idx val="1"/>
          <c:order val="1"/>
          <c:tx>
            <c:strRef>
              <c:f>'current usd'!$A$3</c:f>
              <c:strCache>
                <c:ptCount val="1"/>
                <c:pt idx="0">
                  <c:v>China</c:v>
                </c:pt>
              </c:strCache>
            </c:strRef>
          </c:tx>
          <c:spPr>
            <a:ln w="28575" cap="rnd">
              <a:solidFill>
                <a:schemeClr val="accent2"/>
              </a:solidFill>
              <a:round/>
            </a:ln>
            <a:effectLst/>
          </c:spPr>
          <c:marker>
            <c:symbol val="none"/>
          </c:marker>
          <c:cat>
            <c:strRef>
              <c:f>'current usd'!$B$1:$AE$1</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'current usd'!$B$3:$AE$3</c:f>
              <c:numCache>
                <c:formatCode>General</c:formatCode>
                <c:ptCount val="30"/>
                <c:pt idx="0">
                  <c:v>4.4550000000000001</c:v>
                </c:pt>
                <c:pt idx="1">
                  <c:v>5.3680000000000003</c:v>
                </c:pt>
                <c:pt idx="2">
                  <c:v>9.3680000000000003</c:v>
                </c:pt>
                <c:pt idx="3">
                  <c:v>13.768000000000001</c:v>
                </c:pt>
                <c:pt idx="4">
                  <c:v>15.768000000000001</c:v>
                </c:pt>
                <c:pt idx="5">
                  <c:v>17.768000000000001</c:v>
                </c:pt>
                <c:pt idx="6">
                  <c:v>19.882000000000001</c:v>
                </c:pt>
                <c:pt idx="7">
                  <c:v>22.444490000000002</c:v>
                </c:pt>
                <c:pt idx="8">
                  <c:v>25.078296999999999</c:v>
                </c:pt>
                <c:pt idx="9">
                  <c:v>26.852610000000002</c:v>
                </c:pt>
                <c:pt idx="10">
                  <c:v>27.768386999999997</c:v>
                </c:pt>
                <c:pt idx="11">
                  <c:v>34.653785000000006</c:v>
                </c:pt>
                <c:pt idx="12">
                  <c:v>29.9</c:v>
                </c:pt>
                <c:pt idx="13">
                  <c:v>33.22222</c:v>
                </c:pt>
                <c:pt idx="14">
                  <c:v>44.777260000000005</c:v>
                </c:pt>
                <c:pt idx="15">
                  <c:v>57.205620000000003</c:v>
                </c:pt>
                <c:pt idx="16">
                  <c:v>90.63</c:v>
                </c:pt>
                <c:pt idx="17">
                  <c:v>117.9105</c:v>
                </c:pt>
                <c:pt idx="18">
                  <c:v>183.97071</c:v>
                </c:pt>
                <c:pt idx="19">
                  <c:v>245.75538</c:v>
                </c:pt>
                <c:pt idx="20">
                  <c:v>317.21059000000002</c:v>
                </c:pt>
                <c:pt idx="21">
                  <c:v>424.78066999999999</c:v>
                </c:pt>
                <c:pt idx="22">
                  <c:v>531.94058000000007</c:v>
                </c:pt>
                <c:pt idx="23">
                  <c:v>660.47840000000008</c:v>
                </c:pt>
                <c:pt idx="24">
                  <c:v>882.64241999999922</c:v>
                </c:pt>
                <c:pt idx="25">
                  <c:v>1097.8645900000001</c:v>
                </c:pt>
                <c:pt idx="26">
                  <c:v>1357.3904499999999</c:v>
                </c:pt>
                <c:pt idx="27">
                  <c:v>1809.04</c:v>
                </c:pt>
                <c:pt idx="28">
                  <c:v>1982.27</c:v>
                </c:pt>
                <c:pt idx="29">
                  <c:v>2099.4</c:v>
                </c:pt>
              </c:numCache>
            </c:numRef>
          </c:val>
          <c:smooth val="0"/>
          <c:extLst>
            <c:ext xmlns:c16="http://schemas.microsoft.com/office/drawing/2014/chart" uri="{C3380CC4-5D6E-409C-BE32-E72D297353CC}">
              <c16:uniqueId val="{00000001-570C-4EFE-B076-7F2A444645E9}"/>
            </c:ext>
          </c:extLst>
        </c:ser>
        <c:ser>
          <c:idx val="2"/>
          <c:order val="2"/>
          <c:tx>
            <c:strRef>
              <c:f>'current usd'!$A$4</c:f>
              <c:strCache>
                <c:ptCount val="1"/>
                <c:pt idx="0">
                  <c:v>India</c:v>
                </c:pt>
              </c:strCache>
            </c:strRef>
          </c:tx>
          <c:spPr>
            <a:ln w="28575" cap="rnd">
              <a:solidFill>
                <a:schemeClr val="accent3"/>
              </a:solidFill>
              <a:round/>
            </a:ln>
            <a:effectLst/>
          </c:spPr>
          <c:marker>
            <c:symbol val="none"/>
          </c:marker>
          <c:cat>
            <c:strRef>
              <c:f>'current usd'!$B$1:$AE$1</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'current usd'!$B$4:$AE$4</c:f>
              <c:numCache>
                <c:formatCode>General</c:formatCode>
                <c:ptCount val="30"/>
                <c:pt idx="0">
                  <c:v>0.12407079178700001</c:v>
                </c:pt>
                <c:pt idx="1">
                  <c:v>0.11307079178700001</c:v>
                </c:pt>
                <c:pt idx="2">
                  <c:v>0.29389312977100002</c:v>
                </c:pt>
                <c:pt idx="3">
                  <c:v>0.294243770771</c:v>
                </c:pt>
                <c:pt idx="4">
                  <c:v>0.37624377077100002</c:v>
                </c:pt>
                <c:pt idx="5">
                  <c:v>0.49524377077100001</c:v>
                </c:pt>
                <c:pt idx="6">
                  <c:v>0.735243770771</c:v>
                </c:pt>
                <c:pt idx="7">
                  <c:v>0.61729000000000001</c:v>
                </c:pt>
                <c:pt idx="8">
                  <c:v>0.70577999999999996</c:v>
                </c:pt>
                <c:pt idx="9">
                  <c:v>1.6659002069441</c:v>
                </c:pt>
                <c:pt idx="10">
                  <c:v>1.7334759358289</c:v>
                </c:pt>
                <c:pt idx="11">
                  <c:v>2.5317538397674997</c:v>
                </c:pt>
                <c:pt idx="12">
                  <c:v>4.0705788049136</c:v>
                </c:pt>
                <c:pt idx="13">
                  <c:v>6.0731542594013996</c:v>
                </c:pt>
                <c:pt idx="14">
                  <c:v>7.7344246873925</c:v>
                </c:pt>
                <c:pt idx="15">
                  <c:v>9.7413025629646004</c:v>
                </c:pt>
                <c:pt idx="16">
                  <c:v>27.0356356650469</c:v>
                </c:pt>
                <c:pt idx="17">
                  <c:v>44.080350120512499</c:v>
                </c:pt>
                <c:pt idx="18">
                  <c:v>63.337818594572305</c:v>
                </c:pt>
                <c:pt idx="19">
                  <c:v>80.839245929734403</c:v>
                </c:pt>
                <c:pt idx="20">
                  <c:v>96.900602544074999</c:v>
                </c:pt>
                <c:pt idx="21">
                  <c:v>109.5088171235449</c:v>
                </c:pt>
                <c:pt idx="22">
                  <c:v>118.0723091499581</c:v>
                </c:pt>
                <c:pt idx="23">
                  <c:v>119.83753009031129</c:v>
                </c:pt>
                <c:pt idx="24">
                  <c:v>131.52401253720501</c:v>
                </c:pt>
                <c:pt idx="25">
                  <c:v>139.0382881524591</c:v>
                </c:pt>
                <c:pt idx="26">
                  <c:v>144.08558201272319</c:v>
                </c:pt>
                <c:pt idx="27">
                  <c:v>155.17573243356119</c:v>
                </c:pt>
                <c:pt idx="28">
                  <c:v>166.593521061779</c:v>
                </c:pt>
                <c:pt idx="29">
                  <c:v>178.69444818587419</c:v>
                </c:pt>
              </c:numCache>
            </c:numRef>
          </c:val>
          <c:smooth val="0"/>
          <c:extLst>
            <c:ext xmlns:c16="http://schemas.microsoft.com/office/drawing/2014/chart" uri="{C3380CC4-5D6E-409C-BE32-E72D297353CC}">
              <c16:uniqueId val="{00000002-570C-4EFE-B076-7F2A444645E9}"/>
            </c:ext>
          </c:extLst>
        </c:ser>
        <c:ser>
          <c:idx val="3"/>
          <c:order val="3"/>
          <c:tx>
            <c:strRef>
              <c:f>'current usd'!$A$5</c:f>
              <c:strCache>
                <c:ptCount val="1"/>
                <c:pt idx="0">
                  <c:v>Russian Federation</c:v>
                </c:pt>
              </c:strCache>
            </c:strRef>
          </c:tx>
          <c:spPr>
            <a:ln w="28575" cap="rnd">
              <a:solidFill>
                <a:schemeClr val="accent4"/>
              </a:solidFill>
              <a:round/>
            </a:ln>
            <a:effectLst/>
          </c:spPr>
          <c:marker>
            <c:symbol val="none"/>
          </c:marker>
          <c:cat>
            <c:strRef>
              <c:f>'current usd'!$B$1:$AE$1</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'current usd'!$B$5:$AE$5</c:f>
              <c:numCache>
                <c:formatCode>General</c:formatCode>
                <c:ptCount val="30"/>
                <c:pt idx="3">
                  <c:v>2.3008000000000002</c:v>
                </c:pt>
                <c:pt idx="4">
                  <c:v>2.5881999999999996</c:v>
                </c:pt>
                <c:pt idx="5">
                  <c:v>3.3458999999999999</c:v>
                </c:pt>
                <c:pt idx="6">
                  <c:v>4.3898999999999999</c:v>
                </c:pt>
                <c:pt idx="7">
                  <c:v>7.6328000000000005</c:v>
                </c:pt>
                <c:pt idx="8">
                  <c:v>8.8656000000000006</c:v>
                </c:pt>
                <c:pt idx="9">
                  <c:v>9.5525000000000002</c:v>
                </c:pt>
                <c:pt idx="10">
                  <c:v>19.210999999999999</c:v>
                </c:pt>
                <c:pt idx="11">
                  <c:v>43.253999999999998</c:v>
                </c:pt>
                <c:pt idx="12">
                  <c:v>61.247999999999998</c:v>
                </c:pt>
                <c:pt idx="13">
                  <c:v>89.522000000000006</c:v>
                </c:pt>
                <c:pt idx="14">
                  <c:v>105.773</c:v>
                </c:pt>
                <c:pt idx="15">
                  <c:v>139.24100000000001</c:v>
                </c:pt>
                <c:pt idx="16">
                  <c:v>232.881</c:v>
                </c:pt>
                <c:pt idx="17">
                  <c:v>363.48099999999999</c:v>
                </c:pt>
                <c:pt idx="18">
                  <c:v>197.273</c:v>
                </c:pt>
                <c:pt idx="19">
                  <c:v>288.28899999999999</c:v>
                </c:pt>
                <c:pt idx="20">
                  <c:v>336.35500000000002</c:v>
                </c:pt>
                <c:pt idx="21">
                  <c:v>315.74200000000002</c:v>
                </c:pt>
                <c:pt idx="22">
                  <c:v>332.834</c:v>
                </c:pt>
                <c:pt idx="23">
                  <c:v>385.32155935857145</c:v>
                </c:pt>
                <c:pt idx="24">
                  <c:v>332.96063600000002</c:v>
                </c:pt>
                <c:pt idx="25">
                  <c:v>290.092376</c:v>
                </c:pt>
                <c:pt idx="26">
                  <c:v>342.848682</c:v>
                </c:pt>
                <c:pt idx="27">
                  <c:v>388.69298200000003</c:v>
                </c:pt>
                <c:pt idx="28">
                  <c:v>346.593231</c:v>
                </c:pt>
                <c:pt idx="29">
                  <c:v>386.622478</c:v>
                </c:pt>
              </c:numCache>
            </c:numRef>
          </c:val>
          <c:smooth val="0"/>
          <c:extLst>
            <c:ext xmlns:c16="http://schemas.microsoft.com/office/drawing/2014/chart" uri="{C3380CC4-5D6E-409C-BE32-E72D297353CC}">
              <c16:uniqueId val="{00000003-570C-4EFE-B076-7F2A444645E9}"/>
            </c:ext>
          </c:extLst>
        </c:ser>
        <c:dLbls>
          <c:showLegendKey val="0"/>
          <c:showVal val="0"/>
          <c:showCatName val="0"/>
          <c:showSerName val="0"/>
          <c:showPercent val="0"/>
          <c:showBubbleSize val="0"/>
        </c:dLbls>
        <c:smooth val="0"/>
        <c:axId val="543072624"/>
        <c:axId val="543072296"/>
      </c:lineChart>
      <c:catAx>
        <c:axId val="54307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43072296"/>
        <c:crosses val="autoZero"/>
        <c:auto val="1"/>
        <c:lblAlgn val="ctr"/>
        <c:lblOffset val="100"/>
        <c:noMultiLvlLbl val="0"/>
      </c:catAx>
      <c:valAx>
        <c:axId val="543072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43072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err="1"/>
              <a:t>Outward</a:t>
            </a:r>
            <a:r>
              <a:rPr lang="da-DK" dirty="0"/>
              <a:t> FDI </a:t>
            </a:r>
            <a:r>
              <a:rPr lang="da-DK" dirty="0" err="1"/>
              <a:t>stock</a:t>
            </a:r>
            <a:r>
              <a:rPr lang="da-DK" dirty="0"/>
              <a:t>,</a:t>
            </a:r>
            <a:r>
              <a:rPr lang="da-DK" baseline="0" dirty="0"/>
              <a:t> </a:t>
            </a:r>
            <a:r>
              <a:rPr lang="da-DK" dirty="0" err="1"/>
              <a:t>percentage</a:t>
            </a:r>
            <a:r>
              <a:rPr lang="da-DK" dirty="0"/>
              <a:t> of total </a:t>
            </a:r>
            <a:r>
              <a:rPr lang="da-DK" dirty="0" err="1"/>
              <a:t>world</a:t>
            </a:r>
            <a:r>
              <a:rPr lang="da-DK" dirty="0"/>
              <a:t> (</a:t>
            </a:r>
            <a:r>
              <a:rPr lang="da-DK" dirty="0" err="1"/>
              <a:t>excl</a:t>
            </a:r>
            <a:r>
              <a:rPr lang="da-DK" dirty="0"/>
              <a:t> transition ec)</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lineChart>
        <c:grouping val="standard"/>
        <c:varyColors val="0"/>
        <c:ser>
          <c:idx val="0"/>
          <c:order val="0"/>
          <c:tx>
            <c:strRef>
              <c:f>'developed vs developing'!$A$2</c:f>
              <c:strCache>
                <c:ptCount val="1"/>
                <c:pt idx="0">
                  <c:v>Developing economies</c:v>
                </c:pt>
              </c:strCache>
            </c:strRef>
          </c:tx>
          <c:spPr>
            <a:ln w="28575" cap="rnd">
              <a:solidFill>
                <a:schemeClr val="accent1"/>
              </a:solidFill>
              <a:round/>
            </a:ln>
            <a:effectLst/>
          </c:spPr>
          <c:marker>
            <c:symbol val="none"/>
          </c:marker>
          <c:cat>
            <c:strRef>
              <c:f>'developed vs developing'!$B$1:$AE$1</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'developed vs developing'!$B$2:$AE$2</c:f>
              <c:numCache>
                <c:formatCode>General</c:formatCode>
                <c:ptCount val="30"/>
                <c:pt idx="0">
                  <c:v>6.2262269413000002</c:v>
                </c:pt>
                <c:pt idx="1">
                  <c:v>6.0087591847999997</c:v>
                </c:pt>
                <c:pt idx="2">
                  <c:v>6.9543610611000002</c:v>
                </c:pt>
                <c:pt idx="3">
                  <c:v>7.1409721267000004</c:v>
                </c:pt>
                <c:pt idx="4">
                  <c:v>7.9311855666</c:v>
                </c:pt>
                <c:pt idx="5">
                  <c:v>7.8123986842999997</c:v>
                </c:pt>
                <c:pt idx="6">
                  <c:v>7.8613120462000001</c:v>
                </c:pt>
                <c:pt idx="7">
                  <c:v>9.8715337776999998</c:v>
                </c:pt>
                <c:pt idx="8">
                  <c:v>8.4264923716000002</c:v>
                </c:pt>
                <c:pt idx="9">
                  <c:v>9.2441272860999995</c:v>
                </c:pt>
                <c:pt idx="10">
                  <c:v>9.3116882532999998</c:v>
                </c:pt>
                <c:pt idx="11">
                  <c:v>10.220350611900001</c:v>
                </c:pt>
                <c:pt idx="12">
                  <c:v>10.3950480087</c:v>
                </c:pt>
                <c:pt idx="13">
                  <c:v>9.3512069102000002</c:v>
                </c:pt>
                <c:pt idx="14">
                  <c:v>9.4562125090000002</c:v>
                </c:pt>
                <c:pt idx="15">
                  <c:v>10.036972371499999</c:v>
                </c:pt>
                <c:pt idx="16">
                  <c:v>11.1738122418</c:v>
                </c:pt>
                <c:pt idx="17">
                  <c:v>12.455093783600001</c:v>
                </c:pt>
                <c:pt idx="18">
                  <c:v>14.1958581135</c:v>
                </c:pt>
                <c:pt idx="19">
                  <c:v>13.7018076826</c:v>
                </c:pt>
                <c:pt idx="20">
                  <c:v>14.747395900300001</c:v>
                </c:pt>
                <c:pt idx="21">
                  <c:v>16.305721075299999</c:v>
                </c:pt>
                <c:pt idx="22">
                  <c:v>17.399226230099998</c:v>
                </c:pt>
                <c:pt idx="23">
                  <c:v>17.532784620400001</c:v>
                </c:pt>
                <c:pt idx="24">
                  <c:v>19.2618706003</c:v>
                </c:pt>
                <c:pt idx="25">
                  <c:v>20.692999613600001</c:v>
                </c:pt>
                <c:pt idx="26">
                  <c:v>21.477144270299998</c:v>
                </c:pt>
                <c:pt idx="27">
                  <c:v>21.974675684899999</c:v>
                </c:pt>
                <c:pt idx="28">
                  <c:v>23.908365625599998</c:v>
                </c:pt>
                <c:pt idx="29">
                  <c:v>22.851168720099999</c:v>
                </c:pt>
              </c:numCache>
            </c:numRef>
          </c:val>
          <c:smooth val="0"/>
          <c:extLst>
            <c:ext xmlns:c16="http://schemas.microsoft.com/office/drawing/2014/chart" uri="{C3380CC4-5D6E-409C-BE32-E72D297353CC}">
              <c16:uniqueId val="{00000000-5905-42BB-979F-45E291172D0A}"/>
            </c:ext>
          </c:extLst>
        </c:ser>
        <c:ser>
          <c:idx val="1"/>
          <c:order val="1"/>
          <c:tx>
            <c:strRef>
              <c:f>'developed vs developing'!$A$3</c:f>
              <c:strCache>
                <c:ptCount val="1"/>
                <c:pt idx="0">
                  <c:v>Developed economies</c:v>
                </c:pt>
              </c:strCache>
            </c:strRef>
          </c:tx>
          <c:spPr>
            <a:ln w="28575" cap="rnd">
              <a:solidFill>
                <a:schemeClr val="accent2"/>
              </a:solidFill>
              <a:round/>
            </a:ln>
            <a:effectLst/>
          </c:spPr>
          <c:marker>
            <c:symbol val="none"/>
          </c:marker>
          <c:cat>
            <c:strRef>
              <c:f>'developed vs developing'!$B$1:$AE$1</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'developed vs developing'!$B$3:$AE$3</c:f>
              <c:numCache>
                <c:formatCode>General</c:formatCode>
                <c:ptCount val="30"/>
                <c:pt idx="0">
                  <c:v>93.748933765900006</c:v>
                </c:pt>
                <c:pt idx="1">
                  <c:v>93.952575069999995</c:v>
                </c:pt>
                <c:pt idx="2">
                  <c:v>93.045638938899998</c:v>
                </c:pt>
                <c:pt idx="3">
                  <c:v>92.777813923099998</c:v>
                </c:pt>
                <c:pt idx="4">
                  <c:v>91.983478984399994</c:v>
                </c:pt>
                <c:pt idx="5">
                  <c:v>92.096594670000002</c:v>
                </c:pt>
                <c:pt idx="6">
                  <c:v>92.035499960400003</c:v>
                </c:pt>
                <c:pt idx="7">
                  <c:v>89.978358702700007</c:v>
                </c:pt>
                <c:pt idx="8">
                  <c:v>91.425534011400003</c:v>
                </c:pt>
                <c:pt idx="9">
                  <c:v>90.617829392800004</c:v>
                </c:pt>
                <c:pt idx="10">
                  <c:v>90.423606118099997</c:v>
                </c:pt>
                <c:pt idx="11">
                  <c:v>89.180332853799996</c:v>
                </c:pt>
                <c:pt idx="12">
                  <c:v>88.754308418700006</c:v>
                </c:pt>
                <c:pt idx="13">
                  <c:v>89.658414988800004</c:v>
                </c:pt>
                <c:pt idx="14">
                  <c:v>89.549573269600003</c:v>
                </c:pt>
                <c:pt idx="15">
                  <c:v>88.765671213199994</c:v>
                </c:pt>
                <c:pt idx="16">
                  <c:v>87.249842001600001</c:v>
                </c:pt>
                <c:pt idx="17">
                  <c:v>85.522523626899996</c:v>
                </c:pt>
                <c:pt idx="18">
                  <c:v>84.418818981900003</c:v>
                </c:pt>
                <c:pt idx="19">
                  <c:v>84.639603426099995</c:v>
                </c:pt>
                <c:pt idx="20">
                  <c:v>83.450770838500006</c:v>
                </c:pt>
                <c:pt idx="21">
                  <c:v>81.993113398600002</c:v>
                </c:pt>
                <c:pt idx="22">
                  <c:v>80.953377539499996</c:v>
                </c:pt>
                <c:pt idx="23">
                  <c:v>80.7518517086</c:v>
                </c:pt>
                <c:pt idx="24">
                  <c:v>79.274275212399999</c:v>
                </c:pt>
                <c:pt idx="25">
                  <c:v>78.001122366700002</c:v>
                </c:pt>
                <c:pt idx="26">
                  <c:v>77.095032276599994</c:v>
                </c:pt>
                <c:pt idx="27">
                  <c:v>76.666251144200004</c:v>
                </c:pt>
                <c:pt idx="28">
                  <c:v>74.805204864199993</c:v>
                </c:pt>
                <c:pt idx="29">
                  <c:v>75.853358823899995</c:v>
                </c:pt>
              </c:numCache>
            </c:numRef>
          </c:val>
          <c:smooth val="0"/>
          <c:extLst>
            <c:ext xmlns:c16="http://schemas.microsoft.com/office/drawing/2014/chart" uri="{C3380CC4-5D6E-409C-BE32-E72D297353CC}">
              <c16:uniqueId val="{00000001-5905-42BB-979F-45E291172D0A}"/>
            </c:ext>
          </c:extLst>
        </c:ser>
        <c:dLbls>
          <c:showLegendKey val="0"/>
          <c:showVal val="0"/>
          <c:showCatName val="0"/>
          <c:showSerName val="0"/>
          <c:showPercent val="0"/>
          <c:showBubbleSize val="0"/>
        </c:dLbls>
        <c:smooth val="0"/>
        <c:axId val="842536527"/>
        <c:axId val="842536111"/>
      </c:lineChart>
      <c:catAx>
        <c:axId val="84253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42536111"/>
        <c:crosses val="autoZero"/>
        <c:auto val="1"/>
        <c:lblAlgn val="ctr"/>
        <c:lblOffset val="100"/>
        <c:noMultiLvlLbl val="0"/>
      </c:catAx>
      <c:valAx>
        <c:axId val="842536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425365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402AD4-719F-4F16-B092-FB2131AB854A}" type="datetimeFigureOut">
              <a:rPr lang="en-US" smtClean="0"/>
              <a:t>10/27/2021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A1BD34-95A4-4153-AFBC-3F50BDBC9E1E}" type="slidenum">
              <a:rPr lang="en-US" smtClean="0"/>
              <a:t>‹#›</a:t>
            </a:fld>
            <a:endParaRPr lang="en-US"/>
          </a:p>
        </p:txBody>
      </p:sp>
    </p:spTree>
    <p:extLst>
      <p:ext uri="{BB962C8B-B14F-4D97-AF65-F5344CB8AC3E}">
        <p14:creationId xmlns:p14="http://schemas.microsoft.com/office/powerpoint/2010/main" val="362266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9A1BD34-95A4-4153-AFBC-3F50BDBC9E1E}" type="slidenum">
              <a:rPr lang="en-US" smtClean="0"/>
              <a:t>2</a:t>
            </a:fld>
            <a:endParaRPr lang="en-US"/>
          </a:p>
        </p:txBody>
      </p:sp>
    </p:spTree>
    <p:extLst>
      <p:ext uri="{BB962C8B-B14F-4D97-AF65-F5344CB8AC3E}">
        <p14:creationId xmlns:p14="http://schemas.microsoft.com/office/powerpoint/2010/main" val="775365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9A1BD34-95A4-4153-AFBC-3F50BDBC9E1E}" type="slidenum">
              <a:rPr lang="en-US" smtClean="0"/>
              <a:t>3</a:t>
            </a:fld>
            <a:endParaRPr lang="en-US"/>
          </a:p>
        </p:txBody>
      </p:sp>
    </p:spTree>
    <p:extLst>
      <p:ext uri="{BB962C8B-B14F-4D97-AF65-F5344CB8AC3E}">
        <p14:creationId xmlns:p14="http://schemas.microsoft.com/office/powerpoint/2010/main" val="306264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9A1BD34-95A4-4153-AFBC-3F50BDBC9E1E}" type="slidenum">
              <a:rPr lang="en-US" smtClean="0"/>
              <a:t>6</a:t>
            </a:fld>
            <a:endParaRPr lang="en-US"/>
          </a:p>
        </p:txBody>
      </p:sp>
    </p:spTree>
    <p:extLst>
      <p:ext uri="{BB962C8B-B14F-4D97-AF65-F5344CB8AC3E}">
        <p14:creationId xmlns:p14="http://schemas.microsoft.com/office/powerpoint/2010/main" val="315139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A1BD34-95A4-4153-AFBC-3F50BDBC9E1E}" type="slidenum">
              <a:rPr lang="en-US" smtClean="0"/>
              <a:t>7</a:t>
            </a:fld>
            <a:endParaRPr lang="en-US"/>
          </a:p>
        </p:txBody>
      </p:sp>
    </p:spTree>
    <p:extLst>
      <p:ext uri="{BB962C8B-B14F-4D97-AF65-F5344CB8AC3E}">
        <p14:creationId xmlns:p14="http://schemas.microsoft.com/office/powerpoint/2010/main" val="173917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5A5AF-D9E8-4DD6-999F-A60663D43858}" type="datetimeFigureOut">
              <a:rPr lang="da-DK" smtClean="0"/>
              <a:t>27-10-2021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DAB94411-2297-4BD0-B197-35E3682289EC}" type="slidenum">
              <a:rPr lang="da-DK" smtClean="0"/>
              <a:t>‹#›</a:t>
            </a:fld>
            <a:endParaRPr lang="da-DK"/>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1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A5AF-D9E8-4DD6-999F-A60663D43858}" type="datetimeFigureOut">
              <a:rPr lang="da-DK" smtClean="0"/>
              <a:t>27-10-2021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DAB94411-2297-4BD0-B197-35E3682289EC}" type="slidenum">
              <a:rPr lang="da-DK" smtClean="0"/>
              <a:t>‹#›</a:t>
            </a:fld>
            <a:endParaRPr lang="da-DK"/>
          </a:p>
        </p:txBody>
      </p:sp>
    </p:spTree>
    <p:extLst>
      <p:ext uri="{BB962C8B-B14F-4D97-AF65-F5344CB8AC3E}">
        <p14:creationId xmlns:p14="http://schemas.microsoft.com/office/powerpoint/2010/main" val="375937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A5AF-D9E8-4DD6-999F-A60663D43858}" type="datetimeFigureOut">
              <a:rPr lang="da-DK" smtClean="0"/>
              <a:t>27-10-2021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DAB94411-2297-4BD0-B197-35E3682289EC}" type="slidenum">
              <a:rPr lang="da-DK" smtClean="0"/>
              <a:t>‹#›</a:t>
            </a:fld>
            <a:endParaRPr lang="da-DK"/>
          </a:p>
        </p:txBody>
      </p:sp>
    </p:spTree>
    <p:extLst>
      <p:ext uri="{BB962C8B-B14F-4D97-AF65-F5344CB8AC3E}">
        <p14:creationId xmlns:p14="http://schemas.microsoft.com/office/powerpoint/2010/main" val="41804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A5AF-D9E8-4DD6-999F-A60663D43858}" type="datetimeFigureOut">
              <a:rPr lang="da-DK" smtClean="0"/>
              <a:t>27-10-2021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DAB94411-2297-4BD0-B197-35E3682289EC}" type="slidenum">
              <a:rPr lang="da-DK" smtClean="0"/>
              <a:t>‹#›</a:t>
            </a:fld>
            <a:endParaRPr lang="da-DK"/>
          </a:p>
        </p:txBody>
      </p:sp>
    </p:spTree>
    <p:extLst>
      <p:ext uri="{BB962C8B-B14F-4D97-AF65-F5344CB8AC3E}">
        <p14:creationId xmlns:p14="http://schemas.microsoft.com/office/powerpoint/2010/main" val="3246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5A5AF-D9E8-4DD6-999F-A60663D43858}" type="datetimeFigureOut">
              <a:rPr lang="da-DK" smtClean="0"/>
              <a:t>27-10-2021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DAB94411-2297-4BD0-B197-35E3682289EC}" type="slidenum">
              <a:rPr lang="da-DK" smtClean="0"/>
              <a:t>‹#›</a:t>
            </a:fld>
            <a:endParaRPr lang="da-DK"/>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46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A5AF-D9E8-4DD6-999F-A60663D43858}" type="datetimeFigureOut">
              <a:rPr lang="da-DK" smtClean="0"/>
              <a:t>27-10-2021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DAB94411-2297-4BD0-B197-35E3682289EC}" type="slidenum">
              <a:rPr lang="da-DK" smtClean="0"/>
              <a:t>‹#›</a:t>
            </a:fld>
            <a:endParaRPr lang="da-DK"/>
          </a:p>
        </p:txBody>
      </p:sp>
    </p:spTree>
    <p:extLst>
      <p:ext uri="{BB962C8B-B14F-4D97-AF65-F5344CB8AC3E}">
        <p14:creationId xmlns:p14="http://schemas.microsoft.com/office/powerpoint/2010/main" val="168347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A5AF-D9E8-4DD6-999F-A60663D43858}" type="datetimeFigureOut">
              <a:rPr lang="da-DK" smtClean="0"/>
              <a:t>27-10-2021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DAB94411-2297-4BD0-B197-35E3682289EC}" type="slidenum">
              <a:rPr lang="da-DK" smtClean="0"/>
              <a:t>‹#›</a:t>
            </a:fld>
            <a:endParaRPr lang="da-DK"/>
          </a:p>
        </p:txBody>
      </p:sp>
    </p:spTree>
    <p:extLst>
      <p:ext uri="{BB962C8B-B14F-4D97-AF65-F5344CB8AC3E}">
        <p14:creationId xmlns:p14="http://schemas.microsoft.com/office/powerpoint/2010/main" val="259562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A5AF-D9E8-4DD6-999F-A60663D43858}" type="datetimeFigureOut">
              <a:rPr lang="da-DK" smtClean="0"/>
              <a:t>27-10-2021</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DAB94411-2297-4BD0-B197-35E3682289EC}" type="slidenum">
              <a:rPr lang="da-DK" smtClean="0"/>
              <a:t>‹#›</a:t>
            </a:fld>
            <a:endParaRPr lang="da-DK"/>
          </a:p>
        </p:txBody>
      </p:sp>
    </p:spTree>
    <p:extLst>
      <p:ext uri="{BB962C8B-B14F-4D97-AF65-F5344CB8AC3E}">
        <p14:creationId xmlns:p14="http://schemas.microsoft.com/office/powerpoint/2010/main" val="192034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DC5A5AF-D9E8-4DD6-999F-A60663D43858}" type="datetimeFigureOut">
              <a:rPr lang="da-DK" smtClean="0"/>
              <a:t>27-10-2021</a:t>
            </a:fld>
            <a:endParaRPr lang="da-D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a-DK"/>
          </a:p>
        </p:txBody>
      </p:sp>
      <p:sp>
        <p:nvSpPr>
          <p:cNvPr id="9" name="Slide Number Placeholder 8"/>
          <p:cNvSpPr>
            <a:spLocks noGrp="1"/>
          </p:cNvSpPr>
          <p:nvPr>
            <p:ph type="sldNum" sz="quarter" idx="12"/>
          </p:nvPr>
        </p:nvSpPr>
        <p:spPr/>
        <p:txBody>
          <a:bodyPr/>
          <a:lstStyle/>
          <a:p>
            <a:fld id="{DAB94411-2297-4BD0-B197-35E3682289EC}" type="slidenum">
              <a:rPr lang="da-DK" smtClean="0"/>
              <a:t>‹#›</a:t>
            </a:fld>
            <a:endParaRPr lang="da-DK"/>
          </a:p>
        </p:txBody>
      </p:sp>
    </p:spTree>
    <p:extLst>
      <p:ext uri="{BB962C8B-B14F-4D97-AF65-F5344CB8AC3E}">
        <p14:creationId xmlns:p14="http://schemas.microsoft.com/office/powerpoint/2010/main" val="287312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DC5A5AF-D9E8-4DD6-999F-A60663D43858}" type="datetimeFigureOut">
              <a:rPr lang="da-DK" smtClean="0"/>
              <a:t>27-10-2021</a:t>
            </a:fld>
            <a:endParaRPr lang="da-DK"/>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da-D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B94411-2297-4BD0-B197-35E3682289EC}" type="slidenum">
              <a:rPr lang="da-DK" smtClean="0"/>
              <a:t>‹#›</a:t>
            </a:fld>
            <a:endParaRPr lang="da-DK"/>
          </a:p>
        </p:txBody>
      </p:sp>
    </p:spTree>
    <p:extLst>
      <p:ext uri="{BB962C8B-B14F-4D97-AF65-F5344CB8AC3E}">
        <p14:creationId xmlns:p14="http://schemas.microsoft.com/office/powerpoint/2010/main" val="349649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C5A5AF-D9E8-4DD6-999F-A60663D43858}" type="datetimeFigureOut">
              <a:rPr lang="da-DK" smtClean="0"/>
              <a:t>27-10-2021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DAB94411-2297-4BD0-B197-35E3682289EC}" type="slidenum">
              <a:rPr lang="da-DK" smtClean="0"/>
              <a:t>‹#›</a:t>
            </a:fld>
            <a:endParaRPr lang="da-DK"/>
          </a:p>
        </p:txBody>
      </p:sp>
    </p:spTree>
    <p:extLst>
      <p:ext uri="{BB962C8B-B14F-4D97-AF65-F5344CB8AC3E}">
        <p14:creationId xmlns:p14="http://schemas.microsoft.com/office/powerpoint/2010/main" val="272790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DC5A5AF-D9E8-4DD6-999F-A60663D43858}" type="datetimeFigureOut">
              <a:rPr lang="da-DK" smtClean="0"/>
              <a:t>27-10-2021</a:t>
            </a:fld>
            <a:endParaRPr lang="da-DK"/>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a-DK"/>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AB94411-2297-4BD0-B197-35E3682289EC}" type="slidenum">
              <a:rPr lang="da-DK" smtClean="0"/>
              <a:t>‹#›</a:t>
            </a:fld>
            <a:endParaRPr lang="da-DK"/>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88612"/>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5.jpeg"/><Relationship Id="rId7" Type="http://schemas.openxmlformats.org/officeDocument/2006/relationships/image" Target="../media/image29.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26.jpeg"/><Relationship Id="rId9" Type="http://schemas.openxmlformats.org/officeDocument/2006/relationships/image" Target="../media/image3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2387600"/>
          </a:xfrm>
        </p:spPr>
        <p:txBody>
          <a:bodyPr>
            <a:noAutofit/>
          </a:bodyPr>
          <a:lstStyle/>
          <a:p>
            <a:r>
              <a:rPr lang="en-US" sz="4000" dirty="0"/>
              <a:t>The 7</a:t>
            </a:r>
            <a:r>
              <a:rPr lang="en-US" sz="4000" baseline="30000" dirty="0"/>
              <a:t>th</a:t>
            </a:r>
            <a:r>
              <a:rPr lang="en-US" sz="4000" dirty="0"/>
              <a:t> Copenhagen Conference on: </a:t>
            </a:r>
            <a:br>
              <a:rPr lang="en-US" sz="4000" dirty="0"/>
            </a:br>
            <a:r>
              <a:rPr lang="en-US" sz="4000" dirty="0"/>
              <a:t/>
            </a:r>
            <a:br>
              <a:rPr lang="en-US" sz="4000" dirty="0"/>
            </a:br>
            <a:r>
              <a:rPr lang="en-US" sz="4000" dirty="0"/>
              <a:t>Emerging Market Multinationals: Outward Investment from Emerging Economies</a:t>
            </a:r>
            <a:endParaRPr lang="da-DK" sz="4000" dirty="0"/>
          </a:p>
        </p:txBody>
      </p:sp>
      <p:sp>
        <p:nvSpPr>
          <p:cNvPr id="3" name="Subtitle 2"/>
          <p:cNvSpPr>
            <a:spLocks noGrp="1"/>
          </p:cNvSpPr>
          <p:nvPr>
            <p:ph type="subTitle" idx="1"/>
          </p:nvPr>
        </p:nvSpPr>
        <p:spPr>
          <a:xfrm>
            <a:off x="1371600" y="4340696"/>
            <a:ext cx="6400800" cy="1752600"/>
          </a:xfrm>
        </p:spPr>
        <p:txBody>
          <a:bodyPr/>
          <a:lstStyle/>
          <a:p>
            <a:r>
              <a:rPr lang="en-US" dirty="0"/>
              <a:t>14-15 October 2021</a:t>
            </a:r>
          </a:p>
          <a:p>
            <a:r>
              <a:rPr lang="en-US" dirty="0"/>
              <a:t>Copenhagen Business School</a:t>
            </a:r>
            <a:endParaRPr lang="da-DK" dirty="0"/>
          </a:p>
        </p:txBody>
      </p:sp>
      <p:sp>
        <p:nvSpPr>
          <p:cNvPr id="4" name="Title 1"/>
          <p:cNvSpPr txBox="1">
            <a:spLocks/>
          </p:cNvSpPr>
          <p:nvPr/>
        </p:nvSpPr>
        <p:spPr>
          <a:xfrm>
            <a:off x="685800" y="3314452"/>
            <a:ext cx="7772400" cy="79208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4000" i="1" dirty="0"/>
              <a:t>The Politics of Internationalization</a:t>
            </a:r>
            <a:endParaRPr lang="da-DK" sz="4000" i="1" dirty="0"/>
          </a:p>
        </p:txBody>
      </p:sp>
    </p:spTree>
    <p:extLst>
      <p:ext uri="{BB962C8B-B14F-4D97-AF65-F5344CB8AC3E}">
        <p14:creationId xmlns:p14="http://schemas.microsoft.com/office/powerpoint/2010/main" val="397592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a:t>
            </a:r>
            <a:endParaRPr lang="da-DK"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We argue and explain how the study of emerging market multinational companies can help enrich our understanding of the internationalization process. Firms’ internationalization process is a central and enduring theme in international business. However, most of the theoretical models are built on the analysis of advanced economy multinationals. Emerging market multinationals differ crucially on the role that the home country plays in their behavior, resulting in different patterns of internationalization processes. We propose that the discussion of the applicability of extant theory can be advanced by differentiating internationalization theories according to three different ontological perspectives: resource based, transaction based, and process based. We further suggest that the study of emerging market multinationals’ internationalization processes reveals three contextual accelerators: government, catch-up, and global value chains. These accelerators help adapt internationalization models to new contextual realities.</a:t>
            </a:r>
            <a:endParaRPr lang="da-DK" dirty="0"/>
          </a:p>
          <a:p>
            <a:endParaRPr lang="da-DK" dirty="0"/>
          </a:p>
        </p:txBody>
      </p:sp>
    </p:spTree>
    <p:extLst>
      <p:ext uri="{BB962C8B-B14F-4D97-AF65-F5344CB8AC3E}">
        <p14:creationId xmlns:p14="http://schemas.microsoft.com/office/powerpoint/2010/main" val="2197474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Content</a:t>
            </a:r>
          </a:p>
        </p:txBody>
      </p:sp>
      <p:sp>
        <p:nvSpPr>
          <p:cNvPr id="3" name="Content Placeholder 2"/>
          <p:cNvSpPr>
            <a:spLocks noGrp="1"/>
          </p:cNvSpPr>
          <p:nvPr>
            <p:ph idx="1"/>
          </p:nvPr>
        </p:nvSpPr>
        <p:spPr/>
        <p:txBody>
          <a:bodyPr>
            <a:normAutofit/>
          </a:bodyPr>
          <a:lstStyle/>
          <a:p>
            <a:pPr lvl="1"/>
            <a:r>
              <a:rPr lang="en-US" dirty="0"/>
              <a:t>Trends in outward direct investment from emerging economies</a:t>
            </a:r>
          </a:p>
          <a:p>
            <a:pPr lvl="1"/>
            <a:r>
              <a:rPr lang="en-US" dirty="0"/>
              <a:t>Major themes in the literature on emerging market multinationals</a:t>
            </a:r>
          </a:p>
          <a:p>
            <a:pPr lvl="1"/>
            <a:r>
              <a:rPr lang="da-DK" dirty="0"/>
              <a:t>Three </a:t>
            </a:r>
            <a:r>
              <a:rPr lang="da-DK" dirty="0" err="1"/>
              <a:t>perspectives</a:t>
            </a:r>
            <a:r>
              <a:rPr lang="da-DK" dirty="0"/>
              <a:t> on </a:t>
            </a:r>
            <a:r>
              <a:rPr lang="da-DK" dirty="0" err="1"/>
              <a:t>internationalization</a:t>
            </a:r>
            <a:r>
              <a:rPr lang="da-DK" dirty="0"/>
              <a:t>: </a:t>
            </a:r>
            <a:r>
              <a:rPr lang="da-DK" dirty="0" err="1"/>
              <a:t>resources</a:t>
            </a:r>
            <a:r>
              <a:rPr lang="da-DK" dirty="0"/>
              <a:t>, </a:t>
            </a:r>
            <a:r>
              <a:rPr lang="da-DK" dirty="0" err="1"/>
              <a:t>transactions</a:t>
            </a:r>
            <a:r>
              <a:rPr lang="da-DK" dirty="0"/>
              <a:t>, and processes</a:t>
            </a:r>
          </a:p>
          <a:p>
            <a:pPr lvl="1"/>
            <a:r>
              <a:rPr lang="en-US" dirty="0"/>
              <a:t>Emerging market multinationals and the three perspectives on internationalization </a:t>
            </a:r>
          </a:p>
          <a:p>
            <a:pPr lvl="1"/>
            <a:r>
              <a:rPr lang="en-US" dirty="0"/>
              <a:t>Enriching internationalization process theory with insights on emerging market multinationals: government, catch-up, and global value chain accelerators </a:t>
            </a:r>
          </a:p>
          <a:p>
            <a:endParaRPr lang="da-DK" dirty="0"/>
          </a:p>
        </p:txBody>
      </p:sp>
    </p:spTree>
    <p:extLst>
      <p:ext uri="{BB962C8B-B14F-4D97-AF65-F5344CB8AC3E}">
        <p14:creationId xmlns:p14="http://schemas.microsoft.com/office/powerpoint/2010/main" val="91241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Trends in outward direct investment from emerging economies</a:t>
            </a:r>
          </a:p>
        </p:txBody>
      </p:sp>
      <p:sp>
        <p:nvSpPr>
          <p:cNvPr id="3" name="Content Placeholder 2"/>
          <p:cNvSpPr>
            <a:spLocks noGrp="1"/>
          </p:cNvSpPr>
          <p:nvPr>
            <p:ph idx="1"/>
          </p:nvPr>
        </p:nvSpPr>
        <p:spPr/>
        <p:txBody>
          <a:bodyPr/>
          <a:lstStyle/>
          <a:p>
            <a:pPr lvl="1"/>
            <a:r>
              <a:rPr lang="da-DK" dirty="0" err="1"/>
              <a:t>Emerging</a:t>
            </a:r>
            <a:r>
              <a:rPr lang="da-DK" dirty="0"/>
              <a:t> </a:t>
            </a:r>
            <a:r>
              <a:rPr lang="da-DK" dirty="0" err="1"/>
              <a:t>economies</a:t>
            </a:r>
            <a:r>
              <a:rPr lang="da-DK" dirty="0"/>
              <a:t> </a:t>
            </a:r>
            <a:r>
              <a:rPr lang="da-DK" dirty="0" err="1"/>
              <a:t>are</a:t>
            </a:r>
            <a:r>
              <a:rPr lang="da-DK" dirty="0"/>
              <a:t> </a:t>
            </a:r>
            <a:r>
              <a:rPr lang="da-DK" dirty="0" err="1"/>
              <a:t>assuming</a:t>
            </a:r>
            <a:r>
              <a:rPr lang="da-DK" dirty="0"/>
              <a:t> </a:t>
            </a:r>
            <a:r>
              <a:rPr lang="da-DK" dirty="0" err="1"/>
              <a:t>increasing</a:t>
            </a:r>
            <a:r>
              <a:rPr lang="da-DK" dirty="0"/>
              <a:t> </a:t>
            </a:r>
            <a:r>
              <a:rPr lang="da-DK" dirty="0" err="1"/>
              <a:t>importance</a:t>
            </a:r>
            <a:r>
              <a:rPr lang="da-DK" dirty="0"/>
              <a:t>, </a:t>
            </a:r>
            <a:r>
              <a:rPr lang="da-DK" dirty="0" err="1"/>
              <a:t>economically</a:t>
            </a:r>
            <a:r>
              <a:rPr lang="da-DK" dirty="0"/>
              <a:t>, </a:t>
            </a:r>
            <a:r>
              <a:rPr lang="da-DK" dirty="0" err="1"/>
              <a:t>technologically</a:t>
            </a:r>
            <a:r>
              <a:rPr lang="da-DK" dirty="0"/>
              <a:t>, </a:t>
            </a:r>
            <a:r>
              <a:rPr lang="da-DK" dirty="0" err="1"/>
              <a:t>institutionally</a:t>
            </a:r>
            <a:r>
              <a:rPr lang="da-DK" dirty="0"/>
              <a:t>, </a:t>
            </a:r>
            <a:r>
              <a:rPr lang="da-DK" dirty="0" err="1"/>
              <a:t>politically</a:t>
            </a:r>
            <a:endParaRPr lang="da-DK" dirty="0"/>
          </a:p>
          <a:p>
            <a:pPr lvl="1"/>
            <a:r>
              <a:rPr lang="da-DK" dirty="0" err="1"/>
              <a:t>Increasing</a:t>
            </a:r>
            <a:r>
              <a:rPr lang="da-DK" dirty="0"/>
              <a:t> </a:t>
            </a:r>
            <a:r>
              <a:rPr lang="da-DK" dirty="0" err="1"/>
              <a:t>importance</a:t>
            </a:r>
            <a:r>
              <a:rPr lang="da-DK" dirty="0"/>
              <a:t> of </a:t>
            </a:r>
            <a:r>
              <a:rPr lang="da-DK" dirty="0" err="1"/>
              <a:t>EMNCs</a:t>
            </a:r>
            <a:endParaRPr lang="da-DK" dirty="0"/>
          </a:p>
          <a:p>
            <a:pPr lvl="1"/>
            <a:r>
              <a:rPr lang="da-DK" dirty="0"/>
              <a:t>China</a:t>
            </a:r>
          </a:p>
          <a:p>
            <a:pPr lvl="1"/>
            <a:r>
              <a:rPr lang="da-DK" dirty="0" err="1"/>
              <a:t>Protectionism</a:t>
            </a:r>
            <a:r>
              <a:rPr lang="da-DK" dirty="0"/>
              <a:t>/</a:t>
            </a:r>
            <a:r>
              <a:rPr lang="da-DK" dirty="0" err="1"/>
              <a:t>nationalism</a:t>
            </a:r>
            <a:r>
              <a:rPr lang="da-DK" dirty="0"/>
              <a:t> not </a:t>
            </a:r>
            <a:r>
              <a:rPr lang="da-DK" dirty="0" err="1"/>
              <a:t>likely</a:t>
            </a:r>
            <a:r>
              <a:rPr lang="da-DK" dirty="0"/>
              <a:t> to </a:t>
            </a:r>
            <a:r>
              <a:rPr lang="da-DK" dirty="0" err="1"/>
              <a:t>significantly</a:t>
            </a:r>
            <a:r>
              <a:rPr lang="da-DK" dirty="0"/>
              <a:t> dent </a:t>
            </a:r>
            <a:r>
              <a:rPr lang="da-DK" dirty="0" err="1"/>
              <a:t>internationalization</a:t>
            </a:r>
            <a:endParaRPr lang="da-DK" dirty="0"/>
          </a:p>
          <a:p>
            <a:endParaRPr lang="da-DK" dirty="0"/>
          </a:p>
        </p:txBody>
      </p:sp>
    </p:spTree>
    <p:extLst>
      <p:ext uri="{BB962C8B-B14F-4D97-AF65-F5344CB8AC3E}">
        <p14:creationId xmlns:p14="http://schemas.microsoft.com/office/powerpoint/2010/main" val="547326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Major themes in the literature on emerging market multinationals</a:t>
            </a:r>
            <a:endParaRPr lang="da-DK" sz="4000" dirty="0"/>
          </a:p>
        </p:txBody>
      </p:sp>
      <p:sp>
        <p:nvSpPr>
          <p:cNvPr id="3" name="Content Placeholder 2"/>
          <p:cNvSpPr>
            <a:spLocks noGrp="1"/>
          </p:cNvSpPr>
          <p:nvPr>
            <p:ph idx="1"/>
          </p:nvPr>
        </p:nvSpPr>
        <p:spPr/>
        <p:txBody>
          <a:bodyPr/>
          <a:lstStyle/>
          <a:p>
            <a:pPr lvl="1"/>
            <a:r>
              <a:rPr lang="en-US" dirty="0"/>
              <a:t>Existence</a:t>
            </a:r>
          </a:p>
          <a:p>
            <a:pPr lvl="1"/>
            <a:r>
              <a:rPr lang="en-US" dirty="0"/>
              <a:t>Motives</a:t>
            </a:r>
          </a:p>
          <a:p>
            <a:pPr lvl="1"/>
            <a:r>
              <a:rPr lang="en-US" dirty="0"/>
              <a:t>Process</a:t>
            </a:r>
          </a:p>
          <a:p>
            <a:pPr lvl="1"/>
            <a:r>
              <a:rPr lang="en-US" dirty="0"/>
              <a:t>Governance</a:t>
            </a:r>
          </a:p>
          <a:p>
            <a:pPr lvl="1"/>
            <a:r>
              <a:rPr lang="en-US" dirty="0"/>
              <a:t>Impacts</a:t>
            </a:r>
          </a:p>
          <a:p>
            <a:pPr marL="0" indent="0">
              <a:buNone/>
            </a:pPr>
            <a:endParaRPr lang="da-DK" dirty="0"/>
          </a:p>
        </p:txBody>
      </p:sp>
    </p:spTree>
    <p:extLst>
      <p:ext uri="{BB962C8B-B14F-4D97-AF65-F5344CB8AC3E}">
        <p14:creationId xmlns:p14="http://schemas.microsoft.com/office/powerpoint/2010/main" val="4258834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a-DK" sz="3200" dirty="0"/>
              <a:t>Three </a:t>
            </a:r>
            <a:r>
              <a:rPr lang="da-DK" sz="3200" dirty="0" err="1"/>
              <a:t>perspectives</a:t>
            </a:r>
            <a:r>
              <a:rPr lang="da-DK" sz="3200" dirty="0"/>
              <a:t> on </a:t>
            </a:r>
            <a:r>
              <a:rPr lang="da-DK" sz="3200" dirty="0" err="1"/>
              <a:t>internationalization</a:t>
            </a:r>
            <a:r>
              <a:rPr lang="da-DK" sz="3200" dirty="0"/>
              <a:t>: </a:t>
            </a:r>
            <a:r>
              <a:rPr lang="da-DK" sz="3200" dirty="0" err="1"/>
              <a:t>resources</a:t>
            </a:r>
            <a:r>
              <a:rPr lang="da-DK" sz="3200" dirty="0"/>
              <a:t>, </a:t>
            </a:r>
            <a:r>
              <a:rPr lang="da-DK" sz="3200" dirty="0" err="1"/>
              <a:t>transactions</a:t>
            </a:r>
            <a:r>
              <a:rPr lang="da-DK" sz="3200" dirty="0"/>
              <a:t>, and processes</a:t>
            </a:r>
          </a:p>
        </p:txBody>
      </p:sp>
      <p:pic>
        <p:nvPicPr>
          <p:cNvPr id="7" name="Picture 6"/>
          <p:cNvPicPr>
            <a:picLocks noChangeAspect="1"/>
          </p:cNvPicPr>
          <p:nvPr/>
        </p:nvPicPr>
        <p:blipFill>
          <a:blip r:embed="rId2"/>
          <a:stretch>
            <a:fillRect/>
          </a:stretch>
        </p:blipFill>
        <p:spPr>
          <a:xfrm>
            <a:off x="1315535" y="1844824"/>
            <a:ext cx="6558650" cy="5185682"/>
          </a:xfrm>
          <a:prstGeom prst="rect">
            <a:avLst/>
          </a:prstGeom>
          <a:solidFill>
            <a:schemeClr val="bg1"/>
          </a:solidFill>
        </p:spPr>
      </p:pic>
    </p:spTree>
    <p:extLst>
      <p:ext uri="{BB962C8B-B14F-4D97-AF65-F5344CB8AC3E}">
        <p14:creationId xmlns:p14="http://schemas.microsoft.com/office/powerpoint/2010/main" val="3298903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Emerging market multinationals and the three perspectives on internationalization </a:t>
            </a:r>
            <a:endParaRPr lang="da-DK" sz="3600" dirty="0"/>
          </a:p>
        </p:txBody>
      </p:sp>
      <p:sp>
        <p:nvSpPr>
          <p:cNvPr id="3" name="Content Placeholder 2"/>
          <p:cNvSpPr>
            <a:spLocks noGrp="1"/>
          </p:cNvSpPr>
          <p:nvPr>
            <p:ph idx="1"/>
          </p:nvPr>
        </p:nvSpPr>
        <p:spPr/>
        <p:txBody>
          <a:bodyPr>
            <a:normAutofit fontScale="92500" lnSpcReduction="10000"/>
          </a:bodyPr>
          <a:lstStyle/>
          <a:p>
            <a:r>
              <a:rPr lang="en-US" dirty="0"/>
              <a:t>Resource</a:t>
            </a:r>
            <a:r>
              <a:rPr lang="da-DK" dirty="0"/>
              <a:t> </a:t>
            </a:r>
            <a:r>
              <a:rPr lang="da-DK" dirty="0" err="1"/>
              <a:t>oriented</a:t>
            </a:r>
            <a:endParaRPr lang="da-DK" dirty="0"/>
          </a:p>
          <a:p>
            <a:pPr lvl="1"/>
            <a:r>
              <a:rPr lang="da-DK" dirty="0"/>
              <a:t>Have, have not, have </a:t>
            </a:r>
            <a:r>
              <a:rPr lang="da-DK" dirty="0" err="1"/>
              <a:t>different</a:t>
            </a:r>
            <a:r>
              <a:rPr lang="da-DK" dirty="0"/>
              <a:t> </a:t>
            </a:r>
            <a:r>
              <a:rPr lang="da-DK" dirty="0" err="1"/>
              <a:t>FSAs</a:t>
            </a:r>
            <a:endParaRPr lang="da-DK" dirty="0"/>
          </a:p>
          <a:p>
            <a:pPr lvl="1"/>
            <a:r>
              <a:rPr lang="en-US" dirty="0" smtClean="0"/>
              <a:t>Frugal </a:t>
            </a:r>
            <a:r>
              <a:rPr lang="en-US" dirty="0"/>
              <a:t>innovation, process efficiency, preferential factor access, institutional flexibility, government support</a:t>
            </a:r>
          </a:p>
          <a:p>
            <a:pPr lvl="1"/>
            <a:r>
              <a:rPr lang="en-US" dirty="0"/>
              <a:t>Locational advantages</a:t>
            </a:r>
          </a:p>
          <a:p>
            <a:pPr lvl="1"/>
            <a:r>
              <a:rPr lang="en-US" dirty="0"/>
              <a:t>Ambidextrous effect of home country conditions</a:t>
            </a:r>
          </a:p>
          <a:p>
            <a:r>
              <a:rPr lang="da-DK" dirty="0"/>
              <a:t>Transaction </a:t>
            </a:r>
            <a:r>
              <a:rPr lang="da-DK" dirty="0" err="1"/>
              <a:t>oriented</a:t>
            </a:r>
            <a:endParaRPr lang="da-DK" dirty="0"/>
          </a:p>
          <a:p>
            <a:pPr lvl="1"/>
            <a:r>
              <a:rPr lang="en-US" dirty="0"/>
              <a:t>C</a:t>
            </a:r>
            <a:r>
              <a:rPr lang="en-US" dirty="0" smtClean="0"/>
              <a:t>orporate </a:t>
            </a:r>
            <a:r>
              <a:rPr lang="en-US" dirty="0"/>
              <a:t>and international governance, governance discretion, M&amp;A strategy, technology-market bundling</a:t>
            </a:r>
          </a:p>
          <a:p>
            <a:r>
              <a:rPr lang="da-DK" dirty="0" err="1"/>
              <a:t>Process</a:t>
            </a:r>
            <a:r>
              <a:rPr lang="da-DK" dirty="0"/>
              <a:t> </a:t>
            </a:r>
            <a:r>
              <a:rPr lang="da-DK" dirty="0" err="1"/>
              <a:t>oriented</a:t>
            </a:r>
            <a:endParaRPr lang="da-DK" dirty="0"/>
          </a:p>
          <a:p>
            <a:pPr lvl="1"/>
            <a:r>
              <a:rPr lang="da-DK" dirty="0"/>
              <a:t>More ‘aggressive’ </a:t>
            </a:r>
            <a:r>
              <a:rPr lang="da-DK" dirty="0" err="1"/>
              <a:t>process</a:t>
            </a:r>
            <a:r>
              <a:rPr lang="da-DK" dirty="0"/>
              <a:t>: </a:t>
            </a:r>
            <a:r>
              <a:rPr lang="en-US" dirty="0"/>
              <a:t>home-country learning, competitive pressures, latecomer characteristics, government incentives</a:t>
            </a:r>
          </a:p>
          <a:p>
            <a:pPr lvl="1"/>
            <a:r>
              <a:rPr lang="da-DK" dirty="0"/>
              <a:t>Home-country </a:t>
            </a:r>
            <a:r>
              <a:rPr lang="da-DK" dirty="0" err="1"/>
              <a:t>effects</a:t>
            </a:r>
            <a:r>
              <a:rPr lang="da-DK" dirty="0"/>
              <a:t>: </a:t>
            </a:r>
            <a:r>
              <a:rPr lang="en-US" dirty="0"/>
              <a:t>host country distances; learning-driven investments; home-host arbitrage; strategic intent, network support</a:t>
            </a:r>
            <a:endParaRPr lang="da-DK" dirty="0"/>
          </a:p>
          <a:p>
            <a:endParaRPr lang="en-US" dirty="0"/>
          </a:p>
        </p:txBody>
      </p:sp>
    </p:spTree>
    <p:extLst>
      <p:ext uri="{BB962C8B-B14F-4D97-AF65-F5344CB8AC3E}">
        <p14:creationId xmlns:p14="http://schemas.microsoft.com/office/powerpoint/2010/main" val="2090932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221"/>
            <a:ext cx="7886700" cy="1325563"/>
          </a:xfrm>
        </p:spPr>
        <p:txBody>
          <a:bodyPr>
            <a:noAutofit/>
          </a:bodyPr>
          <a:lstStyle/>
          <a:p>
            <a:r>
              <a:rPr lang="en-US" sz="2400" dirty="0"/>
              <a:t>Enriching internationalization process theory with insights on emerging market multinationals: government, catch-up, and global value chain accelerators </a:t>
            </a:r>
            <a:endParaRPr lang="da-DK" sz="2400" dirty="0"/>
          </a:p>
        </p:txBody>
      </p:sp>
      <p:pic>
        <p:nvPicPr>
          <p:cNvPr id="4" name="Picture 3"/>
          <p:cNvPicPr>
            <a:picLocks noChangeAspect="1"/>
          </p:cNvPicPr>
          <p:nvPr/>
        </p:nvPicPr>
        <p:blipFill>
          <a:blip r:embed="rId2"/>
          <a:stretch>
            <a:fillRect/>
          </a:stretch>
        </p:blipFill>
        <p:spPr>
          <a:xfrm>
            <a:off x="1503426" y="1387784"/>
            <a:ext cx="6137148" cy="5393436"/>
          </a:xfrm>
          <a:prstGeom prst="rect">
            <a:avLst/>
          </a:prstGeom>
          <a:solidFill>
            <a:schemeClr val="bg1"/>
          </a:solidFill>
        </p:spPr>
      </p:pic>
    </p:spTree>
    <p:extLst>
      <p:ext uri="{BB962C8B-B14F-4D97-AF65-F5344CB8AC3E}">
        <p14:creationId xmlns:p14="http://schemas.microsoft.com/office/powerpoint/2010/main" val="2184477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a:t>IBR SI </a:t>
            </a:r>
            <a:r>
              <a:rPr lang="da-DK" dirty="0" err="1"/>
              <a:t>CfP</a:t>
            </a:r>
            <a:r>
              <a:rPr lang="da-DK" dirty="0"/>
              <a:t>: </a:t>
            </a:r>
            <a:r>
              <a:rPr lang="en-US" dirty="0"/>
              <a:t>Emerging Market Multinationals and the Politics of Internationalization</a:t>
            </a:r>
            <a:endParaRPr lang="da-DK" dirty="0"/>
          </a:p>
        </p:txBody>
      </p:sp>
      <p:sp>
        <p:nvSpPr>
          <p:cNvPr id="3" name="Content Placeholder 2"/>
          <p:cNvSpPr>
            <a:spLocks noGrp="1"/>
          </p:cNvSpPr>
          <p:nvPr>
            <p:ph idx="1"/>
          </p:nvPr>
        </p:nvSpPr>
        <p:spPr>
          <a:xfrm>
            <a:off x="822959" y="1845734"/>
            <a:ext cx="7543801" cy="4895634"/>
          </a:xfrm>
        </p:spPr>
        <p:txBody>
          <a:bodyPr>
            <a:normAutofit fontScale="70000" lnSpcReduction="20000"/>
          </a:bodyPr>
          <a:lstStyle/>
          <a:p>
            <a:r>
              <a:rPr lang="en-US" dirty="0"/>
              <a:t>This special issue aims to enhance the understanding of the contemporary role of politics in the global economy and its significance for international business. At a more general level, the special issue aspires to contribute to a better integration of the role of politics and of non-markets strategies into international business theories, dimensions that have so far not been subjected to much systematic treatment.</a:t>
            </a:r>
          </a:p>
          <a:p>
            <a:r>
              <a:rPr lang="en-US" dirty="0"/>
              <a:t>The focus on outward investment from emerging economies and emerging market multinational enterprises (EMNEs) supports this agenda particularly well. It serves as a laboratory or extreme case to bring out more clearly the different dimensions of the special issue theme and their implications. Issues of politics, policies and institutions are often especially pronounced, both in home and host countries, when we consider EMNEs relative to multinationals from advanced economies (AMNEs). EMNE strategies are becoming entwined with those of governments, political parties, lobbyists, and other formal and informal institutions, in a variety of constellations. In emerging-economy home countries, where market failures and institutional voids tend to be widespread, the state more often than not plays a relatively active role in the economy and EMNE strategies and operating modes are more conditioned by politics, policies and non-market considerations. In advanced-economy host countries, there are often more sensitivities associated with EMNEs than with AMNEs, and political and regulatory responses are more pronounced. In both emerging and developing economy host countries, it is not uncommon for EMNE activities to be underpinned and conditioned by formal or informal interactions between home and host country governments. This special issue aspires to shed more light on the multi-level interrelationships between politics and EMNEs’ internationalization and the non-market agenda for their international strategy.</a:t>
            </a:r>
          </a:p>
          <a:p>
            <a:r>
              <a:rPr lang="en-US" dirty="0"/>
              <a:t>Submission deadline: 1 December 2021</a:t>
            </a:r>
          </a:p>
          <a:p>
            <a:r>
              <a:rPr lang="da-DK" dirty="0"/>
              <a:t>https://www.sciencedirect.com/journal/international-business-review/about/call-for-papers#emerging-market-multinationals-and-the-politics-of-internationalization</a:t>
            </a:r>
          </a:p>
        </p:txBody>
      </p:sp>
      <p:pic>
        <p:nvPicPr>
          <p:cNvPr id="1026" name="Picture 2" descr="ibr">
            <a:extLst>
              <a:ext uri="{FF2B5EF4-FFF2-40B4-BE49-F238E27FC236}">
                <a16:creationId xmlns:a16="http://schemas.microsoft.com/office/drawing/2014/main" id="{45C6A1E7-0627-4D23-9EC6-68E7743CD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85776"/>
            <a:ext cx="10668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345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2420938"/>
            <a:ext cx="8229600" cy="1143000"/>
          </a:xfrm>
        </p:spPr>
        <p:txBody>
          <a:bodyPr/>
          <a:lstStyle/>
          <a:p>
            <a:r>
              <a:rPr lang="da-DK" dirty="0"/>
              <a:t>Enjoy the conference!</a:t>
            </a:r>
          </a:p>
        </p:txBody>
      </p:sp>
    </p:spTree>
    <p:extLst>
      <p:ext uri="{BB962C8B-B14F-4D97-AF65-F5344CB8AC3E}">
        <p14:creationId xmlns:p14="http://schemas.microsoft.com/office/powerpoint/2010/main" val="412924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6" y="1124738"/>
            <a:ext cx="4271963" cy="7367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9817" y="1572001"/>
            <a:ext cx="4445318" cy="8915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7441" y="365638"/>
            <a:ext cx="4191476" cy="8853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053" y="44624"/>
            <a:ext cx="3262789" cy="8729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7"/>
          <a:stretch>
            <a:fillRect/>
          </a:stretch>
        </p:blipFill>
        <p:spPr>
          <a:xfrm>
            <a:off x="61044" y="2257957"/>
            <a:ext cx="3551785" cy="415413"/>
          </a:xfrm>
          <a:prstGeom prst="rect">
            <a:avLst/>
          </a:prstGeom>
          <a:noFill/>
          <a:ln>
            <a:solidFill>
              <a:schemeClr val="tx1"/>
            </a:solidFill>
            <a:miter lim="800000"/>
          </a:ln>
        </p:spPr>
      </p:pic>
      <p:pic>
        <p:nvPicPr>
          <p:cNvPr id="3" name="Picture 2"/>
          <p:cNvPicPr>
            <a:picLocks noChangeAspect="1"/>
          </p:cNvPicPr>
          <p:nvPr/>
        </p:nvPicPr>
        <p:blipFill>
          <a:blip r:embed="rId8"/>
          <a:stretch>
            <a:fillRect/>
          </a:stretch>
        </p:blipFill>
        <p:spPr>
          <a:xfrm>
            <a:off x="395536" y="2749762"/>
            <a:ext cx="3653382" cy="857250"/>
          </a:xfrm>
          <a:prstGeom prst="rect">
            <a:avLst/>
          </a:prstGeom>
          <a:ln>
            <a:solidFill>
              <a:schemeClr val="tx1"/>
            </a:solidFill>
          </a:ln>
        </p:spPr>
      </p:pic>
      <p:pic>
        <p:nvPicPr>
          <p:cNvPr id="4" name="Picture 3"/>
          <p:cNvPicPr>
            <a:picLocks noChangeAspect="1"/>
          </p:cNvPicPr>
          <p:nvPr/>
        </p:nvPicPr>
        <p:blipFill>
          <a:blip r:embed="rId9"/>
          <a:stretch>
            <a:fillRect/>
          </a:stretch>
        </p:blipFill>
        <p:spPr>
          <a:xfrm>
            <a:off x="38018" y="219584"/>
            <a:ext cx="1741438" cy="905154"/>
          </a:xfrm>
          <a:prstGeom prst="rect">
            <a:avLst/>
          </a:prstGeom>
        </p:spPr>
      </p:pic>
      <p:pic>
        <p:nvPicPr>
          <p:cNvPr id="6" name="Picture 5"/>
          <p:cNvPicPr>
            <a:picLocks noChangeAspect="1"/>
          </p:cNvPicPr>
          <p:nvPr/>
        </p:nvPicPr>
        <p:blipFill>
          <a:blip r:embed="rId10"/>
          <a:stretch>
            <a:fillRect/>
          </a:stretch>
        </p:blipFill>
        <p:spPr>
          <a:xfrm>
            <a:off x="4225274" y="2497047"/>
            <a:ext cx="3641873" cy="489035"/>
          </a:xfrm>
          <a:prstGeom prst="rect">
            <a:avLst/>
          </a:prstGeom>
          <a:ln>
            <a:solidFill>
              <a:schemeClr val="tx1"/>
            </a:solidFill>
          </a:ln>
        </p:spPr>
      </p:pic>
      <p:pic>
        <p:nvPicPr>
          <p:cNvPr id="7" name="Picture 6"/>
          <p:cNvPicPr>
            <a:picLocks noChangeAspect="1"/>
          </p:cNvPicPr>
          <p:nvPr/>
        </p:nvPicPr>
        <p:blipFill>
          <a:blip r:embed="rId11"/>
          <a:stretch>
            <a:fillRect/>
          </a:stretch>
        </p:blipFill>
        <p:spPr>
          <a:xfrm>
            <a:off x="1847259" y="3483957"/>
            <a:ext cx="3918035" cy="644378"/>
          </a:xfrm>
          <a:prstGeom prst="rect">
            <a:avLst/>
          </a:prstGeom>
          <a:ln>
            <a:solidFill>
              <a:schemeClr val="tx1"/>
            </a:solidFill>
          </a:ln>
        </p:spPr>
      </p:pic>
      <p:grpSp>
        <p:nvGrpSpPr>
          <p:cNvPr id="10" name="Group 9"/>
          <p:cNvGrpSpPr>
            <a:grpSpLocks noChangeAspect="1"/>
          </p:cNvGrpSpPr>
          <p:nvPr/>
        </p:nvGrpSpPr>
        <p:grpSpPr>
          <a:xfrm>
            <a:off x="4605266" y="4011617"/>
            <a:ext cx="4373465" cy="837113"/>
            <a:chOff x="2483768" y="5337744"/>
            <a:chExt cx="7240513" cy="1385887"/>
          </a:xfrm>
        </p:grpSpPr>
        <p:pic>
          <p:nvPicPr>
            <p:cNvPr id="8" name="Picture 7"/>
            <p:cNvPicPr>
              <a:picLocks noChangeAspect="1"/>
            </p:cNvPicPr>
            <p:nvPr/>
          </p:nvPicPr>
          <p:blipFill>
            <a:blip r:embed="rId12"/>
            <a:stretch>
              <a:fillRect/>
            </a:stretch>
          </p:blipFill>
          <p:spPr>
            <a:xfrm>
              <a:off x="2483768" y="5337744"/>
              <a:ext cx="6324600" cy="828675"/>
            </a:xfrm>
            <a:prstGeom prst="rect">
              <a:avLst/>
            </a:prstGeom>
            <a:ln>
              <a:solidFill>
                <a:schemeClr val="tx1"/>
              </a:solidFill>
            </a:ln>
          </p:spPr>
        </p:pic>
        <p:pic>
          <p:nvPicPr>
            <p:cNvPr id="9" name="Picture 8"/>
            <p:cNvPicPr>
              <a:picLocks noChangeAspect="1"/>
            </p:cNvPicPr>
            <p:nvPr/>
          </p:nvPicPr>
          <p:blipFill>
            <a:blip r:embed="rId13"/>
            <a:stretch>
              <a:fillRect/>
            </a:stretch>
          </p:blipFill>
          <p:spPr>
            <a:xfrm>
              <a:off x="3275856" y="5752081"/>
              <a:ext cx="6448425" cy="971550"/>
            </a:xfrm>
            <a:prstGeom prst="rect">
              <a:avLst/>
            </a:prstGeom>
            <a:ln>
              <a:solidFill>
                <a:schemeClr val="tx1"/>
              </a:solidFill>
            </a:ln>
          </p:spPr>
        </p:pic>
      </p:grpSp>
      <p:pic>
        <p:nvPicPr>
          <p:cNvPr id="11" name="Picture 10"/>
          <p:cNvPicPr>
            <a:picLocks noChangeAspect="1"/>
          </p:cNvPicPr>
          <p:nvPr/>
        </p:nvPicPr>
        <p:blipFill>
          <a:blip r:embed="rId14"/>
          <a:stretch>
            <a:fillRect/>
          </a:stretch>
        </p:blipFill>
        <p:spPr>
          <a:xfrm>
            <a:off x="4708867" y="2977241"/>
            <a:ext cx="3860502" cy="707663"/>
          </a:xfrm>
          <a:prstGeom prst="rect">
            <a:avLst/>
          </a:prstGeom>
          <a:ln>
            <a:solidFill>
              <a:schemeClr val="tx1"/>
            </a:solidFill>
          </a:ln>
        </p:spPr>
      </p:pic>
      <p:pic>
        <p:nvPicPr>
          <p:cNvPr id="12" name="Picture 11"/>
          <p:cNvPicPr>
            <a:picLocks noChangeAspect="1"/>
          </p:cNvPicPr>
          <p:nvPr/>
        </p:nvPicPr>
        <p:blipFill>
          <a:blip r:embed="rId15"/>
          <a:stretch>
            <a:fillRect/>
          </a:stretch>
        </p:blipFill>
        <p:spPr>
          <a:xfrm>
            <a:off x="51992" y="4339305"/>
            <a:ext cx="4212956" cy="487264"/>
          </a:xfrm>
          <a:prstGeom prst="rect">
            <a:avLst/>
          </a:prstGeom>
          <a:ln>
            <a:solidFill>
              <a:schemeClr val="tx1"/>
            </a:solidFill>
          </a:ln>
        </p:spPr>
      </p:pic>
      <p:pic>
        <p:nvPicPr>
          <p:cNvPr id="17" name="Picture 16"/>
          <p:cNvPicPr>
            <a:picLocks noChangeAspect="1"/>
          </p:cNvPicPr>
          <p:nvPr/>
        </p:nvPicPr>
        <p:blipFill>
          <a:blip r:embed="rId16"/>
          <a:stretch>
            <a:fillRect/>
          </a:stretch>
        </p:blipFill>
        <p:spPr>
          <a:xfrm>
            <a:off x="187016" y="5836792"/>
            <a:ext cx="5348288" cy="409575"/>
          </a:xfrm>
          <a:prstGeom prst="rect">
            <a:avLst/>
          </a:prstGeom>
          <a:ln>
            <a:solidFill>
              <a:schemeClr val="tx1"/>
            </a:solidFill>
          </a:ln>
        </p:spPr>
      </p:pic>
      <p:pic>
        <p:nvPicPr>
          <p:cNvPr id="14" name="Picture 13"/>
          <p:cNvPicPr>
            <a:picLocks noChangeAspect="1"/>
          </p:cNvPicPr>
          <p:nvPr/>
        </p:nvPicPr>
        <p:blipFill>
          <a:blip r:embed="rId17"/>
          <a:stretch>
            <a:fillRect/>
          </a:stretch>
        </p:blipFill>
        <p:spPr>
          <a:xfrm>
            <a:off x="187016" y="4908619"/>
            <a:ext cx="5524500" cy="471488"/>
          </a:xfrm>
          <a:prstGeom prst="rect">
            <a:avLst/>
          </a:prstGeom>
          <a:ln>
            <a:solidFill>
              <a:schemeClr val="tx1"/>
            </a:solidFill>
          </a:ln>
        </p:spPr>
      </p:pic>
      <p:pic>
        <p:nvPicPr>
          <p:cNvPr id="13" name="Picture 12"/>
          <p:cNvPicPr>
            <a:picLocks noChangeAspect="1"/>
          </p:cNvPicPr>
          <p:nvPr/>
        </p:nvPicPr>
        <p:blipFill>
          <a:blip r:embed="rId18"/>
          <a:stretch>
            <a:fillRect/>
          </a:stretch>
        </p:blipFill>
        <p:spPr>
          <a:xfrm>
            <a:off x="1013069" y="5164647"/>
            <a:ext cx="5586413" cy="604838"/>
          </a:xfrm>
          <a:prstGeom prst="rect">
            <a:avLst/>
          </a:prstGeom>
          <a:ln>
            <a:solidFill>
              <a:schemeClr val="tx1"/>
            </a:solidFill>
          </a:ln>
        </p:spPr>
      </p:pic>
      <p:pic>
        <p:nvPicPr>
          <p:cNvPr id="15" name="Picture 14"/>
          <p:cNvPicPr>
            <a:picLocks noChangeAspect="1"/>
          </p:cNvPicPr>
          <p:nvPr/>
        </p:nvPicPr>
        <p:blipFill>
          <a:blip r:embed="rId19"/>
          <a:stretch>
            <a:fillRect/>
          </a:stretch>
        </p:blipFill>
        <p:spPr>
          <a:xfrm>
            <a:off x="3654256" y="5394688"/>
            <a:ext cx="5324475" cy="242888"/>
          </a:xfrm>
          <a:prstGeom prst="rect">
            <a:avLst/>
          </a:prstGeom>
          <a:ln>
            <a:solidFill>
              <a:schemeClr val="tx1"/>
            </a:solidFill>
          </a:ln>
        </p:spPr>
      </p:pic>
      <p:pic>
        <p:nvPicPr>
          <p:cNvPr id="16" name="Picture 15"/>
          <p:cNvPicPr>
            <a:picLocks noChangeAspect="1"/>
          </p:cNvPicPr>
          <p:nvPr/>
        </p:nvPicPr>
        <p:blipFill>
          <a:blip r:embed="rId20"/>
          <a:stretch>
            <a:fillRect/>
          </a:stretch>
        </p:blipFill>
        <p:spPr>
          <a:xfrm>
            <a:off x="3497867" y="6085402"/>
            <a:ext cx="5614988" cy="742950"/>
          </a:xfrm>
          <a:prstGeom prst="rect">
            <a:avLst/>
          </a:prstGeom>
          <a:ln>
            <a:solidFill>
              <a:schemeClr val="tx1"/>
            </a:solidFill>
          </a:ln>
        </p:spPr>
      </p:pic>
    </p:spTree>
    <p:extLst>
      <p:ext uri="{BB962C8B-B14F-4D97-AF65-F5344CB8AC3E}">
        <p14:creationId xmlns:p14="http://schemas.microsoft.com/office/powerpoint/2010/main" val="75660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D57962-DB8A-402F-9788-FEC65BA07D51}"/>
              </a:ext>
            </a:extLst>
          </p:cNvPr>
          <p:cNvSpPr txBox="1"/>
          <p:nvPr/>
        </p:nvSpPr>
        <p:spPr>
          <a:xfrm>
            <a:off x="7812360" y="6021288"/>
            <a:ext cx="1034257" cy="215444"/>
          </a:xfrm>
          <a:prstGeom prst="rect">
            <a:avLst/>
          </a:prstGeom>
          <a:noFill/>
        </p:spPr>
        <p:txBody>
          <a:bodyPr wrap="none" rtlCol="0">
            <a:spAutoFit/>
          </a:bodyPr>
          <a:lstStyle/>
          <a:p>
            <a:r>
              <a:rPr lang="en-US" sz="800" dirty="0"/>
              <a:t>Source: </a:t>
            </a:r>
            <a:r>
              <a:rPr lang="en-US" sz="800" dirty="0" err="1"/>
              <a:t>UNCTADstat</a:t>
            </a:r>
            <a:endParaRPr lang="en-US" sz="800" dirty="0"/>
          </a:p>
        </p:txBody>
      </p:sp>
      <p:graphicFrame>
        <p:nvGraphicFramePr>
          <p:cNvPr id="9" name="Chart 8"/>
          <p:cNvGraphicFramePr>
            <a:graphicFrameLocks/>
          </p:cNvGraphicFramePr>
          <p:nvPr>
            <p:extLst>
              <p:ext uri="{D42A27DB-BD31-4B8C-83A1-F6EECF244321}">
                <p14:modId xmlns:p14="http://schemas.microsoft.com/office/powerpoint/2010/main" val="4237451297"/>
              </p:ext>
            </p:extLst>
          </p:nvPr>
        </p:nvGraphicFramePr>
        <p:xfrm>
          <a:off x="1475656" y="3356992"/>
          <a:ext cx="6192688"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7F32514-6264-4721-8B4B-F66653F26BDE}"/>
              </a:ext>
            </a:extLst>
          </p:cNvPr>
          <p:cNvGraphicFramePr>
            <a:graphicFrameLocks/>
          </p:cNvGraphicFramePr>
          <p:nvPr>
            <p:extLst>
              <p:ext uri="{D42A27DB-BD31-4B8C-83A1-F6EECF244321}">
                <p14:modId xmlns:p14="http://schemas.microsoft.com/office/powerpoint/2010/main" val="1160886591"/>
              </p:ext>
            </p:extLst>
          </p:nvPr>
        </p:nvGraphicFramePr>
        <p:xfrm>
          <a:off x="1475656" y="188640"/>
          <a:ext cx="6192688" cy="2880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79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EDA6-5D12-4FAE-840C-A3D7A7D67411}"/>
              </a:ext>
            </a:extLst>
          </p:cNvPr>
          <p:cNvSpPr>
            <a:spLocks noGrp="1"/>
          </p:cNvSpPr>
          <p:nvPr>
            <p:ph type="title"/>
          </p:nvPr>
        </p:nvSpPr>
        <p:spPr/>
        <p:txBody>
          <a:bodyPr>
            <a:noAutofit/>
          </a:bodyPr>
          <a:lstStyle/>
          <a:p>
            <a:r>
              <a:rPr lang="en-US" sz="4000" dirty="0"/>
              <a:t>Share of selected countries/regions in worldwide stock of outward FDI, various years</a:t>
            </a:r>
            <a:endParaRPr lang="en-DK" sz="4000" dirty="0"/>
          </a:p>
        </p:txBody>
      </p:sp>
      <p:graphicFrame>
        <p:nvGraphicFramePr>
          <p:cNvPr id="7" name="Table 6">
            <a:extLst>
              <a:ext uri="{FF2B5EF4-FFF2-40B4-BE49-F238E27FC236}">
                <a16:creationId xmlns:a16="http://schemas.microsoft.com/office/drawing/2014/main" id="{9584699B-3D50-4C8A-AB1F-A15696A55FBB}"/>
              </a:ext>
            </a:extLst>
          </p:cNvPr>
          <p:cNvGraphicFramePr>
            <a:graphicFrameLocks noGrp="1"/>
          </p:cNvGraphicFramePr>
          <p:nvPr>
            <p:extLst>
              <p:ext uri="{D42A27DB-BD31-4B8C-83A1-F6EECF244321}">
                <p14:modId xmlns:p14="http://schemas.microsoft.com/office/powerpoint/2010/main" val="2863076917"/>
              </p:ext>
            </p:extLst>
          </p:nvPr>
        </p:nvGraphicFramePr>
        <p:xfrm>
          <a:off x="822960" y="2298271"/>
          <a:ext cx="7133419" cy="3019382"/>
        </p:xfrm>
        <a:graphic>
          <a:graphicData uri="http://schemas.openxmlformats.org/drawingml/2006/table">
            <a:tbl>
              <a:tblPr firstRow="1">
                <a:tableStyleId>{8EC20E35-A176-4012-BC5E-935CFFF8708E}</a:tableStyleId>
              </a:tblPr>
              <a:tblGrid>
                <a:gridCol w="2191503">
                  <a:extLst>
                    <a:ext uri="{9D8B030D-6E8A-4147-A177-3AD203B41FA5}">
                      <a16:colId xmlns:a16="http://schemas.microsoft.com/office/drawing/2014/main" val="3593744886"/>
                    </a:ext>
                  </a:extLst>
                </a:gridCol>
                <a:gridCol w="705988">
                  <a:extLst>
                    <a:ext uri="{9D8B030D-6E8A-4147-A177-3AD203B41FA5}">
                      <a16:colId xmlns:a16="http://schemas.microsoft.com/office/drawing/2014/main" val="4283946368"/>
                    </a:ext>
                  </a:extLst>
                </a:gridCol>
                <a:gridCol w="705988">
                  <a:extLst>
                    <a:ext uri="{9D8B030D-6E8A-4147-A177-3AD203B41FA5}">
                      <a16:colId xmlns:a16="http://schemas.microsoft.com/office/drawing/2014/main" val="3815327886"/>
                    </a:ext>
                  </a:extLst>
                </a:gridCol>
                <a:gridCol w="705988">
                  <a:extLst>
                    <a:ext uri="{9D8B030D-6E8A-4147-A177-3AD203B41FA5}">
                      <a16:colId xmlns:a16="http://schemas.microsoft.com/office/drawing/2014/main" val="968583017"/>
                    </a:ext>
                  </a:extLst>
                </a:gridCol>
                <a:gridCol w="705988">
                  <a:extLst>
                    <a:ext uri="{9D8B030D-6E8A-4147-A177-3AD203B41FA5}">
                      <a16:colId xmlns:a16="http://schemas.microsoft.com/office/drawing/2014/main" val="2166595715"/>
                    </a:ext>
                  </a:extLst>
                </a:gridCol>
                <a:gridCol w="705988">
                  <a:extLst>
                    <a:ext uri="{9D8B030D-6E8A-4147-A177-3AD203B41FA5}">
                      <a16:colId xmlns:a16="http://schemas.microsoft.com/office/drawing/2014/main" val="2411796533"/>
                    </a:ext>
                  </a:extLst>
                </a:gridCol>
                <a:gridCol w="705988">
                  <a:extLst>
                    <a:ext uri="{9D8B030D-6E8A-4147-A177-3AD203B41FA5}">
                      <a16:colId xmlns:a16="http://schemas.microsoft.com/office/drawing/2014/main" val="2079628335"/>
                    </a:ext>
                  </a:extLst>
                </a:gridCol>
                <a:gridCol w="705988">
                  <a:extLst>
                    <a:ext uri="{9D8B030D-6E8A-4147-A177-3AD203B41FA5}">
                      <a16:colId xmlns:a16="http://schemas.microsoft.com/office/drawing/2014/main" val="3844750441"/>
                    </a:ext>
                  </a:extLst>
                </a:gridCol>
              </a:tblGrid>
              <a:tr h="169633">
                <a:tc>
                  <a:txBody>
                    <a:bodyPr/>
                    <a:lstStyle/>
                    <a:p>
                      <a:pPr algn="l" fontAlgn="b"/>
                      <a:r>
                        <a:rPr lang="da-DK" sz="1600" u="none" strike="noStrike" dirty="0">
                          <a:effectLst/>
                        </a:rPr>
                        <a:t>REGION/COUNTRY</a:t>
                      </a:r>
                      <a:endParaRPr lang="da-DK" sz="1600" b="0" i="0" u="none" strike="noStrike" dirty="0">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dirty="0">
                          <a:effectLst/>
                        </a:rPr>
                        <a:t>1914</a:t>
                      </a:r>
                      <a:endParaRPr lang="en-DK" sz="1600" b="0" i="0" u="none" strike="noStrike" dirty="0">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1969</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1980</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1990</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2000</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2010</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2019</a:t>
                      </a:r>
                      <a:endParaRPr lang="en-DK" sz="1600" b="0" i="0" u="none" strike="noStrike">
                        <a:solidFill>
                          <a:srgbClr val="000000"/>
                        </a:solidFill>
                        <a:effectLst/>
                        <a:latin typeface="Calibri" panose="020F0502020204030204" pitchFamily="34" charset="0"/>
                      </a:endParaRPr>
                    </a:p>
                  </a:txBody>
                  <a:tcPr marL="8482" marR="8482" marT="8482" marB="0" anchor="b"/>
                </a:tc>
                <a:extLst>
                  <a:ext uri="{0D108BD9-81ED-4DB2-BD59-A6C34878D82A}">
                    <a16:rowId xmlns:a16="http://schemas.microsoft.com/office/drawing/2014/main" val="421584754"/>
                  </a:ext>
                </a:extLst>
              </a:tr>
              <a:tr h="169633">
                <a:tc>
                  <a:txBody>
                    <a:bodyPr/>
                    <a:lstStyle/>
                    <a:p>
                      <a:pPr algn="l" fontAlgn="b"/>
                      <a:r>
                        <a:rPr lang="da-DK" sz="1600" u="none" strike="noStrike" dirty="0">
                          <a:effectLst/>
                        </a:rPr>
                        <a:t>Europe*</a:t>
                      </a:r>
                      <a:endParaRPr lang="da-DK" sz="1600" b="0" i="1" u="none" strike="noStrike" dirty="0">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93%</a:t>
                      </a:r>
                      <a:endParaRPr lang="en-DK" sz="1600" b="0" i="1"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43%</a:t>
                      </a:r>
                      <a:endParaRPr lang="en-DK" sz="1600" b="0" i="1"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40%</a:t>
                      </a:r>
                      <a:endParaRPr lang="en-DK" sz="1600" b="0" i="1"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47%</a:t>
                      </a:r>
                      <a:endParaRPr lang="en-DK" sz="1600" b="0" i="1"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43%</a:t>
                      </a:r>
                      <a:endParaRPr lang="en-DK" sz="1600" b="0" i="1"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48%</a:t>
                      </a:r>
                      <a:endParaRPr lang="en-DK" sz="1600" b="0" i="1"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41%</a:t>
                      </a:r>
                      <a:endParaRPr lang="en-DK" sz="1600" b="0" i="1" u="none" strike="noStrike">
                        <a:solidFill>
                          <a:srgbClr val="000000"/>
                        </a:solidFill>
                        <a:effectLst/>
                        <a:latin typeface="Calibri" panose="020F0502020204030204" pitchFamily="34" charset="0"/>
                      </a:endParaRPr>
                    </a:p>
                  </a:txBody>
                  <a:tcPr marL="8482" marR="8482" marT="8482" marB="0" anchor="b"/>
                </a:tc>
                <a:extLst>
                  <a:ext uri="{0D108BD9-81ED-4DB2-BD59-A6C34878D82A}">
                    <a16:rowId xmlns:a16="http://schemas.microsoft.com/office/drawing/2014/main" val="4036882202"/>
                  </a:ext>
                </a:extLst>
              </a:tr>
              <a:tr h="169633">
                <a:tc>
                  <a:txBody>
                    <a:bodyPr/>
                    <a:lstStyle/>
                    <a:p>
                      <a:pPr algn="l" fontAlgn="b"/>
                      <a:r>
                        <a:rPr lang="da-DK" sz="1600" u="none" strike="noStrike" dirty="0">
                          <a:effectLst/>
                        </a:rPr>
                        <a:t>UK</a:t>
                      </a:r>
                      <a:endParaRPr lang="da-DK" sz="1600" b="0" i="0" u="none" strike="noStrike" dirty="0">
                        <a:solidFill>
                          <a:srgbClr val="000000"/>
                        </a:solidFill>
                        <a:effectLst/>
                        <a:latin typeface="Calibri" panose="020F0502020204030204" pitchFamily="34" charset="0"/>
                      </a:endParaRPr>
                    </a:p>
                  </a:txBody>
                  <a:tcPr marL="76335" marR="8482" marT="8482" marB="0" anchor="b"/>
                </a:tc>
                <a:tc>
                  <a:txBody>
                    <a:bodyPr/>
                    <a:lstStyle/>
                    <a:p>
                      <a:pPr algn="r" fontAlgn="b"/>
                      <a:r>
                        <a:rPr lang="en-DK" sz="1600" u="none" strike="noStrike">
                          <a:effectLst/>
                        </a:rPr>
                        <a:t>50%</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16%</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14%</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10%</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13%</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8%</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dirty="0">
                          <a:effectLst/>
                        </a:rPr>
                        <a:t>6%</a:t>
                      </a:r>
                      <a:endParaRPr lang="en-DK" sz="1600" b="0" i="0" u="none" strike="noStrike" dirty="0">
                        <a:solidFill>
                          <a:srgbClr val="000000"/>
                        </a:solidFill>
                        <a:effectLst/>
                        <a:latin typeface="Calibri" panose="020F0502020204030204" pitchFamily="34" charset="0"/>
                      </a:endParaRPr>
                    </a:p>
                  </a:txBody>
                  <a:tcPr marL="8482" marR="8482" marT="8482" marB="0" anchor="b"/>
                </a:tc>
                <a:extLst>
                  <a:ext uri="{0D108BD9-81ED-4DB2-BD59-A6C34878D82A}">
                    <a16:rowId xmlns:a16="http://schemas.microsoft.com/office/drawing/2014/main" val="528665435"/>
                  </a:ext>
                </a:extLst>
              </a:tr>
              <a:tr h="169633">
                <a:tc>
                  <a:txBody>
                    <a:bodyPr/>
                    <a:lstStyle/>
                    <a:p>
                      <a:pPr algn="l" fontAlgn="b"/>
                      <a:r>
                        <a:rPr lang="da-DK" sz="1600" u="none" strike="noStrike" dirty="0">
                          <a:effectLst/>
                        </a:rPr>
                        <a:t>France</a:t>
                      </a:r>
                      <a:endParaRPr lang="da-DK" sz="1600" b="0" i="0" u="none" strike="noStrike" dirty="0">
                        <a:solidFill>
                          <a:srgbClr val="000000"/>
                        </a:solidFill>
                        <a:effectLst/>
                        <a:latin typeface="Calibri" panose="020F0502020204030204" pitchFamily="34" charset="0"/>
                      </a:endParaRPr>
                    </a:p>
                  </a:txBody>
                  <a:tcPr marL="76335" marR="8482" marT="8482" marB="0" anchor="b"/>
                </a:tc>
                <a:tc>
                  <a:txBody>
                    <a:bodyPr/>
                    <a:lstStyle/>
                    <a:p>
                      <a:pPr algn="r" fontAlgn="b"/>
                      <a:r>
                        <a:rPr lang="en-DK" sz="1600" u="none" strike="noStrike">
                          <a:effectLst/>
                        </a:rPr>
                        <a:t>43%</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da-DK" sz="1600" u="none" strike="noStrike" dirty="0">
                          <a:effectLst/>
                        </a:rPr>
                        <a:t>n/a</a:t>
                      </a:r>
                      <a:endParaRPr lang="da-DK" sz="1600" b="0" i="0" u="none" strike="noStrike" dirty="0">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4%</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dirty="0">
                          <a:effectLst/>
                        </a:rPr>
                        <a:t>5%</a:t>
                      </a:r>
                      <a:endParaRPr lang="en-DK" sz="1600" b="0" i="0" u="none" strike="noStrike" dirty="0">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5%</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6%</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4%</a:t>
                      </a:r>
                      <a:endParaRPr lang="en-DK" sz="1600" b="0" i="0" u="none" strike="noStrike">
                        <a:solidFill>
                          <a:srgbClr val="000000"/>
                        </a:solidFill>
                        <a:effectLst/>
                        <a:latin typeface="Calibri" panose="020F0502020204030204" pitchFamily="34" charset="0"/>
                      </a:endParaRPr>
                    </a:p>
                  </a:txBody>
                  <a:tcPr marL="8482" marR="8482" marT="8482" marB="0" anchor="b"/>
                </a:tc>
                <a:extLst>
                  <a:ext uri="{0D108BD9-81ED-4DB2-BD59-A6C34878D82A}">
                    <a16:rowId xmlns:a16="http://schemas.microsoft.com/office/drawing/2014/main" val="2409157690"/>
                  </a:ext>
                </a:extLst>
              </a:tr>
              <a:tr h="169633">
                <a:tc>
                  <a:txBody>
                    <a:bodyPr/>
                    <a:lstStyle/>
                    <a:p>
                      <a:pPr algn="l" fontAlgn="b"/>
                      <a:r>
                        <a:rPr lang="da-DK" sz="1600" u="none" strike="noStrike" dirty="0">
                          <a:effectLst/>
                        </a:rPr>
                        <a:t>Germany</a:t>
                      </a:r>
                      <a:endParaRPr lang="da-DK" sz="1600" b="0" i="0" u="none" strike="noStrike" dirty="0">
                        <a:solidFill>
                          <a:srgbClr val="000000"/>
                        </a:solidFill>
                        <a:effectLst/>
                        <a:latin typeface="Calibri" panose="020F0502020204030204" pitchFamily="34" charset="0"/>
                      </a:endParaRPr>
                    </a:p>
                  </a:txBody>
                  <a:tcPr marL="76335" marR="8482" marT="8482" marB="0" anchor="b"/>
                </a:tc>
                <a:tc>
                  <a:txBody>
                    <a:bodyPr/>
                    <a:lstStyle/>
                    <a:p>
                      <a:pPr algn="l" fontAlgn="b"/>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da-DK" sz="1600" u="none" strike="noStrike" dirty="0">
                          <a:effectLst/>
                        </a:rPr>
                        <a:t>n/a</a:t>
                      </a:r>
                      <a:endParaRPr lang="da-DK" sz="1600" b="0" i="0" u="none" strike="noStrike" dirty="0">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8%</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14%</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7%</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7%</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5%</a:t>
                      </a:r>
                      <a:endParaRPr lang="en-DK" sz="1600" b="0" i="0" u="none" strike="noStrike">
                        <a:solidFill>
                          <a:srgbClr val="000000"/>
                        </a:solidFill>
                        <a:effectLst/>
                        <a:latin typeface="Calibri" panose="020F0502020204030204" pitchFamily="34" charset="0"/>
                      </a:endParaRPr>
                    </a:p>
                  </a:txBody>
                  <a:tcPr marL="8482" marR="8482" marT="8482" marB="0" anchor="b"/>
                </a:tc>
                <a:extLst>
                  <a:ext uri="{0D108BD9-81ED-4DB2-BD59-A6C34878D82A}">
                    <a16:rowId xmlns:a16="http://schemas.microsoft.com/office/drawing/2014/main" val="1379019481"/>
                  </a:ext>
                </a:extLst>
              </a:tr>
              <a:tr h="169633">
                <a:tc>
                  <a:txBody>
                    <a:bodyPr/>
                    <a:lstStyle/>
                    <a:p>
                      <a:pPr algn="l" fontAlgn="b"/>
                      <a:r>
                        <a:rPr lang="da-DK" sz="1600" u="none" strike="noStrike" dirty="0" err="1">
                          <a:effectLst/>
                        </a:rPr>
                        <a:t>Netherlands</a:t>
                      </a:r>
                      <a:endParaRPr lang="da-DK" sz="1600" b="0" i="0" u="none" strike="noStrike" dirty="0">
                        <a:solidFill>
                          <a:srgbClr val="000000"/>
                        </a:solidFill>
                        <a:effectLst/>
                        <a:latin typeface="Calibri" panose="020F0502020204030204" pitchFamily="34" charset="0"/>
                      </a:endParaRPr>
                    </a:p>
                  </a:txBody>
                  <a:tcPr marL="76335" marR="8482" marT="8482" marB="0" anchor="b"/>
                </a:tc>
                <a:tc>
                  <a:txBody>
                    <a:bodyPr/>
                    <a:lstStyle/>
                    <a:p>
                      <a:pPr algn="l" fontAlgn="b"/>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da-DK" sz="1600" u="none" strike="noStrike">
                          <a:effectLst/>
                        </a:rPr>
                        <a:t>n/a</a:t>
                      </a:r>
                      <a:endParaRPr lang="da-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9%</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5%</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4%</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5%</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7%</a:t>
                      </a:r>
                      <a:endParaRPr lang="en-DK" sz="1600" b="0" i="0" u="none" strike="noStrike">
                        <a:solidFill>
                          <a:srgbClr val="000000"/>
                        </a:solidFill>
                        <a:effectLst/>
                        <a:latin typeface="Calibri" panose="020F0502020204030204" pitchFamily="34" charset="0"/>
                      </a:endParaRPr>
                    </a:p>
                  </a:txBody>
                  <a:tcPr marL="8482" marR="8482" marT="8482" marB="0" anchor="b"/>
                </a:tc>
                <a:extLst>
                  <a:ext uri="{0D108BD9-81ED-4DB2-BD59-A6C34878D82A}">
                    <a16:rowId xmlns:a16="http://schemas.microsoft.com/office/drawing/2014/main" val="592558750"/>
                  </a:ext>
                </a:extLst>
              </a:tr>
              <a:tr h="169633">
                <a:tc>
                  <a:txBody>
                    <a:bodyPr/>
                    <a:lstStyle/>
                    <a:p>
                      <a:pPr algn="l" fontAlgn="b"/>
                      <a:r>
                        <a:rPr lang="da-DK" sz="1600" u="none" strike="noStrike">
                          <a:effectLst/>
                        </a:rPr>
                        <a:t>USA</a:t>
                      </a:r>
                      <a:endParaRPr lang="da-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6%</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55%</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39%</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32%</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36%</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24%</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22%</a:t>
                      </a:r>
                      <a:endParaRPr lang="en-DK" sz="1600" b="0" i="0" u="none" strike="noStrike">
                        <a:solidFill>
                          <a:srgbClr val="000000"/>
                        </a:solidFill>
                        <a:effectLst/>
                        <a:latin typeface="Calibri" panose="020F0502020204030204" pitchFamily="34" charset="0"/>
                      </a:endParaRPr>
                    </a:p>
                  </a:txBody>
                  <a:tcPr marL="8482" marR="8482" marT="8482" marB="0" anchor="b"/>
                </a:tc>
                <a:extLst>
                  <a:ext uri="{0D108BD9-81ED-4DB2-BD59-A6C34878D82A}">
                    <a16:rowId xmlns:a16="http://schemas.microsoft.com/office/drawing/2014/main" val="3668305246"/>
                  </a:ext>
                </a:extLst>
              </a:tr>
              <a:tr h="169633">
                <a:tc>
                  <a:txBody>
                    <a:bodyPr/>
                    <a:lstStyle/>
                    <a:p>
                      <a:pPr algn="l" fontAlgn="b"/>
                      <a:r>
                        <a:rPr lang="da-DK" sz="1600" u="none" strike="noStrike">
                          <a:effectLst/>
                        </a:rPr>
                        <a:t>Japan</a:t>
                      </a:r>
                      <a:endParaRPr lang="da-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0%</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1%</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4%</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9%</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4%</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4%</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5%</a:t>
                      </a:r>
                      <a:endParaRPr lang="en-DK" sz="1600" b="0" i="0" u="none" strike="noStrike">
                        <a:solidFill>
                          <a:srgbClr val="000000"/>
                        </a:solidFill>
                        <a:effectLst/>
                        <a:latin typeface="Calibri" panose="020F0502020204030204" pitchFamily="34" charset="0"/>
                      </a:endParaRPr>
                    </a:p>
                  </a:txBody>
                  <a:tcPr marL="8482" marR="8482" marT="8482" marB="0" anchor="b"/>
                </a:tc>
                <a:extLst>
                  <a:ext uri="{0D108BD9-81ED-4DB2-BD59-A6C34878D82A}">
                    <a16:rowId xmlns:a16="http://schemas.microsoft.com/office/drawing/2014/main" val="4266033271"/>
                  </a:ext>
                </a:extLst>
              </a:tr>
              <a:tr h="169633">
                <a:tc>
                  <a:txBody>
                    <a:bodyPr/>
                    <a:lstStyle/>
                    <a:p>
                      <a:pPr algn="l" fontAlgn="b"/>
                      <a:r>
                        <a:rPr lang="da-DK" sz="1600" u="none" strike="noStrike" dirty="0" err="1">
                          <a:effectLst/>
                        </a:rPr>
                        <a:t>Emerging</a:t>
                      </a:r>
                      <a:r>
                        <a:rPr lang="da-DK" sz="1600" u="none" strike="noStrike" dirty="0">
                          <a:effectLst/>
                        </a:rPr>
                        <a:t> </a:t>
                      </a:r>
                      <a:r>
                        <a:rPr lang="da-DK" sz="1600" u="none" strike="noStrike" dirty="0" err="1">
                          <a:effectLst/>
                        </a:rPr>
                        <a:t>markets</a:t>
                      </a:r>
                      <a:r>
                        <a:rPr lang="da-DK" sz="1600" u="none" strike="noStrike" dirty="0">
                          <a:effectLst/>
                        </a:rPr>
                        <a:t>**</a:t>
                      </a:r>
                      <a:endParaRPr lang="da-DK" sz="1600" b="0" i="1" u="none" strike="noStrike" dirty="0">
                        <a:solidFill>
                          <a:srgbClr val="000000"/>
                        </a:solidFill>
                        <a:effectLst/>
                        <a:latin typeface="Calibri" panose="020F0502020204030204" pitchFamily="34" charset="0"/>
                      </a:endParaRPr>
                    </a:p>
                  </a:txBody>
                  <a:tcPr marL="8482" marR="8482" marT="8482" marB="0" anchor="b">
                    <a:solidFill>
                      <a:srgbClr val="FFFF99"/>
                    </a:solidFill>
                  </a:tcPr>
                </a:tc>
                <a:tc>
                  <a:txBody>
                    <a:bodyPr/>
                    <a:lstStyle/>
                    <a:p>
                      <a:pPr algn="r" fontAlgn="b"/>
                      <a:r>
                        <a:rPr lang="en-DK" sz="1600" u="none" strike="noStrike">
                          <a:effectLst/>
                        </a:rPr>
                        <a:t>0%</a:t>
                      </a:r>
                      <a:endParaRPr lang="en-DK" sz="1600" b="0" i="1" u="none" strike="noStrike">
                        <a:solidFill>
                          <a:srgbClr val="000000"/>
                        </a:solidFill>
                        <a:effectLst/>
                        <a:latin typeface="Calibri" panose="020F0502020204030204" pitchFamily="34" charset="0"/>
                      </a:endParaRPr>
                    </a:p>
                  </a:txBody>
                  <a:tcPr marL="8482" marR="8482" marT="8482" marB="0" anchor="b">
                    <a:solidFill>
                      <a:srgbClr val="FFFF99"/>
                    </a:solidFill>
                  </a:tcPr>
                </a:tc>
                <a:tc>
                  <a:txBody>
                    <a:bodyPr/>
                    <a:lstStyle/>
                    <a:p>
                      <a:pPr algn="r" fontAlgn="b"/>
                      <a:r>
                        <a:rPr lang="en-DK" sz="1600" u="none" strike="noStrike">
                          <a:effectLst/>
                        </a:rPr>
                        <a:t>0%</a:t>
                      </a:r>
                      <a:endParaRPr lang="en-DK" sz="1600" b="0" i="1" u="none" strike="noStrike">
                        <a:solidFill>
                          <a:srgbClr val="000000"/>
                        </a:solidFill>
                        <a:effectLst/>
                        <a:latin typeface="Calibri" panose="020F0502020204030204" pitchFamily="34" charset="0"/>
                      </a:endParaRPr>
                    </a:p>
                  </a:txBody>
                  <a:tcPr marL="8482" marR="8482" marT="8482" marB="0" anchor="b">
                    <a:solidFill>
                      <a:srgbClr val="FFFF99"/>
                    </a:solidFill>
                  </a:tcPr>
                </a:tc>
                <a:tc>
                  <a:txBody>
                    <a:bodyPr/>
                    <a:lstStyle/>
                    <a:p>
                      <a:pPr algn="r" fontAlgn="b"/>
                      <a:r>
                        <a:rPr lang="en-DK" sz="1600" u="none" strike="noStrike">
                          <a:effectLst/>
                        </a:rPr>
                        <a:t>13%</a:t>
                      </a:r>
                      <a:endParaRPr lang="en-DK" sz="1600" b="0" i="1" u="none" strike="noStrike">
                        <a:solidFill>
                          <a:srgbClr val="000000"/>
                        </a:solidFill>
                        <a:effectLst/>
                        <a:latin typeface="Calibri" panose="020F0502020204030204" pitchFamily="34" charset="0"/>
                      </a:endParaRPr>
                    </a:p>
                  </a:txBody>
                  <a:tcPr marL="8482" marR="8482" marT="8482" marB="0" anchor="b">
                    <a:solidFill>
                      <a:srgbClr val="FFFF99"/>
                    </a:solidFill>
                  </a:tcPr>
                </a:tc>
                <a:tc>
                  <a:txBody>
                    <a:bodyPr/>
                    <a:lstStyle/>
                    <a:p>
                      <a:pPr algn="r" fontAlgn="b"/>
                      <a:r>
                        <a:rPr lang="en-DK" sz="1600" u="none" strike="noStrike">
                          <a:effectLst/>
                        </a:rPr>
                        <a:t>6%</a:t>
                      </a:r>
                      <a:endParaRPr lang="en-DK" sz="1600" b="0" i="1" u="none" strike="noStrike">
                        <a:solidFill>
                          <a:srgbClr val="000000"/>
                        </a:solidFill>
                        <a:effectLst/>
                        <a:latin typeface="Calibri" panose="020F0502020204030204" pitchFamily="34" charset="0"/>
                      </a:endParaRPr>
                    </a:p>
                  </a:txBody>
                  <a:tcPr marL="8482" marR="8482" marT="8482" marB="0" anchor="b">
                    <a:solidFill>
                      <a:srgbClr val="FFFF99"/>
                    </a:solidFill>
                  </a:tcPr>
                </a:tc>
                <a:tc>
                  <a:txBody>
                    <a:bodyPr/>
                    <a:lstStyle/>
                    <a:p>
                      <a:pPr algn="r" fontAlgn="b"/>
                      <a:r>
                        <a:rPr lang="en-DK" sz="1600" u="none" strike="noStrike">
                          <a:effectLst/>
                        </a:rPr>
                        <a:t>9%</a:t>
                      </a:r>
                      <a:endParaRPr lang="en-DK" sz="1600" b="0" i="1" u="none" strike="noStrike">
                        <a:solidFill>
                          <a:srgbClr val="000000"/>
                        </a:solidFill>
                        <a:effectLst/>
                        <a:latin typeface="Calibri" panose="020F0502020204030204" pitchFamily="34" charset="0"/>
                      </a:endParaRPr>
                    </a:p>
                  </a:txBody>
                  <a:tcPr marL="8482" marR="8482" marT="8482" marB="0" anchor="b">
                    <a:solidFill>
                      <a:srgbClr val="FFFF99"/>
                    </a:solidFill>
                  </a:tcPr>
                </a:tc>
                <a:tc>
                  <a:txBody>
                    <a:bodyPr/>
                    <a:lstStyle/>
                    <a:p>
                      <a:pPr algn="r" fontAlgn="b"/>
                      <a:r>
                        <a:rPr lang="en-DK" sz="1600" u="none" strike="noStrike">
                          <a:effectLst/>
                        </a:rPr>
                        <a:t>15%</a:t>
                      </a:r>
                      <a:endParaRPr lang="en-DK" sz="1600" b="0" i="1" u="none" strike="noStrike">
                        <a:solidFill>
                          <a:srgbClr val="000000"/>
                        </a:solidFill>
                        <a:effectLst/>
                        <a:latin typeface="Calibri" panose="020F0502020204030204" pitchFamily="34" charset="0"/>
                      </a:endParaRPr>
                    </a:p>
                  </a:txBody>
                  <a:tcPr marL="8482" marR="8482" marT="8482" marB="0" anchor="b">
                    <a:solidFill>
                      <a:srgbClr val="FFFF99"/>
                    </a:solidFill>
                  </a:tcPr>
                </a:tc>
                <a:tc>
                  <a:txBody>
                    <a:bodyPr/>
                    <a:lstStyle/>
                    <a:p>
                      <a:pPr algn="r" fontAlgn="b"/>
                      <a:r>
                        <a:rPr lang="en-DK" sz="1600" u="none" strike="noStrike" dirty="0">
                          <a:effectLst/>
                        </a:rPr>
                        <a:t>23%</a:t>
                      </a:r>
                      <a:endParaRPr lang="en-DK" sz="1600" b="0" i="1" u="none" strike="noStrike" dirty="0">
                        <a:solidFill>
                          <a:srgbClr val="000000"/>
                        </a:solidFill>
                        <a:effectLst/>
                        <a:latin typeface="Calibri" panose="020F0502020204030204" pitchFamily="34" charset="0"/>
                      </a:endParaRPr>
                    </a:p>
                  </a:txBody>
                  <a:tcPr marL="8482" marR="8482" marT="8482" marB="0" anchor="b">
                    <a:solidFill>
                      <a:srgbClr val="FFFF99"/>
                    </a:solidFill>
                  </a:tcPr>
                </a:tc>
                <a:extLst>
                  <a:ext uri="{0D108BD9-81ED-4DB2-BD59-A6C34878D82A}">
                    <a16:rowId xmlns:a16="http://schemas.microsoft.com/office/drawing/2014/main" val="810071408"/>
                  </a:ext>
                </a:extLst>
              </a:tr>
              <a:tr h="169633">
                <a:tc>
                  <a:txBody>
                    <a:bodyPr/>
                    <a:lstStyle/>
                    <a:p>
                      <a:pPr algn="l" fontAlgn="b"/>
                      <a:r>
                        <a:rPr lang="da-DK" sz="1600" u="none" strike="noStrike">
                          <a:effectLst/>
                        </a:rPr>
                        <a:t>China</a:t>
                      </a:r>
                      <a:endParaRPr lang="da-DK" sz="1600" b="0" i="0" u="none" strike="noStrike">
                        <a:solidFill>
                          <a:srgbClr val="000000"/>
                        </a:solidFill>
                        <a:effectLst/>
                        <a:latin typeface="Calibri" panose="020F0502020204030204" pitchFamily="34" charset="0"/>
                      </a:endParaRPr>
                    </a:p>
                  </a:txBody>
                  <a:tcPr marL="76335" marR="8482" marT="8482" marB="0" anchor="b"/>
                </a:tc>
                <a:tc>
                  <a:txBody>
                    <a:bodyPr/>
                    <a:lstStyle/>
                    <a:p>
                      <a:pPr algn="r" fontAlgn="b"/>
                      <a:r>
                        <a:rPr lang="da-DK" sz="1600" u="none" strike="noStrike">
                          <a:effectLst/>
                        </a:rPr>
                        <a:t>n/a</a:t>
                      </a:r>
                      <a:endParaRPr lang="da-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da-DK" sz="1600" u="none" strike="noStrike">
                          <a:effectLst/>
                        </a:rPr>
                        <a:t>n/a</a:t>
                      </a:r>
                      <a:endParaRPr lang="da-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da-DK" sz="1600" u="none" strike="noStrike">
                          <a:effectLst/>
                        </a:rPr>
                        <a:t>n/a</a:t>
                      </a:r>
                      <a:endParaRPr lang="da-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0%</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0%</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2%</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6%</a:t>
                      </a:r>
                      <a:endParaRPr lang="en-DK" sz="1600" b="0" i="0" u="none" strike="noStrike">
                        <a:solidFill>
                          <a:srgbClr val="000000"/>
                        </a:solidFill>
                        <a:effectLst/>
                        <a:latin typeface="Calibri" panose="020F0502020204030204" pitchFamily="34" charset="0"/>
                      </a:endParaRPr>
                    </a:p>
                  </a:txBody>
                  <a:tcPr marL="8482" marR="8482" marT="8482" marB="0" anchor="b"/>
                </a:tc>
                <a:extLst>
                  <a:ext uri="{0D108BD9-81ED-4DB2-BD59-A6C34878D82A}">
                    <a16:rowId xmlns:a16="http://schemas.microsoft.com/office/drawing/2014/main" val="221240423"/>
                  </a:ext>
                </a:extLst>
              </a:tr>
              <a:tr h="169633">
                <a:tc>
                  <a:txBody>
                    <a:bodyPr/>
                    <a:lstStyle/>
                    <a:p>
                      <a:pPr algn="l" fontAlgn="b"/>
                      <a:r>
                        <a:rPr lang="en-US" sz="1600" u="none" strike="noStrike" dirty="0">
                          <a:effectLst/>
                        </a:rPr>
                        <a:t>World OFDI stock (USD billion)</a:t>
                      </a:r>
                      <a:endParaRPr lang="en-US" sz="1600" b="0" i="0" u="none" strike="noStrike" dirty="0">
                        <a:solidFill>
                          <a:srgbClr val="000000"/>
                        </a:solidFill>
                        <a:effectLst/>
                        <a:latin typeface="Calibri" panose="020F0502020204030204" pitchFamily="34" charset="0"/>
                      </a:endParaRPr>
                    </a:p>
                  </a:txBody>
                  <a:tcPr marL="8482" marR="8482" marT="8482" marB="0" anchor="b"/>
                </a:tc>
                <a:tc>
                  <a:txBody>
                    <a:bodyPr/>
                    <a:lstStyle/>
                    <a:p>
                      <a:pPr algn="r" fontAlgn="b"/>
                      <a:r>
                        <a:rPr lang="da-DK" sz="1600" u="none" strike="noStrike">
                          <a:effectLst/>
                        </a:rPr>
                        <a:t>n/a</a:t>
                      </a:r>
                      <a:endParaRPr lang="da-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da-DK" sz="1600" u="none" strike="noStrike">
                          <a:effectLst/>
                        </a:rPr>
                        <a:t>n/a</a:t>
                      </a:r>
                      <a:endParaRPr lang="da-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a:effectLst/>
                        </a:rPr>
                        <a:t>559</a:t>
                      </a:r>
                      <a:endParaRPr lang="en-DK" sz="1600" b="0" i="0" u="none" strike="noStrike">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dirty="0">
                          <a:effectLst/>
                        </a:rPr>
                        <a:t>2</a:t>
                      </a:r>
                      <a:r>
                        <a:rPr lang="en-US" sz="1600" u="none" strike="noStrike" dirty="0">
                          <a:effectLst/>
                        </a:rPr>
                        <a:t>,</a:t>
                      </a:r>
                      <a:r>
                        <a:rPr lang="en-DK" sz="1600" u="none" strike="noStrike" dirty="0">
                          <a:effectLst/>
                        </a:rPr>
                        <a:t>255</a:t>
                      </a:r>
                      <a:endParaRPr lang="en-DK" sz="1600" b="0" i="0" u="none" strike="noStrike" dirty="0">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dirty="0">
                          <a:effectLst/>
                        </a:rPr>
                        <a:t>7</a:t>
                      </a:r>
                      <a:r>
                        <a:rPr lang="en-US" sz="1600" u="none" strike="noStrike" dirty="0">
                          <a:effectLst/>
                        </a:rPr>
                        <a:t>,</a:t>
                      </a:r>
                      <a:r>
                        <a:rPr lang="en-DK" sz="1600" u="none" strike="noStrike" dirty="0">
                          <a:effectLst/>
                        </a:rPr>
                        <a:t>409</a:t>
                      </a:r>
                      <a:endParaRPr lang="en-DK" sz="1600" b="0" i="0" u="none" strike="noStrike" dirty="0">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dirty="0">
                          <a:effectLst/>
                        </a:rPr>
                        <a:t>20</a:t>
                      </a:r>
                      <a:r>
                        <a:rPr lang="en-US" sz="1600" u="none" strike="noStrike" dirty="0">
                          <a:effectLst/>
                        </a:rPr>
                        <a:t>,</a:t>
                      </a:r>
                      <a:r>
                        <a:rPr lang="en-DK" sz="1600" u="none" strike="noStrike" dirty="0">
                          <a:effectLst/>
                        </a:rPr>
                        <a:t>465</a:t>
                      </a:r>
                      <a:endParaRPr lang="en-DK" sz="1600" b="0" i="0" u="none" strike="noStrike" dirty="0">
                        <a:solidFill>
                          <a:srgbClr val="000000"/>
                        </a:solidFill>
                        <a:effectLst/>
                        <a:latin typeface="Calibri" panose="020F0502020204030204" pitchFamily="34" charset="0"/>
                      </a:endParaRPr>
                    </a:p>
                  </a:txBody>
                  <a:tcPr marL="8482" marR="8482" marT="8482" marB="0" anchor="b"/>
                </a:tc>
                <a:tc>
                  <a:txBody>
                    <a:bodyPr/>
                    <a:lstStyle/>
                    <a:p>
                      <a:pPr algn="r" fontAlgn="b"/>
                      <a:r>
                        <a:rPr lang="en-DK" sz="1600" u="none" strike="noStrike" dirty="0">
                          <a:effectLst/>
                        </a:rPr>
                        <a:t>34</a:t>
                      </a:r>
                      <a:r>
                        <a:rPr lang="en-US" sz="1600" u="none" strike="noStrike" dirty="0">
                          <a:effectLst/>
                        </a:rPr>
                        <a:t>,</a:t>
                      </a:r>
                      <a:r>
                        <a:rPr lang="en-DK" sz="1600" u="none" strike="noStrike" dirty="0">
                          <a:effectLst/>
                        </a:rPr>
                        <a:t>571</a:t>
                      </a:r>
                      <a:endParaRPr lang="en-DK" sz="1600" b="0" i="0" u="none" strike="noStrike" dirty="0">
                        <a:solidFill>
                          <a:srgbClr val="000000"/>
                        </a:solidFill>
                        <a:effectLst/>
                        <a:latin typeface="Calibri" panose="020F0502020204030204" pitchFamily="34" charset="0"/>
                      </a:endParaRPr>
                    </a:p>
                  </a:txBody>
                  <a:tcPr marL="8482" marR="8482" marT="8482" marB="0" anchor="b"/>
                </a:tc>
                <a:extLst>
                  <a:ext uri="{0D108BD9-81ED-4DB2-BD59-A6C34878D82A}">
                    <a16:rowId xmlns:a16="http://schemas.microsoft.com/office/drawing/2014/main" val="3796240081"/>
                  </a:ext>
                </a:extLst>
              </a:tr>
            </a:tbl>
          </a:graphicData>
        </a:graphic>
      </p:graphicFrame>
      <p:sp>
        <p:nvSpPr>
          <p:cNvPr id="8" name="TextBox 7">
            <a:extLst>
              <a:ext uri="{FF2B5EF4-FFF2-40B4-BE49-F238E27FC236}">
                <a16:creationId xmlns:a16="http://schemas.microsoft.com/office/drawing/2014/main" id="{5DD995B1-0D01-4A29-AC33-65A63DD92196}"/>
              </a:ext>
            </a:extLst>
          </p:cNvPr>
          <p:cNvSpPr txBox="1"/>
          <p:nvPr/>
        </p:nvSpPr>
        <p:spPr>
          <a:xfrm>
            <a:off x="755576" y="5373216"/>
            <a:ext cx="6118697" cy="646331"/>
          </a:xfrm>
          <a:prstGeom prst="rect">
            <a:avLst/>
          </a:prstGeom>
          <a:noFill/>
        </p:spPr>
        <p:txBody>
          <a:bodyPr wrap="square">
            <a:spAutoFit/>
          </a:bodyPr>
          <a:lstStyle/>
          <a:p>
            <a:r>
              <a:rPr lang="en-DK" sz="900" dirty="0"/>
              <a:t>Source: 1914 and 1969, Ramamurti (2012), 'What is really different […]'; other years, </a:t>
            </a:r>
            <a:r>
              <a:rPr lang="en-DK" sz="900" dirty="0" err="1"/>
              <a:t>UNCTADstat</a:t>
            </a:r>
            <a:endParaRPr lang="en-DK" sz="900" dirty="0"/>
          </a:p>
          <a:p>
            <a:r>
              <a:rPr lang="en-US" sz="900" dirty="0"/>
              <a:t>*</a:t>
            </a:r>
            <a:r>
              <a:rPr lang="en-DK" sz="900" dirty="0"/>
              <a:t>'Europe': 'Developed Europe' in </a:t>
            </a:r>
            <a:r>
              <a:rPr lang="en-DK" sz="900" dirty="0" err="1"/>
              <a:t>UNCTADstat</a:t>
            </a:r>
            <a:r>
              <a:rPr lang="en-DK" sz="900" dirty="0"/>
              <a:t> (exclude</a:t>
            </a:r>
            <a:r>
              <a:rPr lang="en-US" sz="900" dirty="0"/>
              <a:t>s</a:t>
            </a:r>
            <a:r>
              <a:rPr lang="en-DK" sz="900" dirty="0"/>
              <a:t> former East bloc states)</a:t>
            </a:r>
          </a:p>
          <a:p>
            <a:r>
              <a:rPr lang="en-US" sz="900" dirty="0"/>
              <a:t>**</a:t>
            </a:r>
            <a:r>
              <a:rPr lang="en-DK" sz="900" dirty="0"/>
              <a:t>'Emerging markets': 'Developing countries' in </a:t>
            </a:r>
            <a:r>
              <a:rPr lang="en-DK" sz="900" dirty="0" err="1"/>
              <a:t>UNCTADstat</a:t>
            </a:r>
            <a:r>
              <a:rPr lang="en-DK" sz="900" dirty="0"/>
              <a:t> (where the 'Emerging markets' category includes developed countries)</a:t>
            </a:r>
          </a:p>
        </p:txBody>
      </p:sp>
    </p:spTree>
    <p:extLst>
      <p:ext uri="{BB962C8B-B14F-4D97-AF65-F5344CB8AC3E}">
        <p14:creationId xmlns:p14="http://schemas.microsoft.com/office/powerpoint/2010/main" val="383659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06362"/>
            <a:ext cx="14382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878036"/>
            <a:ext cx="14382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200" y="1475419"/>
            <a:ext cx="14382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005064"/>
            <a:ext cx="13525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6475" y="620688"/>
            <a:ext cx="14382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23528" y="1988840"/>
            <a:ext cx="4060407" cy="400110"/>
          </a:xfrm>
          <a:prstGeom prst="rect">
            <a:avLst/>
          </a:prstGeom>
          <a:noFill/>
        </p:spPr>
        <p:txBody>
          <a:bodyPr wrap="none" rtlCol="0">
            <a:spAutoFit/>
          </a:bodyPr>
          <a:lstStyle/>
          <a:p>
            <a:r>
              <a:rPr lang="da-DK" sz="2000" dirty="0"/>
              <a:t>Companies in the Fortune Global 500</a:t>
            </a:r>
            <a:endParaRPr lang="en-US" sz="2000" dirty="0"/>
          </a:p>
        </p:txBody>
      </p:sp>
      <p:graphicFrame>
        <p:nvGraphicFramePr>
          <p:cNvPr id="2" name="Table 1">
            <a:extLst>
              <a:ext uri="{FF2B5EF4-FFF2-40B4-BE49-F238E27FC236}">
                <a16:creationId xmlns:a16="http://schemas.microsoft.com/office/drawing/2014/main" id="{D8DEE58D-E404-4302-A368-12691D079389}"/>
              </a:ext>
            </a:extLst>
          </p:cNvPr>
          <p:cNvGraphicFramePr>
            <a:graphicFrameLocks noGrp="1"/>
          </p:cNvGraphicFramePr>
          <p:nvPr>
            <p:extLst>
              <p:ext uri="{D42A27DB-BD31-4B8C-83A1-F6EECF244321}">
                <p14:modId xmlns:p14="http://schemas.microsoft.com/office/powerpoint/2010/main" val="1978891921"/>
              </p:ext>
            </p:extLst>
          </p:nvPr>
        </p:nvGraphicFramePr>
        <p:xfrm>
          <a:off x="558994" y="2597288"/>
          <a:ext cx="4229029" cy="2271870"/>
        </p:xfrm>
        <a:graphic>
          <a:graphicData uri="http://schemas.openxmlformats.org/drawingml/2006/table">
            <a:tbl>
              <a:tblPr>
                <a:tableStyleId>{35758FB7-9AC5-4552-8A53-C91805E547FA}</a:tableStyleId>
              </a:tblPr>
              <a:tblGrid>
                <a:gridCol w="604147">
                  <a:extLst>
                    <a:ext uri="{9D8B030D-6E8A-4147-A177-3AD203B41FA5}">
                      <a16:colId xmlns:a16="http://schemas.microsoft.com/office/drawing/2014/main" val="529332471"/>
                    </a:ext>
                  </a:extLst>
                </a:gridCol>
                <a:gridCol w="604147">
                  <a:extLst>
                    <a:ext uri="{9D8B030D-6E8A-4147-A177-3AD203B41FA5}">
                      <a16:colId xmlns:a16="http://schemas.microsoft.com/office/drawing/2014/main" val="2081788387"/>
                    </a:ext>
                  </a:extLst>
                </a:gridCol>
                <a:gridCol w="604147">
                  <a:extLst>
                    <a:ext uri="{9D8B030D-6E8A-4147-A177-3AD203B41FA5}">
                      <a16:colId xmlns:a16="http://schemas.microsoft.com/office/drawing/2014/main" val="2146370055"/>
                    </a:ext>
                  </a:extLst>
                </a:gridCol>
                <a:gridCol w="604147">
                  <a:extLst>
                    <a:ext uri="{9D8B030D-6E8A-4147-A177-3AD203B41FA5}">
                      <a16:colId xmlns:a16="http://schemas.microsoft.com/office/drawing/2014/main" val="1358726114"/>
                    </a:ext>
                  </a:extLst>
                </a:gridCol>
                <a:gridCol w="604147">
                  <a:extLst>
                    <a:ext uri="{9D8B030D-6E8A-4147-A177-3AD203B41FA5}">
                      <a16:colId xmlns:a16="http://schemas.microsoft.com/office/drawing/2014/main" val="4169594174"/>
                    </a:ext>
                  </a:extLst>
                </a:gridCol>
                <a:gridCol w="604147">
                  <a:extLst>
                    <a:ext uri="{9D8B030D-6E8A-4147-A177-3AD203B41FA5}">
                      <a16:colId xmlns:a16="http://schemas.microsoft.com/office/drawing/2014/main" val="3422578706"/>
                    </a:ext>
                  </a:extLst>
                </a:gridCol>
                <a:gridCol w="604147">
                  <a:extLst>
                    <a:ext uri="{9D8B030D-6E8A-4147-A177-3AD203B41FA5}">
                      <a16:colId xmlns:a16="http://schemas.microsoft.com/office/drawing/2014/main" val="2574754874"/>
                    </a:ext>
                  </a:extLst>
                </a:gridCol>
              </a:tblGrid>
              <a:tr h="227187">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2005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2015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2016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2017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2020</a:t>
                      </a:r>
                    </a:p>
                  </a:txBody>
                  <a:tcPr marL="9525" marR="9525" marT="9525" marB="0" anchor="b"/>
                </a:tc>
                <a:extLst>
                  <a:ext uri="{0D108BD9-81ED-4DB2-BD59-A6C34878D82A}">
                    <a16:rowId xmlns:a16="http://schemas.microsoft.com/office/drawing/2014/main" val="215408852"/>
                  </a:ext>
                </a:extLst>
              </a:tr>
              <a:tr h="227187">
                <a:tc>
                  <a:txBody>
                    <a:bodyPr/>
                    <a:lstStyle/>
                    <a:p>
                      <a:pPr algn="l" fontAlgn="b"/>
                      <a:r>
                        <a:rPr lang="en-US" sz="1400" u="none" strike="noStrike">
                          <a:effectLst/>
                        </a:rPr>
                        <a:t>Brazil</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64507546"/>
                  </a:ext>
                </a:extLst>
              </a:tr>
              <a:tr h="227187">
                <a:tc>
                  <a:txBody>
                    <a:bodyPr/>
                    <a:lstStyle/>
                    <a:p>
                      <a:pPr algn="l" fontAlgn="b"/>
                      <a:r>
                        <a:rPr lang="en-US" sz="1400" u="none" strike="noStrike">
                          <a:effectLst/>
                        </a:rPr>
                        <a:t>Russia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933944363"/>
                  </a:ext>
                </a:extLst>
              </a:tr>
              <a:tr h="227187">
                <a:tc>
                  <a:txBody>
                    <a:bodyPr/>
                    <a:lstStyle/>
                    <a:p>
                      <a:pPr algn="l" fontAlgn="b"/>
                      <a:r>
                        <a:rPr lang="en-US" sz="1400" u="none" strike="noStrike">
                          <a:effectLst/>
                        </a:rPr>
                        <a:t>India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3384010317"/>
                  </a:ext>
                </a:extLst>
              </a:tr>
              <a:tr h="227187">
                <a:tc>
                  <a:txBody>
                    <a:bodyPr/>
                    <a:lstStyle/>
                    <a:p>
                      <a:pPr algn="l" fontAlgn="b"/>
                      <a:r>
                        <a:rPr lang="en-US" sz="1400" u="none" strike="noStrike">
                          <a:effectLst/>
                        </a:rPr>
                        <a:t>China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98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124</a:t>
                      </a:r>
                    </a:p>
                  </a:txBody>
                  <a:tcPr marL="9525" marR="9525" marT="9525" marB="0" anchor="b"/>
                </a:tc>
                <a:extLst>
                  <a:ext uri="{0D108BD9-81ED-4DB2-BD59-A6C34878D82A}">
                    <a16:rowId xmlns:a16="http://schemas.microsoft.com/office/drawing/2014/main" val="416688364"/>
                  </a:ext>
                </a:extLst>
              </a:tr>
              <a:tr h="227187">
                <a:tc>
                  <a:txBody>
                    <a:bodyPr/>
                    <a:lstStyle/>
                    <a:p>
                      <a:pPr algn="l" fontAlgn="b"/>
                      <a:r>
                        <a:rPr lang="en-US" sz="1400" u="none" strike="noStrike">
                          <a:effectLst/>
                        </a:rPr>
                        <a:t>BRIC</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142</a:t>
                      </a:r>
                    </a:p>
                  </a:txBody>
                  <a:tcPr marL="9525" marR="9525" marT="9525" marB="0" anchor="b"/>
                </a:tc>
                <a:extLst>
                  <a:ext uri="{0D108BD9-81ED-4DB2-BD59-A6C34878D82A}">
                    <a16:rowId xmlns:a16="http://schemas.microsoft.com/office/drawing/2014/main" val="1263339362"/>
                  </a:ext>
                </a:extLst>
              </a:tr>
              <a:tr h="227187">
                <a:tc>
                  <a:txBody>
                    <a:bodyPr/>
                    <a:lstStyle/>
                    <a:p>
                      <a:pPr algn="l" fontAlgn="b"/>
                      <a:r>
                        <a:rPr lang="en-US" sz="1400" u="none" strike="noStrike">
                          <a:effectLst/>
                        </a:rPr>
                        <a:t>U.S.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170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133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121</a:t>
                      </a:r>
                    </a:p>
                  </a:txBody>
                  <a:tcPr marL="9525" marR="9525" marT="9525" marB="0" anchor="b"/>
                </a:tc>
                <a:extLst>
                  <a:ext uri="{0D108BD9-81ED-4DB2-BD59-A6C34878D82A}">
                    <a16:rowId xmlns:a16="http://schemas.microsoft.com/office/drawing/2014/main" val="1344426136"/>
                  </a:ext>
                </a:extLst>
              </a:tr>
              <a:tr h="227187">
                <a:tc>
                  <a:txBody>
                    <a:bodyPr/>
                    <a:lstStyle/>
                    <a:p>
                      <a:pPr algn="l" fontAlgn="b"/>
                      <a:r>
                        <a:rPr lang="en-US" sz="1400" u="none" strike="noStrike" dirty="0">
                          <a:effectLst/>
                        </a:rPr>
                        <a:t>EU+UK</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148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120</a:t>
                      </a:r>
                    </a:p>
                  </a:txBody>
                  <a:tcPr marL="9525" marR="9525" marT="9525" marB="0" anchor="b"/>
                </a:tc>
                <a:extLst>
                  <a:ext uri="{0D108BD9-81ED-4DB2-BD59-A6C34878D82A}">
                    <a16:rowId xmlns:a16="http://schemas.microsoft.com/office/drawing/2014/main" val="355159966"/>
                  </a:ext>
                </a:extLst>
              </a:tr>
              <a:tr h="227187">
                <a:tc>
                  <a:txBody>
                    <a:bodyPr/>
                    <a:lstStyle/>
                    <a:p>
                      <a:pPr algn="l" fontAlgn="b"/>
                      <a:r>
                        <a:rPr lang="en-US" sz="1400" u="none" strike="noStrike">
                          <a:effectLst/>
                        </a:rPr>
                        <a:t>Japan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53</a:t>
                      </a:r>
                    </a:p>
                  </a:txBody>
                  <a:tcPr marL="9525" marR="9525" marT="9525" marB="0" anchor="b"/>
                </a:tc>
                <a:extLst>
                  <a:ext uri="{0D108BD9-81ED-4DB2-BD59-A6C34878D82A}">
                    <a16:rowId xmlns:a16="http://schemas.microsoft.com/office/drawing/2014/main" val="1989405557"/>
                  </a:ext>
                </a:extLst>
              </a:tr>
              <a:tr h="227187">
                <a:tc>
                  <a:txBody>
                    <a:bodyPr/>
                    <a:lstStyle/>
                    <a:p>
                      <a:pPr algn="l"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440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432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428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424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418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436</a:t>
                      </a:r>
                    </a:p>
                  </a:txBody>
                  <a:tcPr marL="9525" marR="9525" marT="9525" marB="0" anchor="b"/>
                </a:tc>
                <a:extLst>
                  <a:ext uri="{0D108BD9-81ED-4DB2-BD59-A6C34878D82A}">
                    <a16:rowId xmlns:a16="http://schemas.microsoft.com/office/drawing/2014/main" val="3238040302"/>
                  </a:ext>
                </a:extLst>
              </a:tr>
            </a:tbl>
          </a:graphicData>
        </a:graphic>
      </p:graphicFrame>
    </p:spTree>
    <p:extLst>
      <p:ext uri="{BB962C8B-B14F-4D97-AF65-F5344CB8AC3E}">
        <p14:creationId xmlns:p14="http://schemas.microsoft.com/office/powerpoint/2010/main" val="4166570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F46B-9211-4285-99E2-EE7C75A92ABB}"/>
              </a:ext>
            </a:extLst>
          </p:cNvPr>
          <p:cNvSpPr>
            <a:spLocks noGrp="1"/>
          </p:cNvSpPr>
          <p:nvPr>
            <p:ph type="title"/>
          </p:nvPr>
        </p:nvSpPr>
        <p:spPr/>
        <p:txBody>
          <a:bodyPr>
            <a:normAutofit/>
          </a:bodyPr>
          <a:lstStyle/>
          <a:p>
            <a:r>
              <a:rPr lang="en-US" dirty="0"/>
              <a:t>Does extant IB theory apply to EMNCs?</a:t>
            </a:r>
            <a:endParaRPr lang="en-DK" dirty="0"/>
          </a:p>
        </p:txBody>
      </p:sp>
      <p:sp>
        <p:nvSpPr>
          <p:cNvPr id="3" name="Content Placeholder 2">
            <a:extLst>
              <a:ext uri="{FF2B5EF4-FFF2-40B4-BE49-F238E27FC236}">
                <a16:creationId xmlns:a16="http://schemas.microsoft.com/office/drawing/2014/main" id="{E6DFC7DD-6123-4DBB-B2A9-79C0C53156DA}"/>
              </a:ext>
            </a:extLst>
          </p:cNvPr>
          <p:cNvSpPr>
            <a:spLocks noGrp="1"/>
          </p:cNvSpPr>
          <p:nvPr>
            <p:ph idx="1"/>
          </p:nvPr>
        </p:nvSpPr>
        <p:spPr>
          <a:xfrm>
            <a:off x="822959" y="1700808"/>
            <a:ext cx="7543801" cy="4023360"/>
          </a:xfrm>
        </p:spPr>
        <p:txBody>
          <a:bodyPr/>
          <a:lstStyle/>
          <a:p>
            <a:r>
              <a:rPr lang="da-DK" dirty="0"/>
              <a:t>Three positions: </a:t>
            </a:r>
          </a:p>
          <a:p>
            <a:pPr lvl="1"/>
            <a:r>
              <a:rPr lang="da-DK" dirty="0"/>
              <a:t>Yes (Narula, 2012; </a:t>
            </a:r>
            <a:r>
              <a:rPr lang="da-DK" dirty="0" err="1"/>
              <a:t>Rugman</a:t>
            </a:r>
            <a:r>
              <a:rPr lang="da-DK" dirty="0"/>
              <a:t>, 2010; </a:t>
            </a:r>
            <a:r>
              <a:rPr lang="da-DK" dirty="0" err="1"/>
              <a:t>Verbeke</a:t>
            </a:r>
            <a:r>
              <a:rPr lang="da-DK" dirty="0"/>
              <a:t> &amp; Kano, 2015)</a:t>
            </a:r>
          </a:p>
          <a:p>
            <a:pPr lvl="1"/>
            <a:r>
              <a:rPr lang="da-DK" dirty="0"/>
              <a:t>Yes, with </a:t>
            </a:r>
            <a:r>
              <a:rPr lang="da-DK" dirty="0" err="1"/>
              <a:t>modifications</a:t>
            </a:r>
            <a:r>
              <a:rPr lang="da-DK" dirty="0"/>
              <a:t> (Cuervo-Cazurra &amp; Genc, 2008; Ramamurti, 2009; </a:t>
            </a:r>
            <a:r>
              <a:rPr lang="da-DK" dirty="0" err="1"/>
              <a:t>Hennart</a:t>
            </a:r>
            <a:r>
              <a:rPr lang="da-DK" dirty="0"/>
              <a:t>, 2012; Gammeltoft, </a:t>
            </a:r>
            <a:r>
              <a:rPr lang="da-DK" dirty="0" err="1"/>
              <a:t>Barnard</a:t>
            </a:r>
            <a:r>
              <a:rPr lang="da-DK" dirty="0"/>
              <a:t> &amp; </a:t>
            </a:r>
            <a:r>
              <a:rPr lang="da-DK" dirty="0" err="1"/>
              <a:t>Madhold</a:t>
            </a:r>
            <a:r>
              <a:rPr lang="da-DK" dirty="0"/>
              <a:t>, 2010; </a:t>
            </a:r>
            <a:r>
              <a:rPr lang="da-DK" dirty="0" err="1"/>
              <a:t>Guillen</a:t>
            </a:r>
            <a:r>
              <a:rPr lang="da-DK" dirty="0"/>
              <a:t> &amp; Garcia-Canal, 2009)</a:t>
            </a:r>
          </a:p>
          <a:p>
            <a:pPr lvl="1"/>
            <a:r>
              <a:rPr lang="da-DK" dirty="0"/>
              <a:t>No (Mathews, 2006; Child &amp; Rodrigues, 2005; </a:t>
            </a:r>
            <a:r>
              <a:rPr lang="da-DK" dirty="0" err="1"/>
              <a:t>Luo</a:t>
            </a:r>
            <a:r>
              <a:rPr lang="da-DK" dirty="0"/>
              <a:t> &amp; Tung, 2007)</a:t>
            </a:r>
          </a:p>
          <a:p>
            <a:endParaRPr lang="da-DK" dirty="0"/>
          </a:p>
          <a:p>
            <a:endParaRPr lang="en-DK" dirty="0"/>
          </a:p>
        </p:txBody>
      </p:sp>
      <p:graphicFrame>
        <p:nvGraphicFramePr>
          <p:cNvPr id="6" name="Table 5">
            <a:extLst>
              <a:ext uri="{FF2B5EF4-FFF2-40B4-BE49-F238E27FC236}">
                <a16:creationId xmlns:a16="http://schemas.microsoft.com/office/drawing/2014/main" id="{8E8CDD8D-E43F-4FF4-B355-74E36F1CB7EA}"/>
              </a:ext>
            </a:extLst>
          </p:cNvPr>
          <p:cNvGraphicFramePr>
            <a:graphicFrameLocks noGrp="1"/>
          </p:cNvGraphicFramePr>
          <p:nvPr>
            <p:extLst>
              <p:ext uri="{D42A27DB-BD31-4B8C-83A1-F6EECF244321}">
                <p14:modId xmlns:p14="http://schemas.microsoft.com/office/powerpoint/2010/main" val="427868120"/>
              </p:ext>
            </p:extLst>
          </p:nvPr>
        </p:nvGraphicFramePr>
        <p:xfrm>
          <a:off x="822958" y="3895189"/>
          <a:ext cx="6840760" cy="2424684"/>
        </p:xfrm>
        <a:graphic>
          <a:graphicData uri="http://schemas.openxmlformats.org/drawingml/2006/table">
            <a:tbl>
              <a:tblPr firstRow="1">
                <a:tableStyleId>{793D81CF-94F2-401A-BA57-92F5A7B2D0C5}</a:tableStyleId>
              </a:tblPr>
              <a:tblGrid>
                <a:gridCol w="1710190">
                  <a:extLst>
                    <a:ext uri="{9D8B030D-6E8A-4147-A177-3AD203B41FA5}">
                      <a16:colId xmlns:a16="http://schemas.microsoft.com/office/drawing/2014/main" val="3383110354"/>
                    </a:ext>
                  </a:extLst>
                </a:gridCol>
                <a:gridCol w="1710190">
                  <a:extLst>
                    <a:ext uri="{9D8B030D-6E8A-4147-A177-3AD203B41FA5}">
                      <a16:colId xmlns:a16="http://schemas.microsoft.com/office/drawing/2014/main" val="2864808732"/>
                    </a:ext>
                  </a:extLst>
                </a:gridCol>
                <a:gridCol w="1710190">
                  <a:extLst>
                    <a:ext uri="{9D8B030D-6E8A-4147-A177-3AD203B41FA5}">
                      <a16:colId xmlns:a16="http://schemas.microsoft.com/office/drawing/2014/main" val="3575352685"/>
                    </a:ext>
                  </a:extLst>
                </a:gridCol>
                <a:gridCol w="1710190">
                  <a:extLst>
                    <a:ext uri="{9D8B030D-6E8A-4147-A177-3AD203B41FA5}">
                      <a16:colId xmlns:a16="http://schemas.microsoft.com/office/drawing/2014/main" val="2367875674"/>
                    </a:ext>
                  </a:extLst>
                </a:gridCol>
              </a:tblGrid>
              <a:tr h="279860">
                <a:tc>
                  <a:txBody>
                    <a:bodyPr/>
                    <a:lstStyle/>
                    <a:p>
                      <a:pPr>
                        <a:lnSpc>
                          <a:spcPct val="107000"/>
                        </a:lnSpc>
                        <a:spcAft>
                          <a:spcPts val="800"/>
                        </a:spcAft>
                      </a:pPr>
                      <a:r>
                        <a:rPr lang="en-US" sz="1000">
                          <a:effectLst/>
                        </a:rPr>
                        <a:t>Product life cycle</a:t>
                      </a:r>
                      <a:endParaRPr lang="en-DK" sz="1000">
                        <a:effectLst/>
                        <a:latin typeface="Calibri" panose="020F0502020204030204" pitchFamily="34" charset="0"/>
                        <a:ea typeface="Calibri" panose="020F0502020204030204" pitchFamily="34" charset="0"/>
                        <a:cs typeface="Times New Roman" panose="02020603050405020304" pitchFamily="18" charset="0"/>
                      </a:endParaRPr>
                    </a:p>
                  </a:txBody>
                  <a:tcPr marL="65701" marR="65701" marT="0" marB="0"/>
                </a:tc>
                <a:tc>
                  <a:txBody>
                    <a:bodyPr/>
                    <a:lstStyle/>
                    <a:p>
                      <a:pPr>
                        <a:lnSpc>
                          <a:spcPct val="107000"/>
                        </a:lnSpc>
                        <a:spcAft>
                          <a:spcPts val="800"/>
                        </a:spcAft>
                      </a:pPr>
                      <a:r>
                        <a:rPr lang="en-US" sz="1000" dirty="0">
                          <a:effectLst/>
                        </a:rPr>
                        <a:t>Incremental internationalization</a:t>
                      </a:r>
                      <a:endParaRPr lang="en-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701" marR="65701" marT="0" marB="0"/>
                </a:tc>
                <a:tc>
                  <a:txBody>
                    <a:bodyPr/>
                    <a:lstStyle/>
                    <a:p>
                      <a:pPr>
                        <a:lnSpc>
                          <a:spcPct val="107000"/>
                        </a:lnSpc>
                        <a:spcAft>
                          <a:spcPts val="800"/>
                        </a:spcAft>
                      </a:pPr>
                      <a:r>
                        <a:rPr lang="en-US" sz="1000">
                          <a:effectLst/>
                        </a:rPr>
                        <a:t>OLI</a:t>
                      </a:r>
                      <a:endParaRPr lang="en-DK" sz="1000">
                        <a:effectLst/>
                        <a:latin typeface="Calibri" panose="020F0502020204030204" pitchFamily="34" charset="0"/>
                        <a:ea typeface="Calibri" panose="020F0502020204030204" pitchFamily="34" charset="0"/>
                        <a:cs typeface="Times New Roman" panose="02020603050405020304" pitchFamily="18" charset="0"/>
                      </a:endParaRPr>
                    </a:p>
                  </a:txBody>
                  <a:tcPr marL="65701" marR="65701" marT="0" marB="0"/>
                </a:tc>
                <a:tc>
                  <a:txBody>
                    <a:bodyPr/>
                    <a:lstStyle/>
                    <a:p>
                      <a:pPr>
                        <a:lnSpc>
                          <a:spcPct val="107000"/>
                        </a:lnSpc>
                        <a:spcAft>
                          <a:spcPts val="800"/>
                        </a:spcAft>
                      </a:pPr>
                      <a:r>
                        <a:rPr lang="en-US" sz="1000">
                          <a:effectLst/>
                        </a:rPr>
                        <a:t>Internalization</a:t>
                      </a:r>
                      <a:endParaRPr lang="en-DK" sz="1000">
                        <a:effectLst/>
                        <a:latin typeface="Calibri" panose="020F0502020204030204" pitchFamily="34" charset="0"/>
                        <a:ea typeface="Calibri" panose="020F0502020204030204" pitchFamily="34" charset="0"/>
                        <a:cs typeface="Times New Roman" panose="02020603050405020304" pitchFamily="18" charset="0"/>
                      </a:endParaRPr>
                    </a:p>
                  </a:txBody>
                  <a:tcPr marL="65701" marR="65701" marT="0" marB="0"/>
                </a:tc>
                <a:extLst>
                  <a:ext uri="{0D108BD9-81ED-4DB2-BD59-A6C34878D82A}">
                    <a16:rowId xmlns:a16="http://schemas.microsoft.com/office/drawing/2014/main" val="704390874"/>
                  </a:ext>
                </a:extLst>
              </a:tr>
              <a:tr h="1880380">
                <a:tc>
                  <a:txBody>
                    <a:bodyPr/>
                    <a:lstStyle/>
                    <a:p>
                      <a:pPr>
                        <a:lnSpc>
                          <a:spcPct val="107000"/>
                        </a:lnSpc>
                        <a:spcAft>
                          <a:spcPts val="800"/>
                        </a:spcAft>
                      </a:pPr>
                      <a:r>
                        <a:rPr lang="en-US" sz="1000" dirty="0">
                          <a:effectLst/>
                        </a:rPr>
                        <a:t>EMNCs internationalize from South to North</a:t>
                      </a:r>
                      <a:endParaRPr lang="en-DK" sz="1000" dirty="0">
                        <a:effectLst/>
                      </a:endParaRPr>
                    </a:p>
                    <a:p>
                      <a:pPr>
                        <a:lnSpc>
                          <a:spcPct val="107000"/>
                        </a:lnSpc>
                        <a:spcAft>
                          <a:spcPts val="800"/>
                        </a:spcAft>
                      </a:pPr>
                      <a:r>
                        <a:rPr lang="en-US" sz="1000" dirty="0">
                          <a:effectLst/>
                        </a:rPr>
                        <a:t>Overseas markets may be more attractive than home market</a:t>
                      </a:r>
                      <a:endParaRPr lang="en-DK" sz="1000" dirty="0">
                        <a:effectLst/>
                      </a:endParaRPr>
                    </a:p>
                    <a:p>
                      <a:pPr>
                        <a:lnSpc>
                          <a:spcPct val="107000"/>
                        </a:lnSpc>
                        <a:spcAft>
                          <a:spcPts val="800"/>
                        </a:spcAft>
                      </a:pPr>
                      <a:r>
                        <a:rPr lang="en-US" sz="1000" dirty="0">
                          <a:effectLst/>
                        </a:rPr>
                        <a:t>Production may not be moved to (other) low-income countries</a:t>
                      </a:r>
                      <a:endParaRPr lang="en-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701" marR="65701" marT="0" marB="0"/>
                </a:tc>
                <a:tc>
                  <a:txBody>
                    <a:bodyPr/>
                    <a:lstStyle/>
                    <a:p>
                      <a:pPr>
                        <a:lnSpc>
                          <a:spcPct val="107000"/>
                        </a:lnSpc>
                        <a:spcAft>
                          <a:spcPts val="800"/>
                        </a:spcAft>
                      </a:pPr>
                      <a:r>
                        <a:rPr lang="en-US" sz="1000">
                          <a:effectLst/>
                        </a:rPr>
                        <a:t>EMNCs more often internationalize to exploit differences and not just market similarities</a:t>
                      </a:r>
                      <a:endParaRPr lang="en-DK" sz="1000">
                        <a:effectLst/>
                      </a:endParaRPr>
                    </a:p>
                    <a:p>
                      <a:pPr>
                        <a:lnSpc>
                          <a:spcPct val="107000"/>
                        </a:lnSpc>
                        <a:spcAft>
                          <a:spcPts val="800"/>
                        </a:spcAft>
                      </a:pPr>
                      <a:r>
                        <a:rPr lang="en-US" sz="1000">
                          <a:effectLst/>
                        </a:rPr>
                        <a:t>EMNCs often internationalize faster, with higher commitment modes and (psychic) distance, skip stages, etc.</a:t>
                      </a:r>
                      <a:endParaRPr lang="en-DK" sz="1000">
                        <a:effectLst/>
                        <a:latin typeface="Calibri" panose="020F0502020204030204" pitchFamily="34" charset="0"/>
                        <a:ea typeface="Calibri" panose="020F0502020204030204" pitchFamily="34" charset="0"/>
                        <a:cs typeface="Times New Roman" panose="02020603050405020304" pitchFamily="18" charset="0"/>
                      </a:endParaRPr>
                    </a:p>
                  </a:txBody>
                  <a:tcPr marL="65701" marR="65701" marT="0" marB="0"/>
                </a:tc>
                <a:tc>
                  <a:txBody>
                    <a:bodyPr/>
                    <a:lstStyle/>
                    <a:p>
                      <a:pPr>
                        <a:lnSpc>
                          <a:spcPct val="107000"/>
                        </a:lnSpc>
                        <a:spcAft>
                          <a:spcPts val="800"/>
                        </a:spcAft>
                      </a:pPr>
                      <a:r>
                        <a:rPr lang="en-US" sz="1000" dirty="0">
                          <a:effectLst/>
                        </a:rPr>
                        <a:t>EMNCs often internationalize with weak or untraditional O advantages</a:t>
                      </a:r>
                      <a:endParaRPr lang="en-DK" sz="1000" dirty="0">
                        <a:effectLst/>
                      </a:endParaRPr>
                    </a:p>
                    <a:p>
                      <a:pPr>
                        <a:lnSpc>
                          <a:spcPct val="107000"/>
                        </a:lnSpc>
                        <a:spcAft>
                          <a:spcPts val="800"/>
                        </a:spcAft>
                      </a:pPr>
                      <a:r>
                        <a:rPr lang="en-US" sz="1000" dirty="0">
                          <a:effectLst/>
                        </a:rPr>
                        <a:t>EMNCs are more likely to internationalize to acquire O advantages</a:t>
                      </a:r>
                      <a:endParaRPr lang="en-DK" sz="1000" dirty="0">
                        <a:effectLst/>
                      </a:endParaRPr>
                    </a:p>
                    <a:p>
                      <a:pPr>
                        <a:lnSpc>
                          <a:spcPct val="107000"/>
                        </a:lnSpc>
                        <a:spcAft>
                          <a:spcPts val="800"/>
                        </a:spcAft>
                      </a:pPr>
                      <a:r>
                        <a:rPr lang="en-US" sz="1000" dirty="0">
                          <a:effectLst/>
                        </a:rPr>
                        <a:t>EMNC may internationalize due to disadvantages at home</a:t>
                      </a:r>
                      <a:endParaRPr lang="en-DK" sz="1000" dirty="0">
                        <a:effectLst/>
                      </a:endParaRPr>
                    </a:p>
                    <a:p>
                      <a:pPr>
                        <a:lnSpc>
                          <a:spcPct val="107000"/>
                        </a:lnSpc>
                        <a:spcAft>
                          <a:spcPts val="800"/>
                        </a:spcAft>
                      </a:pPr>
                      <a:r>
                        <a:rPr lang="en-US" sz="1000" dirty="0">
                          <a:effectLst/>
                        </a:rPr>
                        <a:t>Less likelihood that production is moved when exploiting L advantages</a:t>
                      </a:r>
                      <a:endParaRPr lang="en-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701" marR="65701" marT="0" marB="0"/>
                </a:tc>
                <a:tc>
                  <a:txBody>
                    <a:bodyPr/>
                    <a:lstStyle/>
                    <a:p>
                      <a:pPr>
                        <a:lnSpc>
                          <a:spcPct val="107000"/>
                        </a:lnSpc>
                        <a:spcAft>
                          <a:spcPts val="800"/>
                        </a:spcAft>
                      </a:pPr>
                      <a:r>
                        <a:rPr lang="en-US" sz="1000" dirty="0">
                          <a:effectLst/>
                        </a:rPr>
                        <a:t>EMNCs have higher tendency to internalize due to higher transaction costs at home</a:t>
                      </a:r>
                      <a:endParaRPr lang="en-DK" sz="1000" dirty="0">
                        <a:effectLst/>
                      </a:endParaRPr>
                    </a:p>
                    <a:p>
                      <a:pPr>
                        <a:lnSpc>
                          <a:spcPct val="107000"/>
                        </a:lnSpc>
                        <a:spcAft>
                          <a:spcPts val="800"/>
                        </a:spcAft>
                      </a:pPr>
                      <a:r>
                        <a:rPr lang="en-US" sz="1000" dirty="0">
                          <a:effectLst/>
                        </a:rPr>
                        <a:t>EMNCs from different home countries have different propensities to internalize</a:t>
                      </a:r>
                      <a:endParaRPr lang="en-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701" marR="65701" marT="0" marB="0"/>
                </a:tc>
                <a:extLst>
                  <a:ext uri="{0D108BD9-81ED-4DB2-BD59-A6C34878D82A}">
                    <a16:rowId xmlns:a16="http://schemas.microsoft.com/office/drawing/2014/main" val="3439245297"/>
                  </a:ext>
                </a:extLst>
              </a:tr>
            </a:tbl>
          </a:graphicData>
        </a:graphic>
      </p:graphicFrame>
      <p:sp>
        <p:nvSpPr>
          <p:cNvPr id="7" name="TextBox 6">
            <a:extLst>
              <a:ext uri="{FF2B5EF4-FFF2-40B4-BE49-F238E27FC236}">
                <a16:creationId xmlns:a16="http://schemas.microsoft.com/office/drawing/2014/main" id="{DDADA9F0-7B15-45CF-A8D5-1BE7A65EA361}"/>
              </a:ext>
            </a:extLst>
          </p:cNvPr>
          <p:cNvSpPr txBox="1"/>
          <p:nvPr/>
        </p:nvSpPr>
        <p:spPr>
          <a:xfrm>
            <a:off x="107504" y="3513028"/>
            <a:ext cx="1995033" cy="369332"/>
          </a:xfrm>
          <a:prstGeom prst="rect">
            <a:avLst/>
          </a:prstGeom>
          <a:noFill/>
        </p:spPr>
        <p:txBody>
          <a:bodyPr wrap="none" rtlCol="0">
            <a:spAutoFit/>
          </a:bodyPr>
          <a:lstStyle/>
          <a:p>
            <a:r>
              <a:rPr lang="en-US" dirty="0"/>
              <a:t>Example deviations</a:t>
            </a:r>
            <a:endParaRPr lang="en-DK" dirty="0"/>
          </a:p>
        </p:txBody>
      </p:sp>
      <p:sp>
        <p:nvSpPr>
          <p:cNvPr id="8" name="TextBox 7">
            <a:extLst>
              <a:ext uri="{FF2B5EF4-FFF2-40B4-BE49-F238E27FC236}">
                <a16:creationId xmlns:a16="http://schemas.microsoft.com/office/drawing/2014/main" id="{3AD9B762-7578-43A8-8DBB-BBD29ACD6DCE}"/>
              </a:ext>
            </a:extLst>
          </p:cNvPr>
          <p:cNvSpPr txBox="1"/>
          <p:nvPr/>
        </p:nvSpPr>
        <p:spPr>
          <a:xfrm>
            <a:off x="755576" y="6309320"/>
            <a:ext cx="1648208" cy="230832"/>
          </a:xfrm>
          <a:prstGeom prst="rect">
            <a:avLst/>
          </a:prstGeom>
          <a:noFill/>
        </p:spPr>
        <p:txBody>
          <a:bodyPr wrap="none" rtlCol="0">
            <a:spAutoFit/>
          </a:bodyPr>
          <a:lstStyle/>
          <a:p>
            <a:r>
              <a:rPr lang="en-US" sz="900" dirty="0"/>
              <a:t>Based on Cuervo-Cazurra, 2012</a:t>
            </a:r>
            <a:endParaRPr lang="en-DK" sz="900" dirty="0"/>
          </a:p>
        </p:txBody>
      </p:sp>
    </p:spTree>
    <p:extLst>
      <p:ext uri="{BB962C8B-B14F-4D97-AF65-F5344CB8AC3E}">
        <p14:creationId xmlns:p14="http://schemas.microsoft.com/office/powerpoint/2010/main" val="114505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F739-AE10-46A6-8EAD-CD84665A8AFE}"/>
              </a:ext>
            </a:extLst>
          </p:cNvPr>
          <p:cNvSpPr>
            <a:spLocks noGrp="1"/>
          </p:cNvSpPr>
          <p:nvPr>
            <p:ph type="title"/>
          </p:nvPr>
        </p:nvSpPr>
        <p:spPr>
          <a:xfrm>
            <a:off x="529180" y="44624"/>
            <a:ext cx="7886700" cy="1325563"/>
          </a:xfrm>
        </p:spPr>
        <p:txBody>
          <a:bodyPr/>
          <a:lstStyle/>
          <a:p>
            <a:r>
              <a:rPr lang="en-US" dirty="0"/>
              <a:t>OFDI conference 2008-</a:t>
            </a:r>
          </a:p>
        </p:txBody>
      </p:sp>
      <p:graphicFrame>
        <p:nvGraphicFramePr>
          <p:cNvPr id="5" name="Content Placeholder 4">
            <a:extLst>
              <a:ext uri="{FF2B5EF4-FFF2-40B4-BE49-F238E27FC236}">
                <a16:creationId xmlns:a16="http://schemas.microsoft.com/office/drawing/2014/main" id="{90A9B147-D951-47EE-ACCA-664554BA057C}"/>
              </a:ext>
            </a:extLst>
          </p:cNvPr>
          <p:cNvGraphicFramePr>
            <a:graphicFrameLocks noGrp="1"/>
          </p:cNvGraphicFramePr>
          <p:nvPr>
            <p:ph idx="1"/>
            <p:extLst>
              <p:ext uri="{D42A27DB-BD31-4B8C-83A1-F6EECF244321}">
                <p14:modId xmlns:p14="http://schemas.microsoft.com/office/powerpoint/2010/main" val="1797938081"/>
              </p:ext>
            </p:extLst>
          </p:nvPr>
        </p:nvGraphicFramePr>
        <p:xfrm>
          <a:off x="5250010" y="2561764"/>
          <a:ext cx="3657598" cy="384810"/>
        </p:xfrm>
        <a:graphic>
          <a:graphicData uri="http://schemas.openxmlformats.org/drawingml/2006/table">
            <a:tbl>
              <a:tblPr>
                <a:tableStyleId>{5C22544A-7EE6-4342-B048-85BDC9FD1C3A}</a:tableStyleId>
              </a:tblPr>
              <a:tblGrid>
                <a:gridCol w="522514">
                  <a:extLst>
                    <a:ext uri="{9D8B030D-6E8A-4147-A177-3AD203B41FA5}">
                      <a16:colId xmlns:a16="http://schemas.microsoft.com/office/drawing/2014/main" val="364671722"/>
                    </a:ext>
                  </a:extLst>
                </a:gridCol>
                <a:gridCol w="522514">
                  <a:extLst>
                    <a:ext uri="{9D8B030D-6E8A-4147-A177-3AD203B41FA5}">
                      <a16:colId xmlns:a16="http://schemas.microsoft.com/office/drawing/2014/main" val="567125785"/>
                    </a:ext>
                  </a:extLst>
                </a:gridCol>
                <a:gridCol w="522514">
                  <a:extLst>
                    <a:ext uri="{9D8B030D-6E8A-4147-A177-3AD203B41FA5}">
                      <a16:colId xmlns:a16="http://schemas.microsoft.com/office/drawing/2014/main" val="4017211568"/>
                    </a:ext>
                  </a:extLst>
                </a:gridCol>
                <a:gridCol w="522514">
                  <a:extLst>
                    <a:ext uri="{9D8B030D-6E8A-4147-A177-3AD203B41FA5}">
                      <a16:colId xmlns:a16="http://schemas.microsoft.com/office/drawing/2014/main" val="2688703133"/>
                    </a:ext>
                  </a:extLst>
                </a:gridCol>
                <a:gridCol w="522514">
                  <a:extLst>
                    <a:ext uri="{9D8B030D-6E8A-4147-A177-3AD203B41FA5}">
                      <a16:colId xmlns:a16="http://schemas.microsoft.com/office/drawing/2014/main" val="2245999788"/>
                    </a:ext>
                  </a:extLst>
                </a:gridCol>
                <a:gridCol w="522514">
                  <a:extLst>
                    <a:ext uri="{9D8B030D-6E8A-4147-A177-3AD203B41FA5}">
                      <a16:colId xmlns:a16="http://schemas.microsoft.com/office/drawing/2014/main" val="225728325"/>
                    </a:ext>
                  </a:extLst>
                </a:gridCol>
                <a:gridCol w="522514">
                  <a:extLst>
                    <a:ext uri="{9D8B030D-6E8A-4147-A177-3AD203B41FA5}">
                      <a16:colId xmlns:a16="http://schemas.microsoft.com/office/drawing/2014/main" val="2279939378"/>
                    </a:ext>
                  </a:extLst>
                </a:gridCol>
              </a:tblGrid>
              <a:tr h="190500">
                <a:tc>
                  <a:txBody>
                    <a:bodyPr/>
                    <a:lstStyle/>
                    <a:p>
                      <a:pPr algn="r" fontAlgn="b"/>
                      <a:r>
                        <a:rPr lang="en-US" sz="1200" u="none" strike="noStrike">
                          <a:effectLst/>
                        </a:rPr>
                        <a:t>2008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2010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2012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2014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2016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2018</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2021</a:t>
                      </a:r>
                    </a:p>
                  </a:txBody>
                  <a:tcPr marL="9525" marR="9525" marT="9525" marB="0" anchor="b"/>
                </a:tc>
                <a:extLst>
                  <a:ext uri="{0D108BD9-81ED-4DB2-BD59-A6C34878D82A}">
                    <a16:rowId xmlns:a16="http://schemas.microsoft.com/office/drawing/2014/main" val="1489155199"/>
                  </a:ext>
                </a:extLst>
              </a:tr>
              <a:tr h="190500">
                <a:tc>
                  <a:txBody>
                    <a:bodyPr/>
                    <a:lstStyle/>
                    <a:p>
                      <a:pPr algn="r" fontAlgn="b"/>
                      <a:r>
                        <a:rPr lang="en-US" sz="1200" u="none" strike="noStrike" dirty="0">
                          <a:effectLst/>
                        </a:rPr>
                        <a:t>36</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29</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33</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14</a:t>
                      </a:r>
                    </a:p>
                  </a:txBody>
                  <a:tcPr marL="9525" marR="9525" marT="9525" marB="0" anchor="b"/>
                </a:tc>
                <a:extLst>
                  <a:ext uri="{0D108BD9-81ED-4DB2-BD59-A6C34878D82A}">
                    <a16:rowId xmlns:a16="http://schemas.microsoft.com/office/drawing/2014/main" val="1980669978"/>
                  </a:ext>
                </a:extLst>
              </a:tr>
            </a:tbl>
          </a:graphicData>
        </a:graphic>
      </p:graphicFrame>
      <p:sp>
        <p:nvSpPr>
          <p:cNvPr id="6" name="TextBox 5">
            <a:extLst>
              <a:ext uri="{FF2B5EF4-FFF2-40B4-BE49-F238E27FC236}">
                <a16:creationId xmlns:a16="http://schemas.microsoft.com/office/drawing/2014/main" id="{2C854113-6B07-4CFE-B8E0-3BAA7A9D7555}"/>
              </a:ext>
            </a:extLst>
          </p:cNvPr>
          <p:cNvSpPr txBox="1"/>
          <p:nvPr/>
        </p:nvSpPr>
        <p:spPr>
          <a:xfrm>
            <a:off x="5194232" y="2221114"/>
            <a:ext cx="3143361" cy="369332"/>
          </a:xfrm>
          <a:prstGeom prst="rect">
            <a:avLst/>
          </a:prstGeom>
          <a:noFill/>
        </p:spPr>
        <p:txBody>
          <a:bodyPr wrap="none" rtlCol="0">
            <a:spAutoFit/>
          </a:bodyPr>
          <a:lstStyle/>
          <a:p>
            <a:r>
              <a:rPr lang="en-US" dirty="0"/>
              <a:t>Number of paper presentations</a:t>
            </a:r>
          </a:p>
        </p:txBody>
      </p:sp>
      <p:sp>
        <p:nvSpPr>
          <p:cNvPr id="3" name="TextBox 2">
            <a:extLst>
              <a:ext uri="{FF2B5EF4-FFF2-40B4-BE49-F238E27FC236}">
                <a16:creationId xmlns:a16="http://schemas.microsoft.com/office/drawing/2014/main" id="{89296BB5-883F-4F1A-ACED-521CE22BD0C8}"/>
              </a:ext>
            </a:extLst>
          </p:cNvPr>
          <p:cNvSpPr txBox="1"/>
          <p:nvPr/>
        </p:nvSpPr>
        <p:spPr>
          <a:xfrm>
            <a:off x="4392219" y="3535192"/>
            <a:ext cx="4921696" cy="1754326"/>
          </a:xfrm>
          <a:prstGeom prst="rect">
            <a:avLst/>
          </a:prstGeom>
          <a:noFill/>
        </p:spPr>
        <p:txBody>
          <a:bodyPr wrap="square" rtlCol="0">
            <a:spAutoFit/>
          </a:bodyPr>
          <a:lstStyle/>
          <a:p>
            <a:r>
              <a:rPr lang="da-DK" b="1" dirty="0"/>
              <a:t>Special issues</a:t>
            </a:r>
          </a:p>
          <a:p>
            <a:r>
              <a:rPr lang="en-US" dirty="0"/>
              <a:t>‘Internationalization process’, ‘Innovation &amp; knowledge flows’, ‘Home country effects’, ‘Strategic fit’, ‘National development strategies’, ‘Macro- and micro-level theory’, ‘Home and host country effects’, ‘BRICS’</a:t>
            </a:r>
          </a:p>
        </p:txBody>
      </p:sp>
      <p:pic>
        <p:nvPicPr>
          <p:cNvPr id="8" name="Picture 12" descr="http://www.inderscience.com/images/cover/scoverijtm.jpg">
            <a:extLst>
              <a:ext uri="{FF2B5EF4-FFF2-40B4-BE49-F238E27FC236}">
                <a16:creationId xmlns:a16="http://schemas.microsoft.com/office/drawing/2014/main" id="{C113B6EC-7F85-47C0-AD52-5DE5D6BD63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97922" y="5319645"/>
            <a:ext cx="730248" cy="994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Cover Image">
            <a:extLst>
              <a:ext uri="{FF2B5EF4-FFF2-40B4-BE49-F238E27FC236}">
                <a16:creationId xmlns:a16="http://schemas.microsoft.com/office/drawing/2014/main" id="{8C4C0A57-97AC-46D8-BB24-FD5949B17D1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42661" y="5690769"/>
            <a:ext cx="698939" cy="9949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jtg">
            <a:extLst>
              <a:ext uri="{FF2B5EF4-FFF2-40B4-BE49-F238E27FC236}">
                <a16:creationId xmlns:a16="http://schemas.microsoft.com/office/drawing/2014/main" id="{9610B05C-31C3-43F4-B319-120E067D686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877945" y="5208426"/>
            <a:ext cx="748946" cy="9949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lid">
            <a:extLst>
              <a:ext uri="{FF2B5EF4-FFF2-40B4-BE49-F238E27FC236}">
                <a16:creationId xmlns:a16="http://schemas.microsoft.com/office/drawing/2014/main" id="{39202D97-75DB-4257-BD7B-0CF3A9376DC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600894" y="5674694"/>
            <a:ext cx="736699" cy="9949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joem">
            <a:extLst>
              <a:ext uri="{FF2B5EF4-FFF2-40B4-BE49-F238E27FC236}">
                <a16:creationId xmlns:a16="http://schemas.microsoft.com/office/drawing/2014/main" id="{6EC90469-B79C-4253-9D01-8AE20A7F94D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809711" y="5489326"/>
            <a:ext cx="810063" cy="9949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uropean-management-journal">
            <a:extLst>
              <a:ext uri="{FF2B5EF4-FFF2-40B4-BE49-F238E27FC236}">
                <a16:creationId xmlns:a16="http://schemas.microsoft.com/office/drawing/2014/main" id="{0262C25F-5977-4AB7-9E13-D38394DD642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054927" y="5311483"/>
            <a:ext cx="798140" cy="9949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jim">
            <a:extLst>
              <a:ext uri="{FF2B5EF4-FFF2-40B4-BE49-F238E27FC236}">
                <a16:creationId xmlns:a16="http://schemas.microsoft.com/office/drawing/2014/main" id="{A8BCD701-1730-4FBC-B502-B724DCDA65B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397475" y="5660296"/>
            <a:ext cx="777208" cy="9949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A22103-DAE7-45D9-8F9E-2679FAEBA712}"/>
              </a:ext>
            </a:extLst>
          </p:cNvPr>
          <p:cNvSpPr txBox="1"/>
          <p:nvPr/>
        </p:nvSpPr>
        <p:spPr>
          <a:xfrm>
            <a:off x="293412" y="1992166"/>
            <a:ext cx="4482830" cy="2031325"/>
          </a:xfrm>
          <a:prstGeom prst="rect">
            <a:avLst/>
          </a:prstGeom>
          <a:noFill/>
        </p:spPr>
        <p:txBody>
          <a:bodyPr wrap="none" rtlCol="0">
            <a:spAutoFit/>
          </a:bodyPr>
          <a:lstStyle/>
          <a:p>
            <a:r>
              <a:rPr lang="en-US" b="1" dirty="0"/>
              <a:t>Themes</a:t>
            </a:r>
          </a:p>
          <a:p>
            <a:r>
              <a:rPr lang="en-US" dirty="0"/>
              <a:t>General outward investment</a:t>
            </a:r>
          </a:p>
          <a:p>
            <a:r>
              <a:rPr lang="en-US" dirty="0"/>
              <a:t>‘Innovation and global knowledge flows’</a:t>
            </a:r>
          </a:p>
          <a:p>
            <a:r>
              <a:rPr lang="en-US" dirty="0"/>
              <a:t>‘Home country-related aspects’</a:t>
            </a:r>
          </a:p>
          <a:p>
            <a:r>
              <a:rPr lang="en-US" dirty="0"/>
              <a:t>‘Regional clusters and international linkages’</a:t>
            </a:r>
          </a:p>
          <a:p>
            <a:r>
              <a:rPr lang="en-US" dirty="0"/>
              <a:t>‘The internationalization process’</a:t>
            </a:r>
          </a:p>
          <a:p>
            <a:r>
              <a:rPr lang="en-US" dirty="0"/>
              <a:t>‘The politics of internationalization’</a:t>
            </a:r>
          </a:p>
        </p:txBody>
      </p:sp>
      <p:pic>
        <p:nvPicPr>
          <p:cNvPr id="1026" name="Picture 2" descr="ji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1091" y="5309771"/>
            <a:ext cx="730910" cy="99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77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JIM SI: Enriching Internationalization Process Theory: </a:t>
            </a:r>
            <a:br>
              <a:rPr lang="en-US" sz="2800" dirty="0"/>
            </a:br>
            <a:r>
              <a:rPr lang="en-US" sz="2800" dirty="0"/>
              <a:t>Insights from the Study of Emerging Market Multinationals </a:t>
            </a:r>
          </a:p>
        </p:txBody>
      </p:sp>
      <p:sp>
        <p:nvSpPr>
          <p:cNvPr id="3" name="Subtitle 2"/>
          <p:cNvSpPr>
            <a:spLocks noGrp="1"/>
          </p:cNvSpPr>
          <p:nvPr>
            <p:ph type="subTitle" idx="1"/>
          </p:nvPr>
        </p:nvSpPr>
        <p:spPr/>
        <p:txBody>
          <a:bodyPr>
            <a:normAutofit fontScale="85000" lnSpcReduction="20000"/>
          </a:bodyPr>
          <a:lstStyle/>
          <a:p>
            <a:endParaRPr lang="da-DK" dirty="0"/>
          </a:p>
          <a:p>
            <a:r>
              <a:rPr lang="da-DK" dirty="0"/>
              <a:t>Peter Gammeltoft</a:t>
            </a:r>
          </a:p>
          <a:p>
            <a:r>
              <a:rPr lang="da-DK" dirty="0"/>
              <a:t>Alvaro Cuervo-Cazurra</a:t>
            </a:r>
          </a:p>
        </p:txBody>
      </p:sp>
    </p:spTree>
    <p:extLst>
      <p:ext uri="{BB962C8B-B14F-4D97-AF65-F5344CB8AC3E}">
        <p14:creationId xmlns:p14="http://schemas.microsoft.com/office/powerpoint/2010/main" val="2011992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CA6C8-08CD-4720-8B9E-CBB5EE1F75E5}"/>
              </a:ext>
            </a:extLst>
          </p:cNvPr>
          <p:cNvSpPr>
            <a:spLocks noGrp="1"/>
          </p:cNvSpPr>
          <p:nvPr>
            <p:ph type="title"/>
          </p:nvPr>
        </p:nvSpPr>
        <p:spPr/>
        <p:txBody>
          <a:bodyPr/>
          <a:lstStyle/>
          <a:p>
            <a:endParaRPr lang="en-DK"/>
          </a:p>
        </p:txBody>
      </p:sp>
      <p:sp>
        <p:nvSpPr>
          <p:cNvPr id="3" name="Content Placeholder 2">
            <a:extLst>
              <a:ext uri="{FF2B5EF4-FFF2-40B4-BE49-F238E27FC236}">
                <a16:creationId xmlns:a16="http://schemas.microsoft.com/office/drawing/2014/main" id="{0CE578C3-E615-42EC-AA32-EEC5C3E309E3}"/>
              </a:ext>
            </a:extLst>
          </p:cNvPr>
          <p:cNvSpPr>
            <a:spLocks noGrp="1"/>
          </p:cNvSpPr>
          <p:nvPr>
            <p:ph idx="1"/>
          </p:nvPr>
        </p:nvSpPr>
        <p:spPr/>
        <p:txBody>
          <a:bodyPr/>
          <a:lstStyle/>
          <a:p>
            <a:endParaRPr lang="en-DK"/>
          </a:p>
        </p:txBody>
      </p:sp>
      <p:pic>
        <p:nvPicPr>
          <p:cNvPr id="9" name="Picture 8">
            <a:extLst>
              <a:ext uri="{FF2B5EF4-FFF2-40B4-BE49-F238E27FC236}">
                <a16:creationId xmlns:a16="http://schemas.microsoft.com/office/drawing/2014/main" id="{7717CA65-85B4-470E-A05F-EA2456A1ABF8}"/>
              </a:ext>
            </a:extLst>
          </p:cNvPr>
          <p:cNvPicPr>
            <a:picLocks noChangeAspect="1"/>
          </p:cNvPicPr>
          <p:nvPr/>
        </p:nvPicPr>
        <p:blipFill>
          <a:blip r:embed="rId2"/>
          <a:stretch>
            <a:fillRect/>
          </a:stretch>
        </p:blipFill>
        <p:spPr>
          <a:xfrm>
            <a:off x="-29884" y="0"/>
            <a:ext cx="13440640" cy="8973616"/>
          </a:xfrm>
          <a:prstGeom prst="rect">
            <a:avLst/>
          </a:prstGeom>
        </p:spPr>
      </p:pic>
    </p:spTree>
    <p:extLst>
      <p:ext uri="{BB962C8B-B14F-4D97-AF65-F5344CB8AC3E}">
        <p14:creationId xmlns:p14="http://schemas.microsoft.com/office/powerpoint/2010/main" val="2831407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1399</Words>
  <Application>Microsoft Office PowerPoint</Application>
  <PresentationFormat>On-screen Show (4:3)</PresentationFormat>
  <Paragraphs>260</Paragraphs>
  <Slides>18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Calibri Light</vt:lpstr>
      <vt:lpstr>Times New Roman</vt:lpstr>
      <vt:lpstr>Retrospect</vt:lpstr>
      <vt:lpstr>The 7th Copenhagen Conference on:   Emerging Market Multinationals: Outward Investment from Emerging Economies</vt:lpstr>
      <vt:lpstr>PowerPoint Presentation</vt:lpstr>
      <vt:lpstr>PowerPoint Presentation</vt:lpstr>
      <vt:lpstr>Share of selected countries/regions in worldwide stock of outward FDI, various years</vt:lpstr>
      <vt:lpstr>PowerPoint Presentation</vt:lpstr>
      <vt:lpstr>Does extant IB theory apply to EMNCs?</vt:lpstr>
      <vt:lpstr>OFDI conference 2008-</vt:lpstr>
      <vt:lpstr>JIM SI: Enriching Internationalization Process Theory:  Insights from the Study of Emerging Market Multinationals </vt:lpstr>
      <vt:lpstr>PowerPoint Presentation</vt:lpstr>
      <vt:lpstr>Abstract</vt:lpstr>
      <vt:lpstr>Content</vt:lpstr>
      <vt:lpstr>Trends in outward direct investment from emerging economies</vt:lpstr>
      <vt:lpstr>Major themes in the literature on emerging market multinationals</vt:lpstr>
      <vt:lpstr>Three perspectives on internationalization: resources, transactions, and processes</vt:lpstr>
      <vt:lpstr>Emerging market multinationals and the three perspectives on internationalization </vt:lpstr>
      <vt:lpstr>Enriching internationalization process theory with insights on emerging market multinationals: government, catch-up, and global value chain accelerators </vt:lpstr>
      <vt:lpstr>IBR SI CfP: Emerging Market Multinationals and the Politics of Internationalization</vt:lpstr>
      <vt:lpstr>Enjoy the conference!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2021-10-27T14:12:28Z</dcterms:modified>
</cp:coreProperties>
</file>