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70" r:id="rId2"/>
    <p:sldId id="320" r:id="rId3"/>
    <p:sldId id="321" r:id="rId4"/>
    <p:sldId id="301" r:id="rId5"/>
    <p:sldId id="319" r:id="rId6"/>
    <p:sldId id="317" r:id="rId7"/>
    <p:sldId id="318" r:id="rId8"/>
    <p:sldId id="295" r:id="rId9"/>
    <p:sldId id="296" r:id="rId10"/>
    <p:sldId id="273" r:id="rId11"/>
    <p:sldId id="274" r:id="rId12"/>
    <p:sldId id="275" r:id="rId13"/>
    <p:sldId id="285" r:id="rId14"/>
    <p:sldId id="303" r:id="rId15"/>
    <p:sldId id="277" r:id="rId16"/>
    <p:sldId id="304" r:id="rId17"/>
    <p:sldId id="306" r:id="rId18"/>
    <p:sldId id="307" r:id="rId19"/>
    <p:sldId id="292" r:id="rId20"/>
    <p:sldId id="293" r:id="rId21"/>
    <p:sldId id="283" r:id="rId22"/>
    <p:sldId id="299" r:id="rId23"/>
    <p:sldId id="286" r:id="rId24"/>
    <p:sldId id="313" r:id="rId25"/>
    <p:sldId id="311" r:id="rId26"/>
    <p:sldId id="287" r:id="rId27"/>
    <p:sldId id="315" r:id="rId28"/>
    <p:sldId id="288" r:id="rId29"/>
    <p:sldId id="316" r:id="rId30"/>
    <p:sldId id="310" r:id="rId31"/>
    <p:sldId id="279" r:id="rId32"/>
    <p:sldId id="289" r:id="rId33"/>
    <p:sldId id="297" r:id="rId34"/>
    <p:sldId id="282" r:id="rId35"/>
    <p:sldId id="291" r:id="rId36"/>
    <p:sldId id="322" r:id="rId37"/>
    <p:sldId id="324" r:id="rId38"/>
    <p:sldId id="323" r:id="rId3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661" autoAdjust="0"/>
  </p:normalViewPr>
  <p:slideViewPr>
    <p:cSldViewPr snapToGrid="0" snapToObjects="1">
      <p:cViewPr>
        <p:scale>
          <a:sx n="103" d="100"/>
          <a:sy n="103" d="100"/>
        </p:scale>
        <p:origin x="-73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56BEE-A1E8-B943-93FB-95A2B17393B1}" type="datetimeFigureOut">
              <a:rPr lang="sv-SE" smtClean="0"/>
              <a:t>2014-10-10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4F426-FD0F-E94F-A60F-5EC1A9C1811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8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F426-FD0F-E94F-A60F-5EC1A9C1811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76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2997-F446-3D46-B92C-ADE31303D774}" type="datetimeFigureOut">
              <a:rPr lang="sv-SE" smtClean="0"/>
              <a:t>2014-10-10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4D8-7726-8D4B-BF93-05FF3DF1B4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18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2997-F446-3D46-B92C-ADE31303D774}" type="datetimeFigureOut">
              <a:rPr lang="sv-SE" smtClean="0"/>
              <a:t>2014-10-10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4D8-7726-8D4B-BF93-05FF3DF1B4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95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2997-F446-3D46-B92C-ADE31303D774}" type="datetimeFigureOut">
              <a:rPr lang="sv-SE" smtClean="0"/>
              <a:t>2014-10-10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4D8-7726-8D4B-BF93-05FF3DF1B4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4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2997-F446-3D46-B92C-ADE31303D774}" type="datetimeFigureOut">
              <a:rPr lang="sv-SE" smtClean="0"/>
              <a:t>2014-10-10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4D8-7726-8D4B-BF93-05FF3DF1B4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57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2997-F446-3D46-B92C-ADE31303D774}" type="datetimeFigureOut">
              <a:rPr lang="sv-SE" smtClean="0"/>
              <a:t>2014-10-10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4D8-7726-8D4B-BF93-05FF3DF1B4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2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2997-F446-3D46-B92C-ADE31303D774}" type="datetimeFigureOut">
              <a:rPr lang="sv-SE" smtClean="0"/>
              <a:t>2014-10-10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4D8-7726-8D4B-BF93-05FF3DF1B4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7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2997-F446-3D46-B92C-ADE31303D774}" type="datetimeFigureOut">
              <a:rPr lang="sv-SE" smtClean="0"/>
              <a:t>2014-10-10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4D8-7726-8D4B-BF93-05FF3DF1B4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88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2997-F446-3D46-B92C-ADE31303D774}" type="datetimeFigureOut">
              <a:rPr lang="sv-SE" smtClean="0"/>
              <a:t>2014-10-10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4D8-7726-8D4B-BF93-05FF3DF1B4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26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2997-F446-3D46-B92C-ADE31303D774}" type="datetimeFigureOut">
              <a:rPr lang="sv-SE" smtClean="0"/>
              <a:t>2014-10-10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4D8-7726-8D4B-BF93-05FF3DF1B4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38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2997-F446-3D46-B92C-ADE31303D774}" type="datetimeFigureOut">
              <a:rPr lang="sv-SE" smtClean="0"/>
              <a:t>2014-10-10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4D8-7726-8D4B-BF93-05FF3DF1B4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4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2997-F446-3D46-B92C-ADE31303D774}" type="datetimeFigureOut">
              <a:rPr lang="sv-SE" smtClean="0"/>
              <a:t>2014-10-10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C4D8-7726-8D4B-BF93-05FF3DF1B4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1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2997-F446-3D46-B92C-ADE31303D774}" type="datetimeFigureOut">
              <a:rPr lang="sv-SE" smtClean="0"/>
              <a:t>2014-10-10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EC4D8-7726-8D4B-BF93-05FF3DF1B4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26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487116"/>
            <a:ext cx="9144000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 err="1" smtClean="0">
                <a:latin typeface="Arial"/>
                <a:cs typeface="Arial"/>
              </a:rPr>
              <a:t>Geely</a:t>
            </a:r>
            <a:r>
              <a:rPr lang="en-GB" sz="2400" b="1" dirty="0" smtClean="0">
                <a:latin typeface="Arial"/>
                <a:cs typeface="Arial"/>
              </a:rPr>
              <a:t> </a:t>
            </a:r>
            <a:r>
              <a:rPr lang="en-GB" sz="2400" b="1" dirty="0">
                <a:latin typeface="Arial"/>
                <a:cs typeface="Arial"/>
              </a:rPr>
              <a:t>+ Volvo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latin typeface="Arial"/>
                <a:cs typeface="Arial"/>
              </a:rPr>
              <a:t>A global strategic fit?</a:t>
            </a:r>
          </a:p>
          <a:p>
            <a:pPr algn="ctr"/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en-US" sz="2000" b="1" i="1" dirty="0" err="1" smtClean="0"/>
              <a:t>Inge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Ivarsson</a:t>
            </a:r>
            <a:endParaRPr lang="en-US" sz="2000" b="1" dirty="0" smtClean="0"/>
          </a:p>
          <a:p>
            <a:pPr algn="ctr">
              <a:lnSpc>
                <a:spcPct val="150000"/>
              </a:lnSpc>
            </a:pPr>
            <a:r>
              <a:rPr lang="en-US" b="1" dirty="0" smtClean="0"/>
              <a:t>Professor of Economic Geography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Centre of International Business Studies</a:t>
            </a:r>
          </a:p>
          <a:p>
            <a:pPr algn="ctr"/>
            <a:r>
              <a:rPr lang="en-US" b="1" dirty="0" smtClean="0"/>
              <a:t>School of Economics, Business and Law</a:t>
            </a:r>
          </a:p>
          <a:p>
            <a:pPr algn="ctr"/>
            <a:r>
              <a:rPr lang="en-US" b="1" dirty="0" smtClean="0"/>
              <a:t>Gothenburg university, Sweden</a:t>
            </a:r>
            <a:endParaRPr lang="en-US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7" y="0"/>
            <a:ext cx="4165600" cy="8128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1315"/>
            <a:ext cx="9144000" cy="113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4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238500" y="927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0" y="1052736"/>
            <a:ext cx="90364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/>
                <a:cs typeface="Arial"/>
              </a:rPr>
              <a:t>Geely’s</a:t>
            </a:r>
            <a:r>
              <a:rPr lang="en-US" sz="2400" b="1" dirty="0" smtClean="0">
                <a:latin typeface="Arial"/>
                <a:cs typeface="Arial"/>
              </a:rPr>
              <a:t> acquisition </a:t>
            </a:r>
            <a:r>
              <a:rPr lang="en-US" sz="2400" b="1" dirty="0">
                <a:latin typeface="Arial"/>
                <a:cs typeface="Arial"/>
              </a:rPr>
              <a:t>of VCC </a:t>
            </a:r>
            <a:r>
              <a:rPr lang="en-US" sz="2400" b="1" dirty="0" smtClean="0">
                <a:latin typeface="Arial"/>
                <a:cs typeface="Arial"/>
              </a:rPr>
              <a:t>is financed </a:t>
            </a:r>
            <a:r>
              <a:rPr lang="en-US" sz="2400" b="1" dirty="0">
                <a:latin typeface="Arial"/>
                <a:cs typeface="Arial"/>
              </a:rPr>
              <a:t>by a </a:t>
            </a:r>
            <a:r>
              <a:rPr lang="en-US" sz="2400" b="1" dirty="0" smtClean="0">
                <a:latin typeface="Arial"/>
                <a:cs typeface="Arial"/>
              </a:rPr>
              <a:t>consortium</a:t>
            </a:r>
            <a:r>
              <a:rPr lang="en-US" sz="2400" b="1" dirty="0">
                <a:latin typeface="Arial"/>
                <a:cs typeface="Arial"/>
              </a:rPr>
              <a:t>,</a:t>
            </a:r>
            <a:endParaRPr lang="en-US" sz="2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with a mix of private and public capital:</a:t>
            </a:r>
          </a:p>
          <a:p>
            <a:endParaRPr lang="en-US" sz="2000" b="1" dirty="0" smtClean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  <a:p>
            <a:pPr marL="355600" indent="-355600"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Mr Li Shufu (51%)</a:t>
            </a:r>
          </a:p>
          <a:p>
            <a:pPr marL="355600" indent="-355600">
              <a:buFont typeface="Arial"/>
              <a:buChar char="•"/>
            </a:pPr>
            <a:endParaRPr lang="en-US" sz="2000" b="1" dirty="0" smtClean="0">
              <a:latin typeface="Arial"/>
              <a:cs typeface="Arial"/>
            </a:endParaRPr>
          </a:p>
          <a:p>
            <a:pPr marL="355600" indent="-355600">
              <a:buFont typeface="Arial"/>
              <a:buChar char="•"/>
            </a:pPr>
            <a:r>
              <a:rPr lang="sv-SE" sz="2000" b="1" dirty="0" err="1">
                <a:latin typeface="Arial"/>
                <a:cs typeface="Arial"/>
              </a:rPr>
              <a:t>Jia</a:t>
            </a:r>
            <a:r>
              <a:rPr lang="sv-SE" sz="2000" dirty="0" err="1">
                <a:latin typeface="Arial"/>
                <a:cs typeface="Arial"/>
              </a:rPr>
              <a:t>'</a:t>
            </a:r>
            <a:r>
              <a:rPr lang="sv-SE" sz="2000" b="1" dirty="0" err="1">
                <a:latin typeface="Arial"/>
                <a:cs typeface="Arial"/>
              </a:rPr>
              <a:t>erwo</a:t>
            </a:r>
            <a:r>
              <a:rPr lang="sv-SE" sz="2000" b="1" dirty="0">
                <a:latin typeface="Arial"/>
                <a:cs typeface="Arial"/>
              </a:rPr>
              <a:t> Investment </a:t>
            </a:r>
            <a:r>
              <a:rPr lang="sv-SE" sz="2000" b="1" dirty="0" smtClean="0">
                <a:latin typeface="Arial"/>
                <a:cs typeface="Arial"/>
              </a:rPr>
              <a:t>Co. (</a:t>
            </a:r>
            <a:r>
              <a:rPr lang="en-US" sz="2000" b="1" dirty="0" smtClean="0">
                <a:latin typeface="Arial"/>
                <a:cs typeface="Arial"/>
              </a:rPr>
              <a:t>City </a:t>
            </a:r>
            <a:r>
              <a:rPr lang="en-US" sz="2000" b="1" dirty="0">
                <a:latin typeface="Arial"/>
                <a:cs typeface="Arial"/>
              </a:rPr>
              <a:t>of </a:t>
            </a:r>
            <a:r>
              <a:rPr lang="en-US" sz="2000" b="1" dirty="0" err="1" smtClean="0">
                <a:latin typeface="Arial"/>
                <a:cs typeface="Arial"/>
              </a:rPr>
              <a:t>Jiading</a:t>
            </a:r>
            <a:r>
              <a:rPr lang="en-US" sz="2000" b="1" dirty="0" smtClean="0">
                <a:latin typeface="Arial"/>
                <a:cs typeface="Arial"/>
              </a:rPr>
              <a:t>), Shanghai </a:t>
            </a:r>
            <a:r>
              <a:rPr lang="en-US" sz="2000" b="1" dirty="0">
                <a:latin typeface="Arial"/>
                <a:cs typeface="Arial"/>
              </a:rPr>
              <a:t>(12 %</a:t>
            </a:r>
            <a:r>
              <a:rPr lang="en-US" sz="2000" b="1" dirty="0" smtClean="0">
                <a:latin typeface="Arial"/>
                <a:cs typeface="Arial"/>
              </a:rPr>
              <a:t>)</a:t>
            </a:r>
          </a:p>
          <a:p>
            <a:pPr marL="355600" indent="-355600">
              <a:buFont typeface="Arial"/>
              <a:buChar char="•"/>
            </a:pPr>
            <a:endParaRPr lang="en-US" sz="2000" b="1" dirty="0" smtClean="0">
              <a:latin typeface="Arial"/>
              <a:cs typeface="Arial"/>
            </a:endParaRPr>
          </a:p>
          <a:p>
            <a:pPr marL="355600" indent="-355600"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State </a:t>
            </a:r>
            <a:r>
              <a:rPr lang="en-US" sz="2000" b="1" dirty="0">
                <a:latin typeface="Arial"/>
                <a:cs typeface="Arial"/>
              </a:rPr>
              <a:t>A</a:t>
            </a:r>
            <a:r>
              <a:rPr lang="en-US" sz="2000" b="1" dirty="0" smtClean="0">
                <a:latin typeface="Arial"/>
                <a:cs typeface="Arial"/>
              </a:rPr>
              <a:t>sset </a:t>
            </a:r>
            <a:r>
              <a:rPr lang="en-US" sz="2000" b="1" dirty="0">
                <a:latin typeface="Arial"/>
                <a:cs typeface="Arial"/>
              </a:rPr>
              <a:t>O</a:t>
            </a:r>
            <a:r>
              <a:rPr lang="en-US" sz="2000" b="1" dirty="0" smtClean="0">
                <a:latin typeface="Arial"/>
                <a:cs typeface="Arial"/>
              </a:rPr>
              <a:t>peration Co. </a:t>
            </a:r>
            <a:r>
              <a:rPr lang="en-US" sz="2000" b="1" dirty="0">
                <a:latin typeface="Arial"/>
                <a:cs typeface="Arial"/>
              </a:rPr>
              <a:t>(</a:t>
            </a:r>
            <a:r>
              <a:rPr lang="en-US" sz="2000" b="1" dirty="0" err="1" smtClean="0">
                <a:latin typeface="Arial"/>
                <a:cs typeface="Arial"/>
              </a:rPr>
              <a:t>Daqing</a:t>
            </a:r>
            <a:r>
              <a:rPr lang="en-US" sz="2000" b="1" dirty="0" smtClean="0">
                <a:latin typeface="Arial"/>
                <a:cs typeface="Arial"/>
              </a:rPr>
              <a:t> City), </a:t>
            </a:r>
            <a:r>
              <a:rPr lang="en-US" sz="2000" b="1" dirty="0">
                <a:latin typeface="Arial"/>
                <a:cs typeface="Arial"/>
              </a:rPr>
              <a:t>Heilongjiang Province (</a:t>
            </a:r>
            <a:r>
              <a:rPr lang="en-US" sz="2000" b="1" dirty="0" smtClean="0">
                <a:latin typeface="Arial"/>
                <a:cs typeface="Arial"/>
              </a:rPr>
              <a:t>37%)</a:t>
            </a:r>
            <a:endParaRPr lang="sv-SE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43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463800" y="1028700"/>
            <a:ext cx="347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2286000" y="24133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Rektangel 3"/>
          <p:cNvSpPr/>
          <p:nvPr/>
        </p:nvSpPr>
        <p:spPr>
          <a:xfrm>
            <a:off x="251520" y="1340768"/>
            <a:ext cx="88924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The </a:t>
            </a:r>
            <a:r>
              <a:rPr lang="en-US" sz="2400" b="1" dirty="0" smtClean="0">
                <a:latin typeface="Arial"/>
                <a:cs typeface="Arial"/>
              </a:rPr>
              <a:t>objective </a:t>
            </a:r>
            <a:r>
              <a:rPr lang="en-US" sz="2400" b="1" dirty="0">
                <a:latin typeface="Arial"/>
                <a:cs typeface="Arial"/>
              </a:rPr>
              <a:t>of the </a:t>
            </a:r>
            <a:r>
              <a:rPr lang="en-US" sz="2400" b="1" dirty="0" smtClean="0">
                <a:latin typeface="Arial"/>
                <a:cs typeface="Arial"/>
              </a:rPr>
              <a:t>acquisition:</a:t>
            </a:r>
          </a:p>
          <a:p>
            <a:pPr algn="ctr"/>
            <a:endParaRPr lang="en-US" sz="2400" b="1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b="1" dirty="0">
              <a:latin typeface="Arial"/>
              <a:cs typeface="Arial"/>
            </a:endParaRPr>
          </a:p>
          <a:p>
            <a:pPr marL="177800" indent="-177800"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Build a </a:t>
            </a:r>
            <a:r>
              <a:rPr lang="en-US" sz="2000" b="1" dirty="0">
                <a:latin typeface="Arial"/>
                <a:cs typeface="Arial"/>
              </a:rPr>
              <a:t>large production capacity in China for the domestic market, </a:t>
            </a:r>
            <a:endParaRPr lang="en-US" sz="2000" b="1" dirty="0" smtClean="0">
              <a:latin typeface="Arial"/>
              <a:cs typeface="Arial"/>
            </a:endParaRPr>
          </a:p>
          <a:p>
            <a:pPr marL="177800" indent="-177800">
              <a:buFont typeface="Arial"/>
              <a:buChar char="•"/>
            </a:pPr>
            <a:endParaRPr lang="en-US" sz="2000" b="1" dirty="0">
              <a:latin typeface="Arial"/>
              <a:cs typeface="Arial"/>
            </a:endParaRPr>
          </a:p>
          <a:p>
            <a:pPr marL="177800" indent="-177800"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T</a:t>
            </a:r>
            <a:r>
              <a:rPr lang="en-US" sz="2000" b="1" dirty="0" smtClean="0">
                <a:latin typeface="Arial"/>
                <a:cs typeface="Arial"/>
              </a:rPr>
              <a:t>aking </a:t>
            </a:r>
            <a:r>
              <a:rPr lang="en-US" sz="2000" b="1" dirty="0">
                <a:latin typeface="Arial"/>
                <a:cs typeface="Arial"/>
              </a:rPr>
              <a:t>advantage of the prestigious Volvo </a:t>
            </a:r>
            <a:r>
              <a:rPr lang="en-US" sz="2000" b="1" dirty="0" smtClean="0">
                <a:latin typeface="Arial"/>
                <a:cs typeface="Arial"/>
              </a:rPr>
              <a:t>brand (also globally) </a:t>
            </a:r>
          </a:p>
          <a:p>
            <a:pPr marL="177800" indent="-177800">
              <a:buFont typeface="Arial"/>
              <a:buChar char="•"/>
            </a:pPr>
            <a:endParaRPr lang="en-US" sz="2000" b="1" dirty="0">
              <a:latin typeface="Arial"/>
              <a:cs typeface="Arial"/>
            </a:endParaRPr>
          </a:p>
          <a:p>
            <a:pPr marL="177800" indent="-177800"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Upgrade existing </a:t>
            </a:r>
            <a:r>
              <a:rPr lang="en-US" sz="2000" b="1" dirty="0">
                <a:latin typeface="Arial"/>
                <a:cs typeface="Arial"/>
              </a:rPr>
              <a:t>Geely </a:t>
            </a:r>
            <a:r>
              <a:rPr lang="en-US" sz="2000" b="1" dirty="0" smtClean="0">
                <a:latin typeface="Arial"/>
                <a:cs typeface="Arial"/>
              </a:rPr>
              <a:t>models (trad. low-cost), by learning from VCC (safety, product design, environmental techn., </a:t>
            </a:r>
            <a:r>
              <a:rPr lang="en-US" sz="2000" b="1" dirty="0">
                <a:latin typeface="Arial"/>
                <a:cs typeface="Arial"/>
              </a:rPr>
              <a:t>functionality </a:t>
            </a:r>
            <a:r>
              <a:rPr lang="en-US" sz="2000" b="1" dirty="0" smtClean="0">
                <a:latin typeface="Arial"/>
                <a:cs typeface="Arial"/>
              </a:rPr>
              <a:t>etc.)</a:t>
            </a:r>
          </a:p>
          <a:p>
            <a:pPr marL="177800" indent="-177800">
              <a:buFont typeface="Arial"/>
              <a:buChar char="•"/>
            </a:pPr>
            <a:endParaRPr lang="en-US" sz="2000" b="1" dirty="0">
              <a:latin typeface="Arial"/>
              <a:cs typeface="Arial"/>
            </a:endParaRPr>
          </a:p>
          <a:p>
            <a:pPr marL="177800" indent="-177800"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A </a:t>
            </a:r>
            <a:r>
              <a:rPr lang="en-US" sz="2000" b="1" dirty="0" smtClean="0">
                <a:latin typeface="Arial"/>
                <a:cs typeface="Arial"/>
              </a:rPr>
              <a:t>rapid </a:t>
            </a:r>
            <a:r>
              <a:rPr lang="en-US" sz="2000" b="1" dirty="0">
                <a:latin typeface="Arial"/>
                <a:cs typeface="Arial"/>
              </a:rPr>
              <a:t>expansion of VCC in China, from a marginal presence</a:t>
            </a:r>
            <a:endParaRPr lang="sv-SE" sz="2000" b="1" dirty="0">
              <a:latin typeface="Arial"/>
              <a:cs typeface="Arial"/>
            </a:endParaRPr>
          </a:p>
          <a:p>
            <a:pPr marL="177800" indent="-177800">
              <a:buFont typeface="Arial"/>
              <a:buChar char="•"/>
            </a:pP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110726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-98637" y="49145"/>
            <a:ext cx="91440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 dirty="0" smtClean="0">
                <a:latin typeface="Arial"/>
                <a:cs typeface="Arial"/>
              </a:rPr>
              <a:t>VCC Expansion in China</a:t>
            </a:r>
          </a:p>
          <a:p>
            <a:pPr marL="266700">
              <a:spcAft>
                <a:spcPts val="600"/>
              </a:spcAft>
            </a:pPr>
            <a:endParaRPr lang="en-US" sz="2000" b="1" dirty="0" smtClean="0">
              <a:latin typeface="Arial"/>
              <a:cs typeface="Arial"/>
            </a:endParaRPr>
          </a:p>
          <a:p>
            <a:pPr marL="6096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Until 2010 only a small assembly </a:t>
            </a:r>
            <a:r>
              <a:rPr lang="en-US" sz="2000" b="1" dirty="0">
                <a:latin typeface="Arial"/>
                <a:cs typeface="Arial"/>
              </a:rPr>
              <a:t>in China though JV with Ford/Mazda in Chongqing </a:t>
            </a:r>
            <a:r>
              <a:rPr lang="en-US" sz="2000" b="1" dirty="0" smtClean="0">
                <a:latin typeface="Arial"/>
                <a:cs typeface="Arial"/>
              </a:rPr>
              <a:t>(volumes </a:t>
            </a:r>
            <a:r>
              <a:rPr lang="en-US" sz="2000" b="1" dirty="0">
                <a:latin typeface="Arial"/>
                <a:cs typeface="Arial"/>
              </a:rPr>
              <a:t>ca. 15 </a:t>
            </a:r>
            <a:r>
              <a:rPr lang="en-US" sz="2000" b="1" dirty="0" smtClean="0">
                <a:latin typeface="Arial"/>
                <a:cs typeface="Arial"/>
              </a:rPr>
              <a:t>000, mainly Volvo S80L)</a:t>
            </a:r>
          </a:p>
          <a:p>
            <a:pPr marL="266700">
              <a:spcAft>
                <a:spcPts val="600"/>
              </a:spcAft>
            </a:pPr>
            <a:endParaRPr lang="en-US" sz="2000" b="1" dirty="0">
              <a:latin typeface="Arial"/>
              <a:cs typeface="Arial"/>
            </a:endParaRPr>
          </a:p>
          <a:p>
            <a:pPr marL="609600" indent="-342900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A high </a:t>
            </a:r>
            <a:r>
              <a:rPr lang="en-US" sz="2000" b="1" dirty="0">
                <a:latin typeface="Arial"/>
                <a:cs typeface="Arial"/>
              </a:rPr>
              <a:t>dependence on </a:t>
            </a:r>
            <a:r>
              <a:rPr lang="en-US" sz="2000" b="1" dirty="0" smtClean="0">
                <a:latin typeface="Arial"/>
                <a:cs typeface="Arial"/>
              </a:rPr>
              <a:t>Ford for marketing sales, sourcing etc.</a:t>
            </a:r>
            <a:endParaRPr lang="en-US" sz="2000" b="1" dirty="0">
              <a:latin typeface="Arial"/>
              <a:cs typeface="Arial"/>
            </a:endParaRPr>
          </a:p>
          <a:p>
            <a:pPr marL="266700">
              <a:lnSpc>
                <a:spcPct val="50000"/>
              </a:lnSpc>
              <a:spcAft>
                <a:spcPts val="600"/>
              </a:spcAft>
            </a:pPr>
            <a:endParaRPr lang="en-US" sz="2000" b="1" dirty="0" smtClean="0">
              <a:latin typeface="Arial"/>
              <a:cs typeface="Arial"/>
            </a:endParaRPr>
          </a:p>
          <a:p>
            <a:pPr marL="266700" algn="ctr">
              <a:spcAft>
                <a:spcPts val="600"/>
              </a:spcAft>
            </a:pPr>
            <a:r>
              <a:rPr lang="en-US" sz="2000" b="1" dirty="0" smtClean="0">
                <a:latin typeface="Arial"/>
                <a:cs typeface="Arial"/>
              </a:rPr>
              <a:t>VCCs new China organization:</a:t>
            </a:r>
          </a:p>
          <a:p>
            <a:pPr marL="266700" algn="ctr">
              <a:lnSpc>
                <a:spcPct val="50000"/>
              </a:lnSpc>
              <a:spcAft>
                <a:spcPts val="600"/>
              </a:spcAft>
            </a:pPr>
            <a:endParaRPr lang="en-US" sz="2000" b="1" dirty="0" smtClean="0">
              <a:latin typeface="Arial"/>
              <a:cs typeface="Arial"/>
            </a:endParaRPr>
          </a:p>
          <a:p>
            <a:pPr marL="628650" indent="-357188">
              <a:spcAft>
                <a:spcPts val="600"/>
              </a:spcAft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N</a:t>
            </a:r>
            <a:r>
              <a:rPr lang="en-US" sz="2000" b="1" dirty="0" smtClean="0">
                <a:latin typeface="Arial"/>
                <a:cs typeface="Arial"/>
              </a:rPr>
              <a:t>ew ambitious sales plan until 2020:</a:t>
            </a:r>
          </a:p>
          <a:p>
            <a:pPr marL="985838" indent="-271463">
              <a:spcAft>
                <a:spcPts val="600"/>
              </a:spcAft>
              <a:buFont typeface="Courier New"/>
              <a:buChar char="o"/>
            </a:pPr>
            <a:r>
              <a:rPr lang="en-US" sz="2000" b="1" dirty="0" smtClean="0">
                <a:latin typeface="Arial"/>
                <a:cs typeface="Arial"/>
              </a:rPr>
              <a:t>China sales 200 000 cars (2013 </a:t>
            </a:r>
            <a:r>
              <a:rPr lang="en-US" sz="2000" b="1" dirty="0" err="1" smtClean="0">
                <a:latin typeface="Arial"/>
                <a:cs typeface="Arial"/>
              </a:rPr>
              <a:t>ca</a:t>
            </a:r>
            <a:r>
              <a:rPr lang="en-US" sz="2000" b="1" dirty="0" smtClean="0">
                <a:latin typeface="Arial"/>
                <a:cs typeface="Arial"/>
              </a:rPr>
              <a:t> 60 000)</a:t>
            </a:r>
          </a:p>
          <a:p>
            <a:pPr marL="985838" indent="-271463">
              <a:spcAft>
                <a:spcPts val="600"/>
              </a:spcAft>
              <a:buFont typeface="Courier New"/>
              <a:buChar char="o"/>
            </a:pPr>
            <a:r>
              <a:rPr lang="en-US" sz="2000" b="1" dirty="0">
                <a:latin typeface="Arial"/>
                <a:cs typeface="Arial"/>
              </a:rPr>
              <a:t>Global sales 800 000 </a:t>
            </a:r>
            <a:r>
              <a:rPr lang="en-US" sz="2000" b="1" dirty="0" smtClean="0">
                <a:latin typeface="Arial"/>
                <a:cs typeface="Arial"/>
              </a:rPr>
              <a:t>cars (</a:t>
            </a:r>
            <a:r>
              <a:rPr lang="en-US" sz="2000" b="1" dirty="0">
                <a:latin typeface="Arial"/>
                <a:cs typeface="Arial"/>
              </a:rPr>
              <a:t>2013 </a:t>
            </a:r>
            <a:r>
              <a:rPr lang="en-US" sz="2000" b="1" dirty="0" err="1">
                <a:latin typeface="Arial"/>
                <a:cs typeface="Arial"/>
              </a:rPr>
              <a:t>ca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425 </a:t>
            </a:r>
            <a:r>
              <a:rPr lang="en-US" sz="2000" b="1" dirty="0">
                <a:latin typeface="Arial"/>
                <a:cs typeface="Arial"/>
              </a:rPr>
              <a:t>00</a:t>
            </a:r>
            <a:r>
              <a:rPr lang="en-US" sz="2000" b="1" dirty="0" smtClean="0">
                <a:latin typeface="Arial"/>
                <a:cs typeface="Arial"/>
              </a:rPr>
              <a:t>)</a:t>
            </a:r>
          </a:p>
          <a:p>
            <a:pPr marL="714375">
              <a:spcAft>
                <a:spcPts val="600"/>
              </a:spcAft>
            </a:pPr>
            <a:endParaRPr lang="en-US" sz="2000" b="1" dirty="0" smtClean="0">
              <a:latin typeface="Arial"/>
              <a:cs typeface="Arial"/>
            </a:endParaRPr>
          </a:p>
          <a:p>
            <a:pPr marL="628650" indent="-357188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New industrial footprint in place:</a:t>
            </a:r>
          </a:p>
          <a:p>
            <a:pPr marL="985838" indent="-271463">
              <a:spcAft>
                <a:spcPts val="600"/>
              </a:spcAft>
              <a:buFont typeface="Courier New"/>
              <a:buChar char="o"/>
            </a:pPr>
            <a:r>
              <a:rPr lang="en-US" sz="2000" b="1" dirty="0" smtClean="0">
                <a:latin typeface="Arial"/>
                <a:cs typeface="Arial"/>
              </a:rPr>
              <a:t>New </a:t>
            </a:r>
            <a:r>
              <a:rPr lang="en-US" sz="2000" b="1" dirty="0">
                <a:latin typeface="Arial"/>
                <a:cs typeface="Arial"/>
              </a:rPr>
              <a:t>Chinese HQ </a:t>
            </a:r>
            <a:r>
              <a:rPr lang="en-US" sz="2000" b="1" dirty="0" smtClean="0">
                <a:latin typeface="Arial"/>
                <a:cs typeface="Arial"/>
              </a:rPr>
              <a:t>and R&amp;D </a:t>
            </a:r>
          </a:p>
          <a:p>
            <a:pPr marL="985838" indent="-271463">
              <a:spcAft>
                <a:spcPts val="600"/>
              </a:spcAft>
              <a:buFont typeface="Courier New"/>
              <a:buChar char="o"/>
            </a:pPr>
            <a:r>
              <a:rPr lang="en-US" sz="2000" b="1" dirty="0" smtClean="0">
                <a:latin typeface="Arial"/>
                <a:cs typeface="Arial"/>
              </a:rPr>
              <a:t>3 new factories</a:t>
            </a:r>
          </a:p>
          <a:p>
            <a:pPr marL="985838" indent="-271463">
              <a:buFont typeface="Courier New"/>
              <a:buChar char="o"/>
            </a:pPr>
            <a:r>
              <a:rPr lang="en-US" sz="2000" b="1" dirty="0">
                <a:latin typeface="Arial"/>
                <a:cs typeface="Arial"/>
              </a:rPr>
              <a:t>N</a:t>
            </a:r>
            <a:r>
              <a:rPr lang="en-US" sz="2000" b="1" dirty="0" smtClean="0">
                <a:latin typeface="Arial"/>
                <a:cs typeface="Arial"/>
              </a:rPr>
              <a:t>ew sourcing and sales organization</a:t>
            </a:r>
          </a:p>
          <a:p>
            <a:pPr marL="985838" indent="-271463">
              <a:buFont typeface="Courier New"/>
              <a:buChar char="o"/>
            </a:pPr>
            <a:endParaRPr lang="en-US" sz="2000" b="1" dirty="0">
              <a:latin typeface="Arial"/>
              <a:cs typeface="Arial"/>
            </a:endParaRPr>
          </a:p>
          <a:p>
            <a:pPr marL="628650" indent="-357188"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Fast built-up (today </a:t>
            </a:r>
            <a:r>
              <a:rPr lang="en-US" sz="2000" b="1" dirty="0" err="1" smtClean="0">
                <a:latin typeface="Arial"/>
                <a:cs typeface="Arial"/>
              </a:rPr>
              <a:t>ca</a:t>
            </a:r>
            <a:r>
              <a:rPr lang="en-US" sz="2000" b="1" dirty="0" smtClean="0">
                <a:latin typeface="Arial"/>
                <a:cs typeface="Arial"/>
              </a:rPr>
              <a:t> 2000 </a:t>
            </a:r>
            <a:r>
              <a:rPr lang="en-US" sz="2000" b="1" dirty="0" err="1" smtClean="0">
                <a:latin typeface="Arial"/>
                <a:cs typeface="Arial"/>
              </a:rPr>
              <a:t>empl</a:t>
            </a:r>
            <a:r>
              <a:rPr lang="en-US" sz="2000" b="1" dirty="0" smtClean="0">
                <a:latin typeface="Arial"/>
                <a:cs typeface="Arial"/>
              </a:rPr>
              <a:t>.): “mirror org.” / ”matched-pair”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57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39645" y="2747474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882348" y="0"/>
            <a:ext cx="749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latin typeface="Arial"/>
                <a:cs typeface="Arial"/>
              </a:rPr>
              <a:t>Volvos new </a:t>
            </a:r>
            <a:r>
              <a:rPr lang="sv-SE" sz="2400" b="1" dirty="0" err="1" smtClean="0">
                <a:latin typeface="Arial"/>
                <a:cs typeface="Arial"/>
              </a:rPr>
              <a:t>expanded</a:t>
            </a:r>
            <a:r>
              <a:rPr lang="sv-SE" sz="2400" b="1" dirty="0" smtClean="0">
                <a:latin typeface="Arial"/>
                <a:cs typeface="Arial"/>
              </a:rPr>
              <a:t> </a:t>
            </a:r>
            <a:r>
              <a:rPr lang="sv-SE" sz="2400" b="1" dirty="0" err="1" smtClean="0">
                <a:latin typeface="Arial"/>
                <a:cs typeface="Arial"/>
              </a:rPr>
              <a:t>industrial</a:t>
            </a:r>
            <a:r>
              <a:rPr lang="sv-SE" sz="2400" b="1" dirty="0" smtClean="0">
                <a:latin typeface="Arial"/>
                <a:cs typeface="Arial"/>
              </a:rPr>
              <a:t> </a:t>
            </a:r>
            <a:r>
              <a:rPr lang="sv-SE" sz="2400" b="1" dirty="0" err="1" smtClean="0">
                <a:latin typeface="Arial"/>
                <a:cs typeface="Arial"/>
              </a:rPr>
              <a:t>footprint</a:t>
            </a:r>
            <a:r>
              <a:rPr lang="sv-SE" sz="2400" b="1" dirty="0" smtClean="0">
                <a:latin typeface="Arial"/>
                <a:cs typeface="Arial"/>
              </a:rPr>
              <a:t> in China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24784" y="490129"/>
            <a:ext cx="90192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sz="2000" b="1" i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1" i="1" dirty="0" err="1" smtClean="0">
                <a:latin typeface="Arial"/>
                <a:cs typeface="Arial"/>
              </a:rPr>
              <a:t>Jiading</a:t>
            </a:r>
            <a:r>
              <a:rPr lang="en-GB" sz="2000" b="1" i="1" dirty="0" smtClean="0">
                <a:latin typeface="Arial"/>
                <a:cs typeface="Arial"/>
              </a:rPr>
              <a:t>/</a:t>
            </a:r>
            <a:r>
              <a:rPr lang="en-GB" sz="2000" b="1" i="1" dirty="0" err="1" smtClean="0">
                <a:latin typeface="Arial"/>
                <a:cs typeface="Arial"/>
              </a:rPr>
              <a:t>Pudong</a:t>
            </a:r>
            <a:r>
              <a:rPr lang="en-GB" sz="2000" b="1" i="1" dirty="0" smtClean="0">
                <a:latin typeface="Arial"/>
                <a:cs typeface="Arial"/>
              </a:rPr>
              <a:t> (Shanghai)</a:t>
            </a:r>
          </a:p>
          <a:p>
            <a:pPr marL="623888" indent="-357188">
              <a:buFont typeface="Courier New"/>
              <a:buChar char="o"/>
            </a:pPr>
            <a:r>
              <a:rPr lang="en-GB" sz="2000" b="1" dirty="0" smtClean="0">
                <a:latin typeface="Arial"/>
                <a:cs typeface="Arial"/>
              </a:rPr>
              <a:t>R&amp;D, Sourcing, Sales/Marketing, HR</a:t>
            </a:r>
          </a:p>
          <a:p>
            <a:pPr>
              <a:lnSpc>
                <a:spcPct val="90000"/>
              </a:lnSpc>
            </a:pPr>
            <a:endParaRPr lang="en-GB" sz="2000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1" i="1" dirty="0" smtClean="0">
                <a:latin typeface="Arial"/>
                <a:cs typeface="Arial"/>
              </a:rPr>
              <a:t>Chengdu (Sichuan), </a:t>
            </a:r>
            <a:r>
              <a:rPr lang="en-GB" sz="2000" b="1" dirty="0" smtClean="0">
                <a:latin typeface="Arial"/>
                <a:cs typeface="Arial"/>
              </a:rPr>
              <a:t>close to </a:t>
            </a:r>
            <a:r>
              <a:rPr lang="en-GB" sz="2000" b="1" dirty="0" err="1" smtClean="0">
                <a:latin typeface="Arial"/>
                <a:cs typeface="Arial"/>
              </a:rPr>
              <a:t>Geely’s</a:t>
            </a:r>
            <a:r>
              <a:rPr lang="en-GB" sz="2000" b="1" dirty="0" smtClean="0">
                <a:latin typeface="Arial"/>
                <a:cs typeface="Arial"/>
              </a:rPr>
              <a:t> existing assembly plant, est. 2013</a:t>
            </a:r>
          </a:p>
          <a:p>
            <a:pPr marL="625475" indent="-358775">
              <a:buFont typeface="Courier New"/>
              <a:buChar char="o"/>
            </a:pPr>
            <a:r>
              <a:rPr lang="en-GB" sz="2000" b="1" dirty="0" smtClean="0">
                <a:latin typeface="Arial"/>
                <a:cs typeface="Arial"/>
              </a:rPr>
              <a:t>press-, welding-, painting- and assembly plant</a:t>
            </a:r>
          </a:p>
          <a:p>
            <a:pPr marL="625475" indent="-358775">
              <a:buFont typeface="Courier New"/>
              <a:buChar char="o"/>
            </a:pPr>
            <a:r>
              <a:rPr lang="en-GB" sz="2000" b="1" dirty="0" smtClean="0">
                <a:latin typeface="Arial"/>
                <a:cs typeface="Arial"/>
              </a:rPr>
              <a:t>capacity: 120 000 units</a:t>
            </a:r>
          </a:p>
          <a:p>
            <a:pPr marL="625475" indent="-358775">
              <a:buFont typeface="Courier New"/>
              <a:buChar char="o"/>
            </a:pPr>
            <a:r>
              <a:rPr lang="en-GB" sz="2000" b="1" dirty="0" smtClean="0">
                <a:latin typeface="Arial"/>
                <a:cs typeface="Arial"/>
              </a:rPr>
              <a:t>models: S60L (Long), V40 (</a:t>
            </a:r>
            <a:r>
              <a:rPr lang="en-GB" sz="2000" b="1" dirty="0" err="1" smtClean="0">
                <a:latin typeface="Arial"/>
                <a:cs typeface="Arial"/>
              </a:rPr>
              <a:t>fortcoming</a:t>
            </a:r>
            <a:r>
              <a:rPr lang="en-GB" sz="2000" b="1" dirty="0" smtClean="0">
                <a:latin typeface="Arial"/>
                <a:cs typeface="Arial"/>
              </a:rPr>
              <a:t>)</a:t>
            </a:r>
          </a:p>
          <a:p>
            <a:endParaRPr lang="en-GB" sz="2000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1" i="1" dirty="0" err="1" smtClean="0">
                <a:latin typeface="Arial"/>
                <a:cs typeface="Arial"/>
              </a:rPr>
              <a:t>Daqing</a:t>
            </a:r>
            <a:r>
              <a:rPr lang="en-GB" sz="2000" b="1" i="1" dirty="0" smtClean="0">
                <a:latin typeface="Arial"/>
                <a:cs typeface="Arial"/>
              </a:rPr>
              <a:t> (Heilongjiang), </a:t>
            </a:r>
            <a:r>
              <a:rPr lang="en-GB" sz="2000" b="1" dirty="0" err="1" smtClean="0">
                <a:latin typeface="Arial"/>
                <a:cs typeface="Arial"/>
              </a:rPr>
              <a:t>trad</a:t>
            </a:r>
            <a:r>
              <a:rPr lang="en-GB" sz="2000" b="1" dirty="0" smtClean="0">
                <a:latin typeface="Arial"/>
                <a:cs typeface="Arial"/>
              </a:rPr>
              <a:t>. oil, petrochemical region, est. 2014 </a:t>
            </a:r>
          </a:p>
          <a:p>
            <a:pPr marL="625475" indent="-358775">
              <a:buFont typeface="Courier New"/>
              <a:buChar char="o"/>
            </a:pPr>
            <a:r>
              <a:rPr lang="en-GB" sz="2000" b="1" dirty="0" smtClean="0">
                <a:latin typeface="Arial"/>
                <a:cs typeface="Arial"/>
              </a:rPr>
              <a:t>press-, welding-, painting- and assembly plant</a:t>
            </a:r>
          </a:p>
          <a:p>
            <a:pPr marL="625475" indent="-358775">
              <a:buFont typeface="Courier New"/>
              <a:buChar char="o"/>
            </a:pPr>
            <a:r>
              <a:rPr lang="en-GB" sz="2000" b="1" dirty="0" smtClean="0">
                <a:latin typeface="Arial"/>
                <a:cs typeface="Arial"/>
              </a:rPr>
              <a:t>capacity: 80 000 units</a:t>
            </a:r>
          </a:p>
          <a:p>
            <a:pPr marL="625475" indent="-358775">
              <a:buFont typeface="Courier New"/>
              <a:buChar char="o"/>
            </a:pPr>
            <a:r>
              <a:rPr lang="en-GB" sz="2000" b="1" dirty="0" smtClean="0">
                <a:latin typeface="Arial"/>
                <a:cs typeface="Arial"/>
              </a:rPr>
              <a:t>models: XC60/90 SUVs</a:t>
            </a:r>
          </a:p>
          <a:p>
            <a:pPr>
              <a:lnSpc>
                <a:spcPct val="90000"/>
              </a:lnSpc>
            </a:pPr>
            <a:endParaRPr lang="en-GB" sz="2000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1" i="1" dirty="0" smtClean="0">
                <a:latin typeface="Arial"/>
                <a:cs typeface="Arial"/>
              </a:rPr>
              <a:t>Zhangjiakou (</a:t>
            </a:r>
            <a:r>
              <a:rPr lang="en-GB" sz="2000" b="1" i="1" dirty="0" err="1" smtClean="0">
                <a:latin typeface="Arial"/>
                <a:cs typeface="Arial"/>
              </a:rPr>
              <a:t>Hebei</a:t>
            </a:r>
            <a:r>
              <a:rPr lang="en-GB" sz="2000" b="1" i="1" dirty="0" smtClean="0">
                <a:latin typeface="Arial"/>
                <a:cs typeface="Arial"/>
              </a:rPr>
              <a:t>), </a:t>
            </a:r>
            <a:r>
              <a:rPr lang="en-GB" sz="2000" b="1" dirty="0" err="1" smtClean="0">
                <a:latin typeface="Arial"/>
                <a:cs typeface="Arial"/>
              </a:rPr>
              <a:t>trad</a:t>
            </a:r>
            <a:r>
              <a:rPr lang="en-GB" sz="2000" b="1" dirty="0" smtClean="0">
                <a:latin typeface="Arial"/>
                <a:cs typeface="Arial"/>
              </a:rPr>
              <a:t>. military </a:t>
            </a:r>
            <a:r>
              <a:rPr lang="en-GB" sz="2000" b="1" dirty="0" err="1" smtClean="0">
                <a:latin typeface="Arial"/>
                <a:cs typeface="Arial"/>
              </a:rPr>
              <a:t>ind.</a:t>
            </a:r>
            <a:r>
              <a:rPr lang="en-GB" sz="2000" b="1" dirty="0" smtClean="0">
                <a:latin typeface="Arial"/>
                <a:cs typeface="Arial"/>
              </a:rPr>
              <a:t> region, </a:t>
            </a:r>
            <a:r>
              <a:rPr lang="en-GB" sz="2000" b="1" i="1" dirty="0" smtClean="0">
                <a:latin typeface="Arial"/>
                <a:cs typeface="Arial"/>
              </a:rPr>
              <a:t> </a:t>
            </a:r>
            <a:r>
              <a:rPr lang="en-GB" sz="2000" b="1" dirty="0" smtClean="0">
                <a:latin typeface="Arial"/>
                <a:cs typeface="Arial"/>
              </a:rPr>
              <a:t>est. 2014</a:t>
            </a:r>
          </a:p>
          <a:p>
            <a:pPr marL="625475" indent="-358775">
              <a:buFont typeface="Courier New"/>
              <a:buChar char="o"/>
            </a:pPr>
            <a:r>
              <a:rPr lang="en-GB" sz="2000" b="1" dirty="0" smtClean="0">
                <a:latin typeface="Arial"/>
                <a:cs typeface="Arial"/>
              </a:rPr>
              <a:t>Engine plant, serving Chengdu &amp; </a:t>
            </a:r>
            <a:r>
              <a:rPr lang="en-GB" sz="2000" b="1" dirty="0" err="1" smtClean="0">
                <a:latin typeface="Arial"/>
                <a:cs typeface="Arial"/>
              </a:rPr>
              <a:t>Daqing</a:t>
            </a:r>
            <a:r>
              <a:rPr lang="en-GB" sz="2000" b="1" dirty="0" smtClean="0">
                <a:latin typeface="Arial"/>
                <a:cs typeface="Arial"/>
              </a:rPr>
              <a:t> plants</a:t>
            </a:r>
          </a:p>
          <a:p>
            <a:pPr>
              <a:lnSpc>
                <a:spcPct val="90000"/>
              </a:lnSpc>
            </a:pPr>
            <a:endParaRPr lang="en-GB" sz="2000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150 Dealers in all major cities (+ in many smaller cities)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GB" sz="2000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New supply base (mainly local ”carry-over”, later “co-development”)</a:t>
            </a:r>
          </a:p>
          <a:p>
            <a:endParaRPr lang="en-GB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08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50" y="818847"/>
            <a:ext cx="8201495" cy="6125456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146662" y="135619"/>
            <a:ext cx="7521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N.B: a close connection between the new shareholders </a:t>
            </a:r>
          </a:p>
          <a:p>
            <a:r>
              <a:rPr lang="en-US" sz="2000" b="1" dirty="0">
                <a:latin typeface="Arial"/>
                <a:cs typeface="Arial"/>
              </a:rPr>
              <a:t>and the </a:t>
            </a:r>
            <a:r>
              <a:rPr lang="en-US" sz="2000" b="1" dirty="0" smtClean="0">
                <a:latin typeface="Arial"/>
                <a:cs typeface="Arial"/>
              </a:rPr>
              <a:t>geographical location </a:t>
            </a:r>
            <a:r>
              <a:rPr lang="en-US" sz="2000" b="1" dirty="0">
                <a:latin typeface="Arial"/>
                <a:cs typeface="Arial"/>
              </a:rPr>
              <a:t>of VCC’s activities in China: </a:t>
            </a:r>
          </a:p>
        </p:txBody>
      </p:sp>
    </p:spTree>
    <p:extLst>
      <p:ext uri="{BB962C8B-B14F-4D97-AF65-F5344CB8AC3E}">
        <p14:creationId xmlns:p14="http://schemas.microsoft.com/office/powerpoint/2010/main" val="158882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3436"/>
            <a:ext cx="9268221" cy="620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ruta 1"/>
          <p:cNvSpPr txBox="1"/>
          <p:nvPr/>
        </p:nvSpPr>
        <p:spPr>
          <a:xfrm>
            <a:off x="0" y="160546"/>
            <a:ext cx="910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/>
                <a:cs typeface="Arial"/>
              </a:rPr>
              <a:t>L</a:t>
            </a:r>
            <a:r>
              <a:rPr lang="en-GB" sz="2000" b="1" dirty="0" smtClean="0">
                <a:latin typeface="Arial"/>
                <a:cs typeface="Arial"/>
              </a:rPr>
              <a:t>ong distances between units: long supply-chains, less scale economies</a:t>
            </a:r>
            <a:endParaRPr lang="en-GB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67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50900"/>
            <a:ext cx="7162800" cy="51435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2083716" y="283567"/>
            <a:ext cx="5111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rial"/>
                <a:cs typeface="Arial"/>
              </a:rPr>
              <a:t>Increased sales volumes in China</a:t>
            </a:r>
          </a:p>
        </p:txBody>
      </p:sp>
    </p:spTree>
    <p:extLst>
      <p:ext uri="{BB962C8B-B14F-4D97-AF65-F5344CB8AC3E}">
        <p14:creationId xmlns:p14="http://schemas.microsoft.com/office/powerpoint/2010/main" val="162337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901700"/>
            <a:ext cx="6769100" cy="50419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2170024" y="304685"/>
            <a:ext cx="50025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China overtaken US as the main market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50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00" y="456173"/>
            <a:ext cx="7166360" cy="60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4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626899"/>
            <a:ext cx="7332357" cy="523110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848670" y="62111"/>
            <a:ext cx="7520007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latin typeface="Arial"/>
                <a:cs typeface="Arial"/>
              </a:rPr>
              <a:t>VCC as part </a:t>
            </a:r>
            <a:r>
              <a:rPr lang="sv-SE" sz="2400" b="1" dirty="0" err="1" smtClean="0">
                <a:latin typeface="Arial"/>
                <a:cs typeface="Arial"/>
              </a:rPr>
              <a:t>of</a:t>
            </a:r>
            <a:r>
              <a:rPr lang="sv-SE" sz="2400" b="1" dirty="0" smtClean="0">
                <a:latin typeface="Arial"/>
                <a:cs typeface="Arial"/>
              </a:rPr>
              <a:t> </a:t>
            </a:r>
            <a:r>
              <a:rPr lang="sv-SE" sz="2400" b="1" dirty="0" err="1" smtClean="0">
                <a:latin typeface="Arial"/>
                <a:cs typeface="Arial"/>
              </a:rPr>
              <a:t>Geelys</a:t>
            </a:r>
            <a:r>
              <a:rPr lang="sv-SE" sz="2400" b="1" dirty="0" smtClean="0">
                <a:latin typeface="Arial"/>
                <a:cs typeface="Arial"/>
              </a:rPr>
              <a:t> export </a:t>
            </a:r>
            <a:r>
              <a:rPr lang="sv-SE" sz="2400" b="1" dirty="0" err="1" smtClean="0">
                <a:latin typeface="Arial"/>
                <a:cs typeface="Arial"/>
              </a:rPr>
              <a:t>strategy</a:t>
            </a:r>
            <a:r>
              <a:rPr lang="sv-SE" sz="2400" b="1" dirty="0" smtClean="0">
                <a:latin typeface="Arial"/>
                <a:cs typeface="Arial"/>
              </a:rPr>
              <a:t> </a:t>
            </a:r>
            <a:r>
              <a:rPr lang="sv-SE" sz="2400" b="1" dirty="0">
                <a:latin typeface="Arial"/>
                <a:cs typeface="Arial"/>
              </a:rPr>
              <a:t>from </a:t>
            </a:r>
            <a:r>
              <a:rPr lang="sv-SE" sz="2400" b="1" dirty="0" smtClean="0">
                <a:latin typeface="Arial"/>
                <a:cs typeface="Arial"/>
              </a:rPr>
              <a:t>China</a:t>
            </a:r>
          </a:p>
          <a:p>
            <a:pPr>
              <a:lnSpc>
                <a:spcPct val="50000"/>
              </a:lnSpc>
            </a:pPr>
            <a:endParaRPr lang="sv-SE" sz="2400" b="1" dirty="0" smtClean="0">
              <a:latin typeface="Arial"/>
              <a:cs typeface="Arial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2000" b="1" dirty="0">
                <a:latin typeface="Arial"/>
                <a:cs typeface="Arial"/>
              </a:rPr>
              <a:t>Part </a:t>
            </a:r>
            <a:r>
              <a:rPr lang="sv-SE" sz="2000" b="1" dirty="0" err="1">
                <a:latin typeface="Arial"/>
                <a:cs typeface="Arial"/>
              </a:rPr>
              <a:t>of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Geely’s</a:t>
            </a:r>
            <a:r>
              <a:rPr lang="sv-SE" sz="2000" b="1" dirty="0">
                <a:latin typeface="Arial"/>
                <a:cs typeface="Arial"/>
              </a:rPr>
              <a:t> ambition </a:t>
            </a:r>
            <a:r>
              <a:rPr lang="sv-SE" sz="2000" b="1" dirty="0" err="1">
                <a:latin typeface="Arial"/>
                <a:cs typeface="Arial"/>
              </a:rPr>
              <a:t>to</a:t>
            </a:r>
            <a:r>
              <a:rPr lang="sv-SE" sz="2000" b="1" dirty="0">
                <a:latin typeface="Arial"/>
                <a:cs typeface="Arial"/>
              </a:rPr>
              <a:t> be </a:t>
            </a:r>
            <a:r>
              <a:rPr lang="sv-SE" sz="2000" b="1" dirty="0" err="1">
                <a:latin typeface="Arial"/>
                <a:cs typeface="Arial"/>
              </a:rPr>
              <a:t>China’s</a:t>
            </a:r>
            <a:r>
              <a:rPr lang="sv-SE" sz="2000" b="1" dirty="0">
                <a:latin typeface="Arial"/>
                <a:cs typeface="Arial"/>
              </a:rPr>
              <a:t> No 1 </a:t>
            </a:r>
            <a:r>
              <a:rPr lang="sv-SE" sz="2000" b="1" dirty="0" err="1">
                <a:latin typeface="Arial"/>
                <a:cs typeface="Arial"/>
              </a:rPr>
              <a:t>car</a:t>
            </a:r>
            <a:r>
              <a:rPr lang="sv-SE" sz="2000" b="1" dirty="0">
                <a:latin typeface="Arial"/>
                <a:cs typeface="Arial"/>
              </a:rPr>
              <a:t> exporter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2000" b="1" dirty="0" err="1">
                <a:latin typeface="Arial"/>
                <a:cs typeface="Arial"/>
              </a:rPr>
              <a:t>Geely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now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account</a:t>
            </a:r>
            <a:r>
              <a:rPr lang="sv-SE" sz="2000" b="1" dirty="0">
                <a:latin typeface="Arial"/>
                <a:cs typeface="Arial"/>
              </a:rPr>
              <a:t> for ca 20% </a:t>
            </a:r>
            <a:r>
              <a:rPr lang="sv-SE" sz="2000" b="1" dirty="0" err="1">
                <a:latin typeface="Arial"/>
                <a:cs typeface="Arial"/>
              </a:rPr>
              <a:t>of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China’s</a:t>
            </a:r>
            <a:r>
              <a:rPr lang="sv-SE" sz="2000" b="1" dirty="0">
                <a:latin typeface="Arial"/>
                <a:cs typeface="Arial"/>
              </a:rPr>
              <a:t> total </a:t>
            </a:r>
            <a:r>
              <a:rPr lang="sv-SE" sz="2000" b="1" dirty="0" err="1">
                <a:latin typeface="Arial"/>
                <a:cs typeface="Arial"/>
              </a:rPr>
              <a:t>car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smtClean="0">
                <a:latin typeface="Arial"/>
                <a:cs typeface="Arial"/>
              </a:rPr>
              <a:t>exports</a:t>
            </a:r>
            <a:endParaRPr lang="sv-SE" sz="2000" b="1" dirty="0">
              <a:latin typeface="Arial"/>
              <a:cs typeface="Arial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4056465" y="1997296"/>
            <a:ext cx="155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</a:t>
            </a:r>
            <a:r>
              <a:rPr lang="en-GB" dirty="0" err="1" smtClean="0"/>
              <a:t>Geely</a:t>
            </a:r>
            <a:r>
              <a:rPr lang="en-GB" dirty="0" smtClean="0"/>
              <a:t> brands)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97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9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Volvo Cars Corp. (VCC)</a:t>
            </a:r>
          </a:p>
          <a:p>
            <a:pPr algn="ctr"/>
            <a:endParaRPr lang="en-US" b="1" dirty="0"/>
          </a:p>
          <a:p>
            <a:pPr marL="271463" indent="-185738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1926 </a:t>
            </a:r>
            <a:r>
              <a:rPr lang="en-US" sz="2000" b="1" dirty="0">
                <a:latin typeface="Arial"/>
                <a:cs typeface="Arial"/>
              </a:rPr>
              <a:t>e</a:t>
            </a:r>
            <a:r>
              <a:rPr lang="en-US" sz="2000" b="1" dirty="0" smtClean="0">
                <a:latin typeface="Arial"/>
                <a:cs typeface="Arial"/>
              </a:rPr>
              <a:t>stablished in Gothenburg </a:t>
            </a:r>
            <a:r>
              <a:rPr lang="en-US" sz="2000" b="1" dirty="0">
                <a:latin typeface="Arial"/>
                <a:cs typeface="Arial"/>
              </a:rPr>
              <a:t>(</a:t>
            </a:r>
            <a:r>
              <a:rPr lang="en-US" sz="2000" b="1" dirty="0" smtClean="0">
                <a:latin typeface="Arial"/>
                <a:cs typeface="Arial"/>
              </a:rPr>
              <a:t>Sweden)</a:t>
            </a:r>
          </a:p>
          <a:p>
            <a:pPr marL="271463" indent="-185738">
              <a:buFont typeface="Arial"/>
              <a:buChar char="•"/>
            </a:pPr>
            <a:endParaRPr lang="en-US" sz="2000" b="1" dirty="0" smtClean="0">
              <a:latin typeface="Arial"/>
              <a:cs typeface="Arial"/>
            </a:endParaRPr>
          </a:p>
          <a:p>
            <a:pPr marL="271463" indent="-185738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Earlier</a:t>
            </a:r>
            <a:r>
              <a:rPr lang="en-US" sz="2000" b="1" dirty="0">
                <a:latin typeface="Arial"/>
                <a:cs typeface="Arial"/>
              </a:rPr>
              <a:t>, car </a:t>
            </a:r>
            <a:r>
              <a:rPr lang="en-US" sz="2000" b="1" dirty="0" smtClean="0">
                <a:latin typeface="Arial"/>
                <a:cs typeface="Arial"/>
              </a:rPr>
              <a:t>prod. in Gothenburg </a:t>
            </a:r>
            <a:r>
              <a:rPr lang="en-US" sz="2000" b="1" dirty="0">
                <a:latin typeface="Arial"/>
                <a:cs typeface="Arial"/>
              </a:rPr>
              <a:t>and Ghent (Belgium), </a:t>
            </a:r>
          </a:p>
          <a:p>
            <a:pPr marL="271463">
              <a:lnSpc>
                <a:spcPct val="150000"/>
              </a:lnSpc>
            </a:pPr>
            <a:r>
              <a:rPr lang="en-US" sz="2000" b="1" dirty="0">
                <a:latin typeface="Arial"/>
                <a:cs typeface="Arial"/>
              </a:rPr>
              <a:t>engine plant in </a:t>
            </a:r>
            <a:r>
              <a:rPr lang="en-US" sz="2000" b="1" dirty="0" err="1">
                <a:latin typeface="Arial"/>
                <a:cs typeface="Arial"/>
              </a:rPr>
              <a:t>Skövde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(</a:t>
            </a:r>
            <a:r>
              <a:rPr lang="en-US" sz="2000" b="1" dirty="0" err="1">
                <a:latin typeface="Arial"/>
                <a:cs typeface="Arial"/>
              </a:rPr>
              <a:t>Swe</a:t>
            </a:r>
            <a:r>
              <a:rPr lang="en-US" sz="2000" b="1" dirty="0">
                <a:latin typeface="Arial"/>
                <a:cs typeface="Arial"/>
              </a:rPr>
              <a:t>), small </a:t>
            </a:r>
            <a:r>
              <a:rPr lang="en-US" sz="2000" b="1" dirty="0" smtClean="0">
                <a:latin typeface="Arial"/>
                <a:cs typeface="Arial"/>
              </a:rPr>
              <a:t>CKDs </a:t>
            </a:r>
            <a:r>
              <a:rPr lang="en-US" sz="2000" b="1" dirty="0">
                <a:latin typeface="Arial"/>
                <a:cs typeface="Arial"/>
              </a:rPr>
              <a:t>in Malaysia, Thailand</a:t>
            </a:r>
          </a:p>
          <a:p>
            <a:pPr marL="85725">
              <a:lnSpc>
                <a:spcPct val="130000"/>
              </a:lnSpc>
            </a:pPr>
            <a:endParaRPr lang="en-US" sz="2000" b="1" dirty="0" smtClean="0">
              <a:latin typeface="Arial"/>
              <a:cs typeface="Arial"/>
            </a:endParaRPr>
          </a:p>
          <a:p>
            <a:pPr marL="271463" indent="-185738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1999 acquired by Ford Motor Co. (US</a:t>
            </a:r>
            <a:r>
              <a:rPr lang="en-US" sz="2000" b="1" dirty="0" smtClean="0">
                <a:latin typeface="Arial"/>
                <a:cs typeface="Arial"/>
              </a:rPr>
              <a:t>)</a:t>
            </a:r>
          </a:p>
          <a:p>
            <a:pPr marL="271463" indent="-185738">
              <a:lnSpc>
                <a:spcPct val="120000"/>
              </a:lnSpc>
              <a:buFont typeface="Arial"/>
              <a:buChar char="•"/>
            </a:pPr>
            <a:endParaRPr lang="en-US" sz="2000" b="1" dirty="0">
              <a:latin typeface="Arial"/>
              <a:cs typeface="Arial"/>
            </a:endParaRPr>
          </a:p>
          <a:p>
            <a:pPr marL="271463" indent="-185738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23 000 </a:t>
            </a:r>
            <a:r>
              <a:rPr lang="en-US" sz="2000" b="1" dirty="0" smtClean="0">
                <a:latin typeface="Arial"/>
                <a:cs typeface="Arial"/>
              </a:rPr>
              <a:t>employees</a:t>
            </a:r>
          </a:p>
          <a:p>
            <a:pPr marL="85725"/>
            <a:r>
              <a:rPr lang="en-US" sz="2000" b="1" dirty="0" smtClean="0">
                <a:latin typeface="Arial"/>
                <a:cs typeface="Arial"/>
              </a:rPr>
              <a:t> </a:t>
            </a:r>
            <a:endParaRPr lang="en-US" sz="2000" b="1" dirty="0">
              <a:latin typeface="Arial"/>
              <a:cs typeface="Arial"/>
            </a:endParaRPr>
          </a:p>
          <a:p>
            <a:pPr marL="271463" indent="-185738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Small scale-producer</a:t>
            </a:r>
            <a:r>
              <a:rPr lang="en-US" sz="2000" b="1" dirty="0" smtClean="0">
                <a:latin typeface="Arial"/>
                <a:cs typeface="Arial"/>
              </a:rPr>
              <a:t>: globally </a:t>
            </a:r>
            <a:r>
              <a:rPr lang="en-US" sz="2000" b="1" dirty="0" err="1" smtClean="0">
                <a:latin typeface="Arial"/>
                <a:cs typeface="Arial"/>
              </a:rPr>
              <a:t>ca</a:t>
            </a:r>
            <a:r>
              <a:rPr lang="en-US" sz="2000" b="1" dirty="0" smtClean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425 000 (2013</a:t>
            </a:r>
            <a:r>
              <a:rPr lang="en-US" sz="2000" b="1" dirty="0" smtClean="0">
                <a:latin typeface="Arial"/>
                <a:cs typeface="Arial"/>
              </a:rPr>
              <a:t>) (</a:t>
            </a:r>
            <a:r>
              <a:rPr lang="en-US" sz="2000" b="1" dirty="0" err="1" smtClean="0">
                <a:latin typeface="Arial"/>
                <a:cs typeface="Arial"/>
              </a:rPr>
              <a:t>c.f</a:t>
            </a:r>
            <a:r>
              <a:rPr lang="en-US" sz="2000" b="1" dirty="0" smtClean="0">
                <a:latin typeface="Arial"/>
                <a:cs typeface="Arial"/>
              </a:rPr>
              <a:t> VW ca. 8,5 </a:t>
            </a:r>
            <a:r>
              <a:rPr lang="en-US" sz="2000" b="1" dirty="0" err="1" smtClean="0">
                <a:latin typeface="Arial"/>
                <a:cs typeface="Arial"/>
              </a:rPr>
              <a:t>milj</a:t>
            </a:r>
            <a:r>
              <a:rPr lang="en-US" sz="2000" b="1" dirty="0" smtClean="0">
                <a:latin typeface="Arial"/>
                <a:cs typeface="Arial"/>
              </a:rPr>
              <a:t>)</a:t>
            </a:r>
          </a:p>
          <a:p>
            <a:pPr marL="271463" indent="-185738">
              <a:lnSpc>
                <a:spcPct val="120000"/>
              </a:lnSpc>
              <a:buFont typeface="Arial"/>
              <a:buChar char="•"/>
            </a:pPr>
            <a:endParaRPr lang="en-US" sz="2000" b="1" dirty="0">
              <a:latin typeface="Arial"/>
              <a:cs typeface="Arial"/>
            </a:endParaRPr>
          </a:p>
          <a:p>
            <a:pPr marL="271463" indent="-185738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Small market shares globally: &lt;1% (Sweden 20%</a:t>
            </a:r>
            <a:r>
              <a:rPr lang="en-US" sz="2000" b="1" dirty="0" smtClean="0">
                <a:latin typeface="Arial"/>
                <a:cs typeface="Arial"/>
              </a:rPr>
              <a:t>)</a:t>
            </a:r>
          </a:p>
          <a:p>
            <a:pPr marL="271463" indent="-185738">
              <a:lnSpc>
                <a:spcPct val="120000"/>
              </a:lnSpc>
              <a:buFont typeface="Arial"/>
              <a:buChar char="•"/>
            </a:pPr>
            <a:endParaRPr lang="en-US" sz="2000" b="1" dirty="0">
              <a:latin typeface="Arial"/>
              <a:cs typeface="Arial"/>
            </a:endParaRPr>
          </a:p>
          <a:p>
            <a:pPr marL="271463" indent="-185738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Traditionally </a:t>
            </a:r>
            <a:r>
              <a:rPr lang="en-US" sz="2000" b="1" dirty="0" smtClean="0">
                <a:latin typeface="Arial"/>
                <a:cs typeface="Arial"/>
              </a:rPr>
              <a:t>biggest markets: USA</a:t>
            </a:r>
            <a:r>
              <a:rPr lang="en-US" sz="2000" b="1" dirty="0">
                <a:latin typeface="Arial"/>
                <a:cs typeface="Arial"/>
              </a:rPr>
              <a:t>, Sweden, UK and Other </a:t>
            </a:r>
            <a:r>
              <a:rPr lang="en-US" sz="2000" b="1" dirty="0" smtClean="0">
                <a:latin typeface="Arial"/>
                <a:cs typeface="Arial"/>
              </a:rPr>
              <a:t>W. Europe </a:t>
            </a:r>
          </a:p>
          <a:p>
            <a:pPr marL="271463" indent="-185738">
              <a:lnSpc>
                <a:spcPct val="130000"/>
              </a:lnSpc>
              <a:buFont typeface="Arial"/>
              <a:buChar char="•"/>
            </a:pP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59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46" y="1167185"/>
            <a:ext cx="5598160" cy="582643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87120" y="0"/>
            <a:ext cx="7679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2000" b="1" dirty="0">
                <a:latin typeface="Arial"/>
                <a:cs typeface="Arial"/>
              </a:rPr>
              <a:t>20% </a:t>
            </a:r>
            <a:r>
              <a:rPr lang="sv-SE" sz="2000" b="1" dirty="0" err="1">
                <a:latin typeface="Arial"/>
                <a:cs typeface="Arial"/>
              </a:rPr>
              <a:t>of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Geely’s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cars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exported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to</a:t>
            </a:r>
            <a:r>
              <a:rPr lang="sv-SE" sz="2000" b="1" dirty="0">
                <a:latin typeface="Arial"/>
                <a:cs typeface="Arial"/>
              </a:rPr>
              <a:t> 40 </a:t>
            </a:r>
            <a:r>
              <a:rPr lang="sv-SE" sz="2000" b="1" dirty="0" err="1">
                <a:latin typeface="Arial"/>
                <a:cs typeface="Arial"/>
              </a:rPr>
              <a:t>countries</a:t>
            </a:r>
            <a:r>
              <a:rPr lang="sv-SE" sz="2000" b="1" dirty="0">
                <a:latin typeface="Arial"/>
                <a:cs typeface="Arial"/>
              </a:rPr>
              <a:t>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2000" b="1" dirty="0" err="1">
                <a:latin typeface="Arial"/>
                <a:cs typeface="Arial"/>
              </a:rPr>
              <a:t>Mainly</a:t>
            </a:r>
            <a:r>
              <a:rPr lang="sv-SE" sz="2000" b="1" dirty="0">
                <a:latin typeface="Arial"/>
                <a:cs typeface="Arial"/>
              </a:rPr>
              <a:t> (75%) </a:t>
            </a:r>
            <a:r>
              <a:rPr lang="sv-SE" sz="2000" b="1" dirty="0" err="1">
                <a:latin typeface="Arial"/>
                <a:cs typeface="Arial"/>
              </a:rPr>
              <a:t>to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en-GB" sz="2000" b="1" dirty="0">
                <a:latin typeface="Arial"/>
                <a:cs typeface="Arial"/>
              </a:rPr>
              <a:t>Russia, Ukraine, Saudi Arabia, Iran, </a:t>
            </a:r>
            <a:r>
              <a:rPr lang="en-GB" sz="2000" b="1" dirty="0" smtClean="0">
                <a:latin typeface="Arial"/>
                <a:cs typeface="Arial"/>
              </a:rPr>
              <a:t>Egypt</a:t>
            </a:r>
            <a:endParaRPr lang="sv-SE" sz="2000" b="1" dirty="0">
              <a:latin typeface="Arial"/>
              <a:cs typeface="Arial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sv-SE" sz="2000" b="1" dirty="0">
                <a:latin typeface="Arial"/>
                <a:cs typeface="Arial"/>
              </a:rPr>
              <a:t>Plan </a:t>
            </a:r>
            <a:r>
              <a:rPr lang="sv-SE" sz="2000" b="1" dirty="0" err="1">
                <a:latin typeface="Arial"/>
                <a:cs typeface="Arial"/>
              </a:rPr>
              <a:t>to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enter</a:t>
            </a:r>
            <a:r>
              <a:rPr lang="sv-SE" sz="2000" b="1" dirty="0">
                <a:latin typeface="Arial"/>
                <a:cs typeface="Arial"/>
              </a:rPr>
              <a:t> the N. </a:t>
            </a:r>
            <a:r>
              <a:rPr lang="sv-SE" sz="2000" b="1" dirty="0" err="1">
                <a:latin typeface="Arial"/>
                <a:cs typeface="Arial"/>
              </a:rPr>
              <a:t>Am</a:t>
            </a:r>
            <a:r>
              <a:rPr lang="sv-SE" sz="2000" b="1" dirty="0">
                <a:latin typeface="Arial"/>
                <a:cs typeface="Arial"/>
              </a:rPr>
              <a:t> market in the </a:t>
            </a:r>
            <a:r>
              <a:rPr lang="sv-SE" sz="2000" b="1" dirty="0" err="1">
                <a:latin typeface="Arial"/>
                <a:cs typeface="Arial"/>
              </a:rPr>
              <a:t>next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few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years</a:t>
            </a:r>
            <a:endParaRPr lang="sv-SE" sz="2000" b="1" dirty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24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03340" y="165450"/>
            <a:ext cx="879341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000" b="1" dirty="0">
              <a:effectLst/>
              <a:latin typeface="Arial"/>
              <a:cs typeface="Arial"/>
            </a:endParaRPr>
          </a:p>
          <a:p>
            <a:r>
              <a:rPr lang="sv-SE" sz="2000" b="1" dirty="0" err="1" smtClean="0">
                <a:latin typeface="Arial"/>
                <a:cs typeface="Arial"/>
              </a:rPr>
              <a:t>Geely</a:t>
            </a:r>
            <a:r>
              <a:rPr lang="sv-SE" sz="2000" b="1" dirty="0" smtClean="0">
                <a:latin typeface="Arial"/>
                <a:cs typeface="Arial"/>
              </a:rPr>
              <a:t> has </a:t>
            </a:r>
            <a:r>
              <a:rPr lang="sv-SE" sz="2000" b="1" dirty="0" err="1" smtClean="0">
                <a:latin typeface="Arial"/>
                <a:cs typeface="Arial"/>
              </a:rPr>
              <a:t>also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local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en-GB" sz="2000" b="1" dirty="0" smtClean="0">
                <a:latin typeface="Arial"/>
                <a:cs typeface="Arial"/>
              </a:rPr>
              <a:t>assembly through JVs or </a:t>
            </a:r>
            <a:r>
              <a:rPr lang="en-GB" sz="2000" b="1" dirty="0">
                <a:latin typeface="Arial"/>
                <a:cs typeface="Arial"/>
              </a:rPr>
              <a:t>contract </a:t>
            </a:r>
            <a:r>
              <a:rPr lang="en-GB" sz="2000" b="1" dirty="0" smtClean="0">
                <a:latin typeface="Arial"/>
                <a:cs typeface="Arial"/>
              </a:rPr>
              <a:t>manufacturing:</a:t>
            </a:r>
          </a:p>
          <a:p>
            <a:pPr marL="285750" indent="-285750">
              <a:buFont typeface="Arial"/>
              <a:buChar char="•"/>
            </a:pPr>
            <a:endParaRPr lang="en-GB" sz="2000" b="1" dirty="0" smtClean="0">
              <a:latin typeface="Arial"/>
              <a:cs typeface="Arial"/>
            </a:endParaRPr>
          </a:p>
          <a:p>
            <a:pPr marL="698500" indent="-342900">
              <a:lnSpc>
                <a:spcPct val="150000"/>
              </a:lnSpc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Africa (Egypt</a:t>
            </a:r>
            <a:r>
              <a:rPr lang="en-GB" sz="2000" b="1" dirty="0">
                <a:latin typeface="Arial"/>
                <a:cs typeface="Arial"/>
              </a:rPr>
              <a:t>, </a:t>
            </a:r>
            <a:r>
              <a:rPr lang="en-GB" sz="2000" b="1" dirty="0" smtClean="0">
                <a:latin typeface="Arial"/>
                <a:cs typeface="Arial"/>
              </a:rPr>
              <a:t>Ethiopia)</a:t>
            </a:r>
          </a:p>
          <a:p>
            <a:pPr marL="698500" indent="-342900">
              <a:lnSpc>
                <a:spcPct val="150000"/>
              </a:lnSpc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East Europe (Russia, </a:t>
            </a:r>
            <a:r>
              <a:rPr lang="en-GB" sz="2000" b="1" dirty="0">
                <a:latin typeface="Arial"/>
                <a:cs typeface="Arial"/>
              </a:rPr>
              <a:t>Ukraine, </a:t>
            </a:r>
            <a:r>
              <a:rPr lang="en-GB" sz="2000" b="1" dirty="0" smtClean="0">
                <a:latin typeface="Arial"/>
                <a:cs typeface="Arial"/>
              </a:rPr>
              <a:t>Belarus)</a:t>
            </a:r>
            <a:endParaRPr lang="en-GB" sz="2000" b="1" dirty="0">
              <a:latin typeface="Arial"/>
              <a:cs typeface="Arial"/>
            </a:endParaRPr>
          </a:p>
          <a:p>
            <a:pPr marL="698500" indent="-342900">
              <a:lnSpc>
                <a:spcPct val="150000"/>
              </a:lnSpc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Latin America (Uruguay) </a:t>
            </a:r>
          </a:p>
          <a:p>
            <a:pPr marL="698500" indent="-342900">
              <a:lnSpc>
                <a:spcPct val="150000"/>
              </a:lnSpc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Asia (Sri Lanka)</a:t>
            </a:r>
            <a:endParaRPr lang="sv-SE" sz="2000" dirty="0" smtClean="0">
              <a:effectLst/>
              <a:latin typeface="Arial"/>
              <a:cs typeface="Arial"/>
            </a:endParaRP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73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257872" y="319756"/>
            <a:ext cx="7439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err="1">
                <a:latin typeface="Arial"/>
                <a:cs typeface="Arial"/>
              </a:rPr>
              <a:t>E</a:t>
            </a:r>
            <a:r>
              <a:rPr lang="sv-SE" sz="2000" b="1" dirty="0" err="1" smtClean="0">
                <a:latin typeface="Arial"/>
                <a:cs typeface="Arial"/>
              </a:rPr>
              <a:t>ven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m</a:t>
            </a:r>
            <a:r>
              <a:rPr lang="sv-SE" sz="2000" b="1" dirty="0" err="1" smtClean="0">
                <a:latin typeface="Arial"/>
                <a:cs typeface="Arial"/>
              </a:rPr>
              <a:t>ore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interesting</a:t>
            </a:r>
            <a:r>
              <a:rPr lang="sv-SE" sz="2000" b="1" dirty="0" smtClean="0">
                <a:latin typeface="Arial"/>
                <a:cs typeface="Arial"/>
              </a:rPr>
              <a:t>…..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0" y="1080176"/>
            <a:ext cx="928972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85738">
              <a:buFont typeface="Arial"/>
              <a:buChar char="•"/>
              <a:tabLst>
                <a:tab pos="542925" algn="l"/>
              </a:tabLst>
            </a:pPr>
            <a:r>
              <a:rPr lang="en-GB" sz="2000" b="1" dirty="0" smtClean="0">
                <a:latin typeface="Arial"/>
                <a:cs typeface="Arial"/>
              </a:rPr>
              <a:t>Plan to export Volvo S60 from China to US in 2015 (from Chengdu) </a:t>
            </a:r>
          </a:p>
          <a:p>
            <a:pPr indent="185738">
              <a:tabLst>
                <a:tab pos="542925" algn="l"/>
              </a:tabLst>
            </a:pPr>
            <a:r>
              <a:rPr lang="en-GB" sz="2000" b="1" dirty="0" smtClean="0">
                <a:latin typeface="Arial"/>
                <a:cs typeface="Arial"/>
              </a:rPr>
              <a:t> </a:t>
            </a:r>
          </a:p>
          <a:p>
            <a:pPr indent="185738">
              <a:buFont typeface="Arial"/>
              <a:buChar char="•"/>
              <a:tabLst>
                <a:tab pos="542925" algn="l"/>
              </a:tabLst>
            </a:pPr>
            <a:r>
              <a:rPr lang="en-GB" sz="2000" b="1" dirty="0" smtClean="0">
                <a:latin typeface="Arial"/>
                <a:cs typeface="Arial"/>
              </a:rPr>
              <a:t>Becoming the first established car brand to export to US from China</a:t>
            </a:r>
          </a:p>
          <a:p>
            <a:pPr indent="185738">
              <a:buFont typeface="Arial"/>
              <a:buChar char="•"/>
              <a:tabLst>
                <a:tab pos="542925" algn="l"/>
              </a:tabLst>
            </a:pPr>
            <a:endParaRPr lang="en-GB" sz="2000" b="1" dirty="0" smtClean="0">
              <a:latin typeface="Arial"/>
              <a:cs typeface="Arial"/>
            </a:endParaRPr>
          </a:p>
          <a:p>
            <a:pPr indent="185738">
              <a:buFont typeface="Arial"/>
              <a:buChar char="•"/>
              <a:tabLst>
                <a:tab pos="542925" algn="l"/>
              </a:tabLst>
            </a:pPr>
            <a:r>
              <a:rPr lang="en-GB" sz="2000" b="1" dirty="0" smtClean="0">
                <a:latin typeface="Arial"/>
                <a:cs typeface="Arial"/>
              </a:rPr>
              <a:t>”Volvo the only company that can use their Chinese factories for export”</a:t>
            </a:r>
          </a:p>
          <a:p>
            <a:pPr indent="185738">
              <a:buFont typeface="Arial"/>
              <a:buChar char="•"/>
              <a:tabLst>
                <a:tab pos="542925" algn="l"/>
              </a:tabLst>
            </a:pPr>
            <a:endParaRPr lang="en-GB" sz="2000" b="1" dirty="0" smtClean="0">
              <a:latin typeface="Arial"/>
              <a:cs typeface="Arial"/>
            </a:endParaRPr>
          </a:p>
          <a:p>
            <a:pPr indent="185738">
              <a:buFont typeface="Arial"/>
              <a:buChar char="•"/>
              <a:tabLst>
                <a:tab pos="542925" algn="l"/>
              </a:tabLst>
            </a:pPr>
            <a:r>
              <a:rPr lang="en-GB" sz="2000" b="1" dirty="0" smtClean="0">
                <a:latin typeface="Arial"/>
                <a:cs typeface="Arial"/>
              </a:rPr>
              <a:t>Using”Volvo Cars Manufacturing System” (VCMS): the same </a:t>
            </a:r>
          </a:p>
          <a:p>
            <a:pPr indent="185738">
              <a:tabLst>
                <a:tab pos="542925" algn="l"/>
              </a:tabLst>
            </a:pPr>
            <a:r>
              <a:rPr lang="en-GB" sz="2000" b="1" dirty="0" smtClean="0">
                <a:latin typeface="Arial"/>
                <a:cs typeface="Arial"/>
              </a:rPr>
              <a:t>quality as cars ”Made in Sweden” (a ”mirror organisation”)</a:t>
            </a:r>
          </a:p>
          <a:p>
            <a:pPr indent="185738">
              <a:tabLst>
                <a:tab pos="542925" algn="l"/>
              </a:tabLst>
            </a:pPr>
            <a:endParaRPr lang="en-GB" sz="2000" b="1" dirty="0" smtClean="0">
              <a:latin typeface="Arial"/>
              <a:cs typeface="Arial"/>
            </a:endParaRPr>
          </a:p>
          <a:p>
            <a:pPr indent="185738">
              <a:buFont typeface="Arial"/>
              <a:buChar char="•"/>
              <a:tabLst>
                <a:tab pos="542925" algn="l"/>
              </a:tabLst>
            </a:pPr>
            <a:r>
              <a:rPr lang="en-GB" sz="2000" b="1" dirty="0" smtClean="0">
                <a:latin typeface="Arial"/>
                <a:cs typeface="Arial"/>
              </a:rPr>
              <a:t>Small volumes; test of quality/consumer response on ”Made in China”</a:t>
            </a:r>
          </a:p>
          <a:p>
            <a:pPr indent="185738">
              <a:buFont typeface="Arial"/>
              <a:buChar char="•"/>
              <a:tabLst>
                <a:tab pos="542925" algn="l"/>
              </a:tabLst>
            </a:pPr>
            <a:endParaRPr lang="en-GB" sz="2000" b="1" dirty="0" smtClean="0">
              <a:latin typeface="Arial"/>
              <a:cs typeface="Arial"/>
            </a:endParaRPr>
          </a:p>
          <a:p>
            <a:pPr indent="185738">
              <a:buFont typeface="Arial"/>
              <a:buChar char="•"/>
              <a:tabLst>
                <a:tab pos="542925" algn="l"/>
              </a:tabLst>
            </a:pPr>
            <a:r>
              <a:rPr lang="en-GB" sz="2000" b="1" dirty="0" smtClean="0">
                <a:latin typeface="Arial"/>
                <a:cs typeface="Arial"/>
              </a:rPr>
              <a:t>Replace current exports of Volvo S60 from Sweden</a:t>
            </a:r>
          </a:p>
          <a:p>
            <a:pPr indent="185738">
              <a:buFont typeface="Arial"/>
              <a:buChar char="•"/>
              <a:tabLst>
                <a:tab pos="542925" algn="l"/>
              </a:tabLst>
            </a:pPr>
            <a:endParaRPr lang="en-GB" sz="2000" b="1" dirty="0" smtClean="0">
              <a:latin typeface="Arial"/>
              <a:cs typeface="Arial"/>
            </a:endParaRPr>
          </a:p>
          <a:p>
            <a:pPr indent="185738">
              <a:buFont typeface="Arial"/>
              <a:buChar char="•"/>
              <a:tabLst>
                <a:tab pos="542925" algn="l"/>
              </a:tabLst>
            </a:pPr>
            <a:r>
              <a:rPr lang="en-GB" sz="2000" b="1" dirty="0" smtClean="0">
                <a:latin typeface="Arial"/>
                <a:cs typeface="Arial"/>
              </a:rPr>
              <a:t>Advantages: Lower production cost; exchange rate stability ($ vs RMB)</a:t>
            </a:r>
          </a:p>
          <a:p>
            <a:pPr indent="185738">
              <a:buFont typeface="Arial"/>
              <a:buChar char="•"/>
              <a:tabLst>
                <a:tab pos="542925" algn="l"/>
              </a:tabLst>
            </a:pPr>
            <a:endParaRPr lang="en-GB" sz="2000" b="1" dirty="0" smtClean="0">
              <a:latin typeface="Arial"/>
              <a:cs typeface="Arial"/>
            </a:endParaRPr>
          </a:p>
          <a:p>
            <a:pPr indent="185738">
              <a:buFont typeface="Arial"/>
              <a:buChar char="•"/>
              <a:tabLst>
                <a:tab pos="542925" algn="l"/>
              </a:tabLst>
            </a:pPr>
            <a:r>
              <a:rPr lang="en-GB" sz="2000" b="1" dirty="0" smtClean="0">
                <a:latin typeface="Arial"/>
                <a:cs typeface="Arial"/>
              </a:rPr>
              <a:t>Possibly also exports to SE Asia and to Russia (Volvo XC90 from Daqing</a:t>
            </a:r>
            <a:r>
              <a:rPr lang="en-GB" b="1" dirty="0" smtClean="0">
                <a:latin typeface="Arial"/>
                <a:cs typeface="Arial"/>
              </a:rPr>
              <a:t>)</a:t>
            </a:r>
          </a:p>
          <a:p>
            <a:endParaRPr lang="en-GB" dirty="0" smtClean="0">
              <a:effectLst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50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39645" y="2747474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39645" y="94214"/>
            <a:ext cx="8176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latin typeface="Arial"/>
                <a:cs typeface="Arial"/>
              </a:rPr>
              <a:t>Volvo-</a:t>
            </a:r>
            <a:r>
              <a:rPr lang="sv-SE" sz="2400" b="1" dirty="0" err="1" smtClean="0">
                <a:latin typeface="Arial"/>
                <a:cs typeface="Arial"/>
              </a:rPr>
              <a:t>Geely</a:t>
            </a:r>
            <a:r>
              <a:rPr lang="sv-SE" sz="2400" b="1" dirty="0" smtClean="0">
                <a:latin typeface="Arial"/>
                <a:cs typeface="Arial"/>
              </a:rPr>
              <a:t> </a:t>
            </a:r>
            <a:r>
              <a:rPr lang="sv-SE" sz="2400" b="1" dirty="0" err="1" smtClean="0">
                <a:latin typeface="Arial"/>
                <a:cs typeface="Arial"/>
              </a:rPr>
              <a:t>Collaboration</a:t>
            </a:r>
            <a:r>
              <a:rPr lang="sv-SE" sz="2400" b="1" dirty="0" smtClean="0">
                <a:latin typeface="Arial"/>
                <a:cs typeface="Arial"/>
              </a:rPr>
              <a:t> in </a:t>
            </a:r>
            <a:r>
              <a:rPr lang="sv-SE" sz="2400" b="1" dirty="0" err="1" smtClean="0">
                <a:latin typeface="Arial"/>
                <a:cs typeface="Arial"/>
              </a:rPr>
              <a:t>Technology</a:t>
            </a:r>
            <a:r>
              <a:rPr lang="sv-SE" sz="2400" b="1" dirty="0" smtClean="0">
                <a:latin typeface="Arial"/>
                <a:cs typeface="Arial"/>
              </a:rPr>
              <a:t> </a:t>
            </a:r>
            <a:r>
              <a:rPr lang="sv-SE" sz="2400" b="1" dirty="0" err="1">
                <a:latin typeface="Arial"/>
                <a:cs typeface="Arial"/>
              </a:rPr>
              <a:t>D</a:t>
            </a:r>
            <a:r>
              <a:rPr lang="sv-SE" sz="2400" b="1" dirty="0" err="1" smtClean="0">
                <a:latin typeface="Arial"/>
                <a:cs typeface="Arial"/>
              </a:rPr>
              <a:t>evelopment</a:t>
            </a:r>
            <a:endParaRPr lang="sv-SE" sz="2400" b="1" dirty="0" smtClean="0">
              <a:latin typeface="Arial"/>
              <a:cs typeface="Arial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0" y="469059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b="1" dirty="0" smtClean="0">
              <a:latin typeface="Arial"/>
              <a:cs typeface="Arial"/>
            </a:endParaRPr>
          </a:p>
          <a:p>
            <a:pPr algn="ctr"/>
            <a:r>
              <a:rPr lang="en-GB" sz="2000" b="1" dirty="0" smtClean="0">
                <a:latin typeface="Arial"/>
                <a:cs typeface="Arial"/>
              </a:rPr>
              <a:t>Towards </a:t>
            </a:r>
            <a:r>
              <a:rPr lang="en-GB" sz="2000" b="1" dirty="0" smtClean="0">
                <a:latin typeface="Arial"/>
                <a:cs typeface="Arial"/>
              </a:rPr>
              <a:t>”technological independence”</a:t>
            </a:r>
          </a:p>
          <a:p>
            <a:endParaRPr lang="en-GB" sz="2000" b="1" dirty="0" smtClean="0">
              <a:latin typeface="Arial"/>
              <a:cs typeface="Arial"/>
            </a:endParaRPr>
          </a:p>
          <a:p>
            <a:endParaRPr lang="en-GB" sz="2000" b="1" dirty="0" smtClean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Volvo earlier dependent on Ford technology (V40 the last ”Ford” model)</a:t>
            </a:r>
          </a:p>
          <a:p>
            <a:endParaRPr lang="en-GB" sz="2000" b="1" dirty="0" smtClean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Since 2010, large R&amp;D investments by Geely ($11 billion), financing:</a:t>
            </a:r>
          </a:p>
          <a:p>
            <a:endParaRPr lang="en-GB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853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39645" y="2747474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0" y="469059"/>
            <a:ext cx="937055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b="1" dirty="0">
              <a:latin typeface="Arial"/>
              <a:cs typeface="Arial"/>
            </a:endParaRPr>
          </a:p>
          <a:p>
            <a:pPr algn="ctr"/>
            <a:endParaRPr lang="sv-SE" sz="2000" b="1" dirty="0" smtClean="0">
              <a:latin typeface="Arial"/>
              <a:cs typeface="Arial"/>
            </a:endParaRPr>
          </a:p>
          <a:p>
            <a:pPr algn="ctr"/>
            <a:r>
              <a:rPr lang="sv-SE" sz="2400" b="1" dirty="0" smtClean="0">
                <a:latin typeface="Arial"/>
                <a:cs typeface="Arial"/>
              </a:rPr>
              <a:t>1. Volvo’s in-house </a:t>
            </a:r>
            <a:r>
              <a:rPr lang="sv-SE" sz="2400" b="1" dirty="0" err="1" smtClean="0">
                <a:latin typeface="Arial"/>
                <a:cs typeface="Arial"/>
              </a:rPr>
              <a:t>technology</a:t>
            </a:r>
            <a:r>
              <a:rPr lang="sv-SE" sz="2400" b="1" dirty="0">
                <a:latin typeface="Arial"/>
                <a:cs typeface="Arial"/>
              </a:rPr>
              <a:t> </a:t>
            </a:r>
            <a:r>
              <a:rPr lang="sv-SE" sz="2400" b="1" dirty="0" smtClean="0">
                <a:latin typeface="Arial"/>
                <a:cs typeface="Arial"/>
              </a:rPr>
              <a:t>(</a:t>
            </a:r>
            <a:r>
              <a:rPr lang="sv-SE" sz="2400" b="1" dirty="0" err="1" smtClean="0">
                <a:latin typeface="Arial"/>
                <a:cs typeface="Arial"/>
              </a:rPr>
              <a:t>only</a:t>
            </a:r>
            <a:r>
              <a:rPr lang="sv-SE" sz="2400" b="1" dirty="0" smtClean="0">
                <a:latin typeface="Arial"/>
                <a:cs typeface="Arial"/>
              </a:rPr>
              <a:t> for the Volvo brand)</a:t>
            </a:r>
          </a:p>
          <a:p>
            <a:pPr algn="ctr"/>
            <a:endParaRPr lang="sv-SE" sz="2000" b="1" dirty="0" smtClean="0">
              <a:latin typeface="Arial"/>
              <a:cs typeface="Arial"/>
            </a:endParaRPr>
          </a:p>
          <a:p>
            <a:pPr indent="271463"/>
            <a:endParaRPr lang="sv-SE" sz="2000" b="1" dirty="0" smtClean="0">
              <a:latin typeface="Arial"/>
              <a:cs typeface="Arial"/>
            </a:endParaRPr>
          </a:p>
          <a:p>
            <a:pPr indent="271463">
              <a:buFont typeface="Arial"/>
              <a:buChar char="•"/>
            </a:pPr>
            <a:r>
              <a:rPr lang="sv-SE" sz="2000" b="1" i="1" dirty="0">
                <a:latin typeface="Arial"/>
                <a:cs typeface="Arial"/>
              </a:rPr>
              <a:t>N</a:t>
            </a:r>
            <a:r>
              <a:rPr lang="sv-SE" sz="2000" b="1" i="1" dirty="0" smtClean="0">
                <a:latin typeface="Arial"/>
                <a:cs typeface="Arial"/>
              </a:rPr>
              <a:t>ew Drive</a:t>
            </a:r>
            <a:r>
              <a:rPr lang="sv-SE" sz="2000" b="1" i="1" dirty="0">
                <a:latin typeface="Arial"/>
                <a:cs typeface="Arial"/>
              </a:rPr>
              <a:t>-E </a:t>
            </a:r>
            <a:r>
              <a:rPr lang="sv-SE" sz="2000" b="1" i="1" dirty="0" err="1">
                <a:latin typeface="Arial"/>
                <a:cs typeface="Arial"/>
              </a:rPr>
              <a:t>engine</a:t>
            </a:r>
            <a:r>
              <a:rPr lang="sv-SE" sz="2000" b="1" i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family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based</a:t>
            </a:r>
            <a:r>
              <a:rPr lang="sv-SE" sz="2000" b="1" dirty="0" smtClean="0">
                <a:latin typeface="Arial"/>
                <a:cs typeface="Arial"/>
              </a:rPr>
              <a:t> on </a:t>
            </a:r>
            <a:r>
              <a:rPr lang="sv-SE" sz="2000" b="1" dirty="0">
                <a:latin typeface="Arial"/>
                <a:cs typeface="Arial"/>
              </a:rPr>
              <a:t>Volvo Engine </a:t>
            </a:r>
            <a:r>
              <a:rPr lang="sv-SE" sz="2000" b="1" dirty="0" err="1">
                <a:latin typeface="Arial"/>
                <a:cs typeface="Arial"/>
              </a:rPr>
              <a:t>Architecture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smtClean="0">
                <a:latin typeface="Arial"/>
                <a:cs typeface="Arial"/>
              </a:rPr>
              <a:t>(VEA),</a:t>
            </a:r>
          </a:p>
          <a:p>
            <a:pPr indent="271463"/>
            <a:r>
              <a:rPr lang="en-GB" sz="2000" b="1" dirty="0" smtClean="0">
                <a:latin typeface="Arial"/>
                <a:cs typeface="Arial"/>
              </a:rPr>
              <a:t>“four</a:t>
            </a:r>
            <a:r>
              <a:rPr lang="en-GB" sz="2000" b="1" dirty="0">
                <a:latin typeface="Arial"/>
                <a:cs typeface="Arial"/>
              </a:rPr>
              <a:t>-cylinder engines </a:t>
            </a:r>
            <a:r>
              <a:rPr lang="en-GB" sz="2000" b="1" dirty="0" smtClean="0">
                <a:latin typeface="Arial"/>
                <a:cs typeface="Arial"/>
              </a:rPr>
              <a:t>with </a:t>
            </a:r>
            <a:r>
              <a:rPr lang="en-GB" sz="2000" b="1" dirty="0">
                <a:latin typeface="Arial"/>
                <a:cs typeface="Arial"/>
              </a:rPr>
              <a:t>six and </a:t>
            </a:r>
            <a:r>
              <a:rPr lang="en-GB" sz="2000" b="1" dirty="0" smtClean="0">
                <a:latin typeface="Arial"/>
                <a:cs typeface="Arial"/>
              </a:rPr>
              <a:t>eight</a:t>
            </a:r>
            <a:r>
              <a:rPr lang="en-GB" sz="2000" b="1" dirty="0">
                <a:latin typeface="Arial"/>
                <a:cs typeface="Arial"/>
              </a:rPr>
              <a:t>-cylinder </a:t>
            </a:r>
            <a:r>
              <a:rPr lang="en-GB" sz="2000" b="1" dirty="0" smtClean="0">
                <a:latin typeface="Arial"/>
                <a:cs typeface="Arial"/>
              </a:rPr>
              <a:t>performance”</a:t>
            </a:r>
          </a:p>
          <a:p>
            <a:pPr indent="271463"/>
            <a:endParaRPr lang="sv-SE" sz="2000" b="1" dirty="0" smtClean="0">
              <a:latin typeface="Arial"/>
              <a:cs typeface="Arial"/>
            </a:endParaRPr>
          </a:p>
          <a:p>
            <a:pPr marL="271463" indent="-271463">
              <a:buFont typeface="Arial"/>
              <a:buChar char="•"/>
            </a:pPr>
            <a:r>
              <a:rPr lang="sv-SE" sz="2000" b="1" i="1" dirty="0" err="1" smtClean="0">
                <a:latin typeface="Arial"/>
                <a:cs typeface="Arial"/>
              </a:rPr>
              <a:t>Scalable</a:t>
            </a:r>
            <a:r>
              <a:rPr lang="sv-SE" sz="2000" b="1" i="1" dirty="0" smtClean="0">
                <a:latin typeface="Arial"/>
                <a:cs typeface="Arial"/>
              </a:rPr>
              <a:t> Product </a:t>
            </a:r>
            <a:r>
              <a:rPr lang="sv-SE" sz="2000" b="1" i="1" dirty="0" err="1" smtClean="0">
                <a:latin typeface="Arial"/>
                <a:cs typeface="Arial"/>
              </a:rPr>
              <a:t>Architecture</a:t>
            </a:r>
            <a:r>
              <a:rPr lang="sv-SE" sz="2000" b="1" i="1" dirty="0" smtClean="0">
                <a:latin typeface="Arial"/>
                <a:cs typeface="Arial"/>
              </a:rPr>
              <a:t> </a:t>
            </a:r>
            <a:r>
              <a:rPr lang="sv-SE" sz="2000" b="1" dirty="0" smtClean="0">
                <a:latin typeface="Arial"/>
                <a:cs typeface="Arial"/>
              </a:rPr>
              <a:t>(</a:t>
            </a:r>
            <a:r>
              <a:rPr lang="sv-SE" sz="2000" b="1" i="1" dirty="0" smtClean="0">
                <a:latin typeface="Arial"/>
                <a:cs typeface="Arial"/>
              </a:rPr>
              <a:t>SPA</a:t>
            </a:r>
            <a:r>
              <a:rPr lang="sv-SE" sz="2000" b="1" dirty="0" smtClean="0">
                <a:latin typeface="Arial"/>
                <a:cs typeface="Arial"/>
              </a:rPr>
              <a:t>): ”</a:t>
            </a:r>
            <a:r>
              <a:rPr lang="sv-SE" sz="2000" b="1" dirty="0" err="1" smtClean="0">
                <a:latin typeface="Arial"/>
                <a:cs typeface="Arial"/>
              </a:rPr>
              <a:t>modules</a:t>
            </a:r>
            <a:r>
              <a:rPr lang="sv-SE" sz="2000" b="1" dirty="0" smtClean="0">
                <a:latin typeface="Arial"/>
                <a:cs typeface="Arial"/>
              </a:rPr>
              <a:t>” (not ”</a:t>
            </a:r>
            <a:r>
              <a:rPr lang="sv-SE" sz="2000" b="1" dirty="0" err="1" smtClean="0">
                <a:latin typeface="Arial"/>
                <a:cs typeface="Arial"/>
              </a:rPr>
              <a:t>platforms</a:t>
            </a:r>
            <a:r>
              <a:rPr lang="sv-SE" sz="2000" b="1" dirty="0" smtClean="0">
                <a:latin typeface="Arial"/>
                <a:cs typeface="Arial"/>
              </a:rPr>
              <a:t>”) </a:t>
            </a:r>
            <a:r>
              <a:rPr lang="sv-SE" sz="2000" b="1" dirty="0" err="1" smtClean="0">
                <a:latin typeface="Arial"/>
                <a:cs typeface="Arial"/>
              </a:rPr>
              <a:t>with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increased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flexibility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>
                <a:latin typeface="Arial"/>
                <a:cs typeface="Arial"/>
              </a:rPr>
              <a:t>(</a:t>
            </a:r>
            <a:r>
              <a:rPr lang="sv-SE" sz="2000" b="1" dirty="0" err="1" smtClean="0">
                <a:latin typeface="Arial"/>
                <a:cs typeface="Arial"/>
              </a:rPr>
              <a:t>c.f</a:t>
            </a:r>
            <a:r>
              <a:rPr lang="sv-SE" sz="2000" b="1" dirty="0" smtClean="0">
                <a:latin typeface="Arial"/>
                <a:cs typeface="Arial"/>
              </a:rPr>
              <a:t>. VWs </a:t>
            </a:r>
            <a:r>
              <a:rPr lang="en-GB" sz="2000" b="1" dirty="0" err="1">
                <a:latin typeface="Arial"/>
                <a:cs typeface="Arial"/>
              </a:rPr>
              <a:t>Modularer</a:t>
            </a:r>
            <a:r>
              <a:rPr lang="en-GB" sz="2000" b="1" dirty="0">
                <a:latin typeface="Arial"/>
                <a:cs typeface="Arial"/>
              </a:rPr>
              <a:t> </a:t>
            </a:r>
            <a:r>
              <a:rPr lang="en-GB" sz="2000" b="1" dirty="0" err="1" smtClean="0">
                <a:latin typeface="Arial"/>
                <a:cs typeface="Arial"/>
              </a:rPr>
              <a:t>Querbaukasten</a:t>
            </a:r>
            <a:r>
              <a:rPr lang="en-GB" sz="2000" b="1" dirty="0" smtClean="0">
                <a:latin typeface="Arial"/>
                <a:cs typeface="Arial"/>
              </a:rPr>
              <a:t> </a:t>
            </a:r>
            <a:r>
              <a:rPr lang="en-GB" sz="2000" b="1" i="1" dirty="0" smtClean="0">
                <a:latin typeface="Arial"/>
                <a:cs typeface="Arial"/>
              </a:rPr>
              <a:t>MQB)</a:t>
            </a:r>
            <a:endParaRPr lang="sv-SE" sz="2000" b="1" dirty="0" smtClean="0">
              <a:latin typeface="Arial"/>
              <a:cs typeface="Arial"/>
            </a:endParaRPr>
          </a:p>
          <a:p>
            <a:pPr indent="271463">
              <a:buFont typeface="Arial"/>
              <a:buChar char="•"/>
            </a:pPr>
            <a:endParaRPr lang="sv-SE" sz="2000" b="1" dirty="0" smtClean="0">
              <a:latin typeface="Arial"/>
              <a:cs typeface="Arial"/>
            </a:endParaRPr>
          </a:p>
          <a:p>
            <a:pPr indent="271463">
              <a:buFont typeface="Arial"/>
              <a:buChar char="•"/>
            </a:pPr>
            <a:r>
              <a:rPr lang="sv-SE" sz="2000" b="1" dirty="0" smtClean="0">
                <a:latin typeface="Arial"/>
                <a:cs typeface="Arial"/>
              </a:rPr>
              <a:t>Will cover all Volvo Sedans/SUVs (</a:t>
            </a:r>
            <a:r>
              <a:rPr lang="sv-SE" sz="2000" b="1" dirty="0" err="1" smtClean="0">
                <a:latin typeface="Arial"/>
                <a:cs typeface="Arial"/>
              </a:rPr>
              <a:t>first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model</a:t>
            </a:r>
            <a:r>
              <a:rPr lang="sv-SE" sz="2000" b="1" dirty="0" smtClean="0">
                <a:latin typeface="Arial"/>
                <a:cs typeface="Arial"/>
              </a:rPr>
              <a:t>: new XC90 in </a:t>
            </a:r>
            <a:r>
              <a:rPr lang="sv-SE" sz="2000" b="1" dirty="0" err="1" smtClean="0">
                <a:latin typeface="Arial"/>
                <a:cs typeface="Arial"/>
              </a:rPr>
              <a:t>sept</a:t>
            </a:r>
            <a:r>
              <a:rPr lang="sv-SE" sz="2000" b="1" dirty="0" smtClean="0">
                <a:latin typeface="Arial"/>
                <a:cs typeface="Arial"/>
              </a:rPr>
              <a:t> 2014)</a:t>
            </a:r>
          </a:p>
          <a:p>
            <a:endParaRPr lang="sv-SE" sz="20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568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39645" y="2747474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0" y="111518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b="1" i="1" dirty="0">
              <a:latin typeface="Arial"/>
              <a:cs typeface="Arial"/>
            </a:endParaRPr>
          </a:p>
          <a:p>
            <a:pPr algn="ctr"/>
            <a:r>
              <a:rPr lang="sv-SE" sz="2400" b="1" dirty="0" smtClean="0">
                <a:latin typeface="Arial"/>
                <a:cs typeface="Arial"/>
              </a:rPr>
              <a:t>2. </a:t>
            </a:r>
            <a:r>
              <a:rPr lang="sv-SE" sz="2400" b="1" dirty="0" err="1" smtClean="0">
                <a:latin typeface="Arial"/>
                <a:cs typeface="Arial"/>
              </a:rPr>
              <a:t>Technological</a:t>
            </a:r>
            <a:r>
              <a:rPr lang="sv-SE" sz="2400" b="1" dirty="0" smtClean="0">
                <a:latin typeface="Arial"/>
                <a:cs typeface="Arial"/>
              </a:rPr>
              <a:t> </a:t>
            </a:r>
            <a:r>
              <a:rPr lang="sv-SE" sz="2400" b="1" dirty="0" err="1">
                <a:latin typeface="Arial"/>
                <a:cs typeface="Arial"/>
              </a:rPr>
              <a:t>c</a:t>
            </a:r>
            <a:r>
              <a:rPr lang="sv-SE" sz="2400" b="1" dirty="0" err="1" smtClean="0">
                <a:latin typeface="Arial"/>
                <a:cs typeface="Arial"/>
              </a:rPr>
              <a:t>ollaboration</a:t>
            </a:r>
            <a:r>
              <a:rPr lang="sv-SE" sz="2400" b="1" dirty="0" smtClean="0">
                <a:latin typeface="Arial"/>
                <a:cs typeface="Arial"/>
              </a:rPr>
              <a:t> Volvo-</a:t>
            </a:r>
            <a:r>
              <a:rPr lang="sv-SE" sz="2400" b="1" dirty="0" err="1" smtClean="0">
                <a:latin typeface="Arial"/>
                <a:cs typeface="Arial"/>
              </a:rPr>
              <a:t>Geely</a:t>
            </a:r>
            <a:r>
              <a:rPr lang="sv-SE" sz="2400" b="1" dirty="0" smtClean="0">
                <a:latin typeface="Arial"/>
                <a:cs typeface="Arial"/>
              </a:rPr>
              <a:t> </a:t>
            </a:r>
          </a:p>
          <a:p>
            <a:pPr algn="ctr"/>
            <a:endParaRPr lang="sv-SE" sz="2000" b="1" i="1" dirty="0" smtClean="0">
              <a:latin typeface="Arial"/>
              <a:cs typeface="Arial"/>
            </a:endParaRPr>
          </a:p>
          <a:p>
            <a:endParaRPr lang="sv-SE" sz="2000" b="1" dirty="0" smtClean="0">
              <a:latin typeface="Arial"/>
              <a:cs typeface="Arial"/>
            </a:endParaRPr>
          </a:p>
          <a:p>
            <a:pPr marL="342900" indent="-157163">
              <a:buFont typeface="Arial"/>
              <a:buChar char="•"/>
            </a:pPr>
            <a:r>
              <a:rPr lang="sv-SE" sz="2000" b="1" dirty="0" smtClean="0">
                <a:latin typeface="Arial"/>
                <a:cs typeface="Arial"/>
              </a:rPr>
              <a:t>2013 R&amp;D center ”</a:t>
            </a:r>
            <a:r>
              <a:rPr lang="sv-SE" sz="2000" b="1" i="1" dirty="0" smtClean="0">
                <a:latin typeface="Arial"/>
                <a:cs typeface="Arial"/>
              </a:rPr>
              <a:t>China </a:t>
            </a:r>
            <a:r>
              <a:rPr lang="sv-SE" sz="2000" b="1" i="1" dirty="0">
                <a:latin typeface="Arial"/>
                <a:cs typeface="Arial"/>
              </a:rPr>
              <a:t>Euro </a:t>
            </a:r>
            <a:r>
              <a:rPr lang="sv-SE" sz="2000" b="1" i="1" dirty="0" err="1">
                <a:latin typeface="Arial"/>
                <a:cs typeface="Arial"/>
              </a:rPr>
              <a:t>Vehicle</a:t>
            </a:r>
            <a:r>
              <a:rPr lang="sv-SE" sz="2000" b="1" i="1" dirty="0">
                <a:latin typeface="Arial"/>
                <a:cs typeface="Arial"/>
              </a:rPr>
              <a:t> </a:t>
            </a:r>
            <a:r>
              <a:rPr lang="sv-SE" sz="2000" b="1" i="1" dirty="0" err="1">
                <a:latin typeface="Arial"/>
                <a:cs typeface="Arial"/>
              </a:rPr>
              <a:t>Technology</a:t>
            </a:r>
            <a:r>
              <a:rPr lang="sv-SE" sz="2000" b="1" i="1" dirty="0">
                <a:latin typeface="Arial"/>
                <a:cs typeface="Arial"/>
              </a:rPr>
              <a:t> (CEVT </a:t>
            </a:r>
            <a:r>
              <a:rPr lang="sv-SE" sz="2000" b="1" dirty="0" smtClean="0">
                <a:latin typeface="Arial"/>
                <a:cs typeface="Arial"/>
              </a:rPr>
              <a:t>) </a:t>
            </a:r>
            <a:r>
              <a:rPr lang="sv-SE" sz="2000" b="1" dirty="0" err="1" smtClean="0">
                <a:latin typeface="Arial"/>
                <a:cs typeface="Arial"/>
              </a:rPr>
              <a:t>opened</a:t>
            </a:r>
            <a:r>
              <a:rPr lang="sv-SE" sz="2000" b="1" dirty="0" smtClean="0">
                <a:latin typeface="Arial"/>
                <a:cs typeface="Arial"/>
              </a:rPr>
              <a:t> in Gothenburg (</a:t>
            </a:r>
            <a:r>
              <a:rPr lang="sv-SE" sz="2000" b="1" dirty="0" err="1" smtClean="0">
                <a:latin typeface="Arial"/>
                <a:cs typeface="Arial"/>
              </a:rPr>
              <a:t>Lindholmen</a:t>
            </a:r>
            <a:r>
              <a:rPr lang="sv-SE" sz="2000" b="1" dirty="0" smtClean="0">
                <a:latin typeface="Arial"/>
                <a:cs typeface="Arial"/>
              </a:rPr>
              <a:t> Science Park), </a:t>
            </a:r>
            <a:r>
              <a:rPr lang="sv-SE" sz="2000" b="1" dirty="0" err="1" smtClean="0">
                <a:latin typeface="Arial"/>
                <a:cs typeface="Arial"/>
              </a:rPr>
              <a:t>close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to</a:t>
            </a:r>
            <a:r>
              <a:rPr lang="sv-SE" sz="2000" b="1" dirty="0" smtClean="0">
                <a:latin typeface="Arial"/>
                <a:cs typeface="Arial"/>
              </a:rPr>
              <a:t> VCC global </a:t>
            </a:r>
            <a:r>
              <a:rPr lang="sv-SE" sz="2000" b="1" dirty="0" smtClean="0">
                <a:latin typeface="Arial"/>
                <a:cs typeface="Arial"/>
              </a:rPr>
              <a:t>HQ/R&amp;D</a:t>
            </a:r>
            <a:endParaRPr lang="sv-SE" sz="2000" b="1" dirty="0" smtClean="0">
              <a:latin typeface="Arial"/>
              <a:cs typeface="Arial"/>
            </a:endParaRPr>
          </a:p>
          <a:p>
            <a:pPr marL="342900" indent="-157163">
              <a:buFont typeface="Arial"/>
              <a:buChar char="•"/>
            </a:pPr>
            <a:endParaRPr lang="sv-SE" sz="2000" b="1" dirty="0">
              <a:latin typeface="Arial"/>
              <a:cs typeface="Arial"/>
            </a:endParaRPr>
          </a:p>
          <a:p>
            <a:pPr marL="342900" indent="-157163">
              <a:buFont typeface="Arial"/>
              <a:buChar char="•"/>
            </a:pPr>
            <a:r>
              <a:rPr lang="sv-SE" sz="2000" b="1" dirty="0" smtClean="0">
                <a:latin typeface="Arial"/>
                <a:cs typeface="Arial"/>
              </a:rPr>
              <a:t>200+ </a:t>
            </a:r>
            <a:r>
              <a:rPr lang="sv-SE" sz="2000" b="1" dirty="0" err="1" smtClean="0">
                <a:latin typeface="Arial"/>
                <a:cs typeface="Arial"/>
              </a:rPr>
              <a:t>engineers</a:t>
            </a:r>
            <a:r>
              <a:rPr lang="sv-SE" sz="2000" b="1" dirty="0" smtClean="0">
                <a:latin typeface="Arial"/>
                <a:cs typeface="Arial"/>
              </a:rPr>
              <a:t> (</a:t>
            </a:r>
            <a:r>
              <a:rPr lang="sv-SE" sz="2000" b="1" dirty="0" err="1" smtClean="0">
                <a:latin typeface="Arial"/>
                <a:cs typeface="Arial"/>
              </a:rPr>
              <a:t>incl</a:t>
            </a:r>
            <a:r>
              <a:rPr lang="sv-SE" sz="2000" b="1" dirty="0" smtClean="0">
                <a:latin typeface="Arial"/>
                <a:cs typeface="Arial"/>
              </a:rPr>
              <a:t> from China for </a:t>
            </a:r>
            <a:r>
              <a:rPr lang="sv-SE" sz="2000" b="1" dirty="0" err="1" smtClean="0">
                <a:latin typeface="Arial"/>
                <a:cs typeface="Arial"/>
              </a:rPr>
              <a:t>training</a:t>
            </a:r>
            <a:r>
              <a:rPr lang="sv-SE" sz="2000" b="1" dirty="0" smtClean="0">
                <a:latin typeface="Arial"/>
                <a:cs typeface="Arial"/>
              </a:rPr>
              <a:t>  &amp; </a:t>
            </a:r>
            <a:r>
              <a:rPr lang="sv-SE" sz="2000" b="1" dirty="0" err="1" smtClean="0">
                <a:latin typeface="Arial"/>
                <a:cs typeface="Arial"/>
              </a:rPr>
              <a:t>tech</a:t>
            </a:r>
            <a:r>
              <a:rPr lang="sv-SE" sz="2000" b="1" dirty="0" smtClean="0">
                <a:latin typeface="Arial"/>
                <a:cs typeface="Arial"/>
              </a:rPr>
              <a:t>. transfer)</a:t>
            </a:r>
          </a:p>
          <a:p>
            <a:pPr marL="342900" indent="-157163">
              <a:buFont typeface="Arial"/>
              <a:buChar char="•"/>
            </a:pPr>
            <a:endParaRPr lang="sv-SE" sz="2000" b="1" dirty="0" smtClean="0">
              <a:latin typeface="Arial"/>
              <a:cs typeface="Arial"/>
            </a:endParaRPr>
          </a:p>
          <a:p>
            <a:pPr marL="342900" indent="-157163">
              <a:buFont typeface="Arial"/>
              <a:buChar char="•"/>
            </a:pPr>
            <a:r>
              <a:rPr lang="sv-SE" sz="2000" b="1" dirty="0" smtClean="0">
                <a:latin typeface="Arial"/>
                <a:cs typeface="Arial"/>
              </a:rPr>
              <a:t>Focus on </a:t>
            </a:r>
            <a:r>
              <a:rPr lang="sv-SE" sz="2000" b="1" dirty="0" err="1" smtClean="0">
                <a:latin typeface="Arial"/>
                <a:cs typeface="Arial"/>
              </a:rPr>
              <a:t>smaller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cars</a:t>
            </a:r>
            <a:r>
              <a:rPr lang="sv-SE" sz="2000" b="1" dirty="0" smtClean="0">
                <a:latin typeface="Arial"/>
                <a:cs typeface="Arial"/>
              </a:rPr>
              <a:t> in the ”C-</a:t>
            </a:r>
            <a:r>
              <a:rPr lang="sv-SE" sz="2000" b="1" dirty="0" err="1" smtClean="0">
                <a:latin typeface="Arial"/>
                <a:cs typeface="Arial"/>
              </a:rPr>
              <a:t>class</a:t>
            </a:r>
            <a:r>
              <a:rPr lang="sv-SE" sz="2000" b="1" dirty="0" smtClean="0">
                <a:latin typeface="Arial"/>
                <a:cs typeface="Arial"/>
              </a:rPr>
              <a:t>” (”Golf”-segment))</a:t>
            </a:r>
          </a:p>
          <a:p>
            <a:pPr marL="342900" indent="-157163">
              <a:buFont typeface="Arial"/>
              <a:buChar char="•"/>
            </a:pPr>
            <a:endParaRPr lang="sv-SE" sz="2000" b="1" dirty="0" smtClean="0">
              <a:latin typeface="Arial"/>
              <a:cs typeface="Arial"/>
            </a:endParaRPr>
          </a:p>
          <a:p>
            <a:pPr marL="342900" indent="-157163">
              <a:buFont typeface="Arial"/>
              <a:buChar char="•"/>
            </a:pPr>
            <a:r>
              <a:rPr lang="sv-SE" sz="2000" b="1" dirty="0" smtClean="0">
                <a:latin typeface="Arial"/>
                <a:cs typeface="Arial"/>
              </a:rPr>
              <a:t>Serve Volvo (new V40 +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other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models</a:t>
            </a:r>
            <a:r>
              <a:rPr lang="sv-SE" sz="2000" b="1" dirty="0" smtClean="0">
                <a:latin typeface="Arial"/>
                <a:cs typeface="Arial"/>
              </a:rPr>
              <a:t>) and </a:t>
            </a:r>
            <a:r>
              <a:rPr lang="sv-SE" sz="2000" b="1" dirty="0" err="1" smtClean="0">
                <a:latin typeface="Arial"/>
                <a:cs typeface="Arial"/>
              </a:rPr>
              <a:t>Geely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models</a:t>
            </a:r>
            <a:r>
              <a:rPr lang="sv-SE" sz="2000" b="1" dirty="0" smtClean="0">
                <a:latin typeface="Arial"/>
                <a:cs typeface="Arial"/>
              </a:rPr>
              <a:t> (intro ca 2017)</a:t>
            </a:r>
          </a:p>
          <a:p>
            <a:pPr marL="342900" indent="-157163">
              <a:buFont typeface="Arial"/>
              <a:buChar char="•"/>
            </a:pPr>
            <a:endParaRPr lang="sv-SE" sz="2000" b="1" dirty="0" smtClean="0">
              <a:latin typeface="Arial"/>
              <a:cs typeface="Arial"/>
            </a:endParaRPr>
          </a:p>
          <a:p>
            <a:pPr marL="342900" indent="-157163">
              <a:buFont typeface="Arial"/>
              <a:buChar char="•"/>
            </a:pPr>
            <a:r>
              <a:rPr lang="sv-SE" sz="2000" b="1" dirty="0" err="1" smtClean="0">
                <a:latin typeface="Arial"/>
                <a:cs typeface="Arial"/>
              </a:rPr>
              <a:t>Based</a:t>
            </a:r>
            <a:r>
              <a:rPr lang="sv-SE" sz="2000" b="1" dirty="0" smtClean="0">
                <a:latin typeface="Arial"/>
                <a:cs typeface="Arial"/>
              </a:rPr>
              <a:t> on </a:t>
            </a:r>
            <a:r>
              <a:rPr lang="sv-SE" sz="2000" b="1" i="1" dirty="0" err="1" smtClean="0">
                <a:latin typeface="Arial"/>
                <a:cs typeface="Arial"/>
              </a:rPr>
              <a:t>Compact</a:t>
            </a:r>
            <a:r>
              <a:rPr lang="sv-SE" sz="2000" b="1" i="1" dirty="0" smtClean="0">
                <a:latin typeface="Arial"/>
                <a:cs typeface="Arial"/>
              </a:rPr>
              <a:t> </a:t>
            </a:r>
            <a:r>
              <a:rPr lang="sv-SE" sz="2000" b="1" i="1" dirty="0" err="1" smtClean="0">
                <a:latin typeface="Arial"/>
                <a:cs typeface="Arial"/>
              </a:rPr>
              <a:t>Modular</a:t>
            </a:r>
            <a:r>
              <a:rPr lang="sv-SE" sz="2000" b="1" i="1" dirty="0" smtClean="0">
                <a:latin typeface="Arial"/>
                <a:cs typeface="Arial"/>
              </a:rPr>
              <a:t> </a:t>
            </a:r>
            <a:r>
              <a:rPr lang="sv-SE" sz="2000" b="1" i="1" dirty="0" err="1" smtClean="0">
                <a:latin typeface="Arial"/>
                <a:cs typeface="Arial"/>
              </a:rPr>
              <a:t>Architecture</a:t>
            </a:r>
            <a:r>
              <a:rPr lang="sv-SE" sz="2000" b="1" i="1" dirty="0" smtClean="0">
                <a:latin typeface="Arial"/>
                <a:cs typeface="Arial"/>
              </a:rPr>
              <a:t> (CMA)</a:t>
            </a:r>
            <a:r>
              <a:rPr lang="sv-SE" sz="2000" b="1" dirty="0" smtClean="0">
                <a:latin typeface="Arial"/>
                <a:cs typeface="Arial"/>
              </a:rPr>
              <a:t>:</a:t>
            </a:r>
          </a:p>
          <a:p>
            <a:pPr marL="342900" indent="-342900">
              <a:buFont typeface="Arial"/>
              <a:buChar char="•"/>
            </a:pPr>
            <a:endParaRPr lang="sv-SE" sz="2000" b="1" dirty="0">
              <a:latin typeface="Arial"/>
              <a:cs typeface="Arial"/>
            </a:endParaRPr>
          </a:p>
          <a:p>
            <a:pPr marL="628650" indent="-184150">
              <a:buFont typeface="Courier New"/>
              <a:buChar char="o"/>
            </a:pPr>
            <a:r>
              <a:rPr lang="sv-SE" sz="2000" b="1" dirty="0" err="1">
                <a:latin typeface="Arial"/>
                <a:cs typeface="Arial"/>
              </a:rPr>
              <a:t>Shared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technologies</a:t>
            </a:r>
            <a:r>
              <a:rPr lang="sv-SE" sz="2000" b="1" dirty="0">
                <a:latin typeface="Arial"/>
                <a:cs typeface="Arial"/>
              </a:rPr>
              <a:t> (</a:t>
            </a:r>
            <a:r>
              <a:rPr lang="sv-SE" sz="2000" b="1" dirty="0" err="1">
                <a:latin typeface="Arial"/>
                <a:cs typeface="Arial"/>
              </a:rPr>
              <a:t>economies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of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scale</a:t>
            </a:r>
            <a:r>
              <a:rPr lang="sv-SE" sz="2000" b="1" dirty="0">
                <a:latin typeface="Arial"/>
                <a:cs typeface="Arial"/>
              </a:rPr>
              <a:t>) </a:t>
            </a:r>
            <a:endParaRPr lang="sv-SE" sz="2000" b="1" dirty="0" smtClean="0">
              <a:latin typeface="Arial"/>
              <a:cs typeface="Arial"/>
            </a:endParaRPr>
          </a:p>
          <a:p>
            <a:pPr marL="628650" indent="-184150">
              <a:buFont typeface="Courier New"/>
              <a:buChar char="o"/>
            </a:pPr>
            <a:r>
              <a:rPr lang="sv-SE" sz="2000" b="1" dirty="0" err="1">
                <a:latin typeface="Arial"/>
                <a:cs typeface="Arial"/>
              </a:rPr>
              <a:t>S</a:t>
            </a:r>
            <a:r>
              <a:rPr lang="sv-SE" sz="2000" b="1" dirty="0" err="1" smtClean="0">
                <a:latin typeface="Arial"/>
                <a:cs typeface="Arial"/>
              </a:rPr>
              <a:t>pecific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>
                <a:latin typeface="Arial"/>
                <a:cs typeface="Arial"/>
              </a:rPr>
              <a:t>solutions for </a:t>
            </a:r>
            <a:r>
              <a:rPr lang="sv-SE" sz="2000" b="1" dirty="0" err="1">
                <a:latin typeface="Arial"/>
                <a:cs typeface="Arial"/>
              </a:rPr>
              <a:t>each</a:t>
            </a:r>
            <a:r>
              <a:rPr lang="sv-SE" sz="2000" b="1" dirty="0">
                <a:latin typeface="Arial"/>
                <a:cs typeface="Arial"/>
              </a:rPr>
              <a:t> brand (</a:t>
            </a:r>
            <a:r>
              <a:rPr lang="sv-SE" sz="2000" b="1" dirty="0" err="1">
                <a:latin typeface="Arial"/>
                <a:cs typeface="Arial"/>
              </a:rPr>
              <a:t>synergies</a:t>
            </a:r>
            <a:r>
              <a:rPr lang="sv-SE" sz="2000" b="1" dirty="0">
                <a:latin typeface="Arial"/>
                <a:cs typeface="Arial"/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sv-SE" sz="2000" b="1" dirty="0">
              <a:latin typeface="Arial"/>
              <a:cs typeface="Arial"/>
            </a:endParaRPr>
          </a:p>
          <a:p>
            <a:endParaRPr lang="sv-SE" sz="20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9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39645" y="2747474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88348" y="69817"/>
            <a:ext cx="90556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Arial"/>
                <a:cs typeface="Arial"/>
              </a:rPr>
              <a:t>Compact Modular Architecture (CMA)</a:t>
            </a:r>
          </a:p>
          <a:p>
            <a:endParaRPr lang="en-GB" sz="2000" b="1" dirty="0" smtClean="0">
              <a:latin typeface="Arial"/>
              <a:cs typeface="Arial"/>
            </a:endParaRPr>
          </a:p>
          <a:p>
            <a:r>
              <a:rPr lang="en-GB" sz="2000" b="1" dirty="0" smtClean="0">
                <a:latin typeface="Arial"/>
                <a:cs typeface="Arial"/>
              </a:rPr>
              <a:t>Collaboration on three levels, around identical interfaces:</a:t>
            </a:r>
          </a:p>
          <a:p>
            <a:endParaRPr lang="en-GB" sz="2000" b="1" dirty="0" smtClean="0">
              <a:latin typeface="Arial"/>
              <a:cs typeface="Arial"/>
            </a:endParaRPr>
          </a:p>
          <a:p>
            <a:pPr marL="271463" indent="-271463">
              <a:buFont typeface="+mj-lt"/>
              <a:buAutoNum type="arabicPeriod"/>
            </a:pPr>
            <a:r>
              <a:rPr lang="en-GB" sz="2000" b="1" dirty="0" smtClean="0">
                <a:latin typeface="Arial"/>
                <a:cs typeface="Arial"/>
              </a:rPr>
              <a:t>Unique components for each brand: standard (low-cost models) and premium (Volvo models): e.g. rear axles</a:t>
            </a:r>
          </a:p>
          <a:p>
            <a:pPr marL="271463" indent="-271463">
              <a:buFont typeface="+mj-lt"/>
              <a:buAutoNum type="arabicPeriod"/>
            </a:pPr>
            <a:endParaRPr lang="en-GB" sz="2000" b="1" dirty="0" smtClean="0">
              <a:latin typeface="Arial"/>
              <a:cs typeface="Arial"/>
            </a:endParaRPr>
          </a:p>
          <a:p>
            <a:pPr marL="271463" indent="-271463">
              <a:buFont typeface="+mj-lt"/>
              <a:buAutoNum type="arabicPeriod"/>
            </a:pPr>
            <a:endParaRPr lang="en-GB" sz="2000" b="1" dirty="0" smtClean="0">
              <a:latin typeface="Arial"/>
              <a:cs typeface="Arial"/>
            </a:endParaRPr>
          </a:p>
          <a:p>
            <a:pPr marL="271463" indent="-271463">
              <a:buFont typeface="+mj-lt"/>
              <a:buAutoNum type="arabicPeriod"/>
            </a:pPr>
            <a:r>
              <a:rPr lang="en-GB" sz="2000" b="1" dirty="0" smtClean="0">
                <a:latin typeface="Arial"/>
                <a:cs typeface="Arial"/>
              </a:rPr>
              <a:t>Shared components, with ad-on possibilities for premium models: </a:t>
            </a:r>
            <a:r>
              <a:rPr lang="en-GB" sz="2000" b="1" dirty="0" err="1" smtClean="0">
                <a:latin typeface="Arial"/>
                <a:cs typeface="Arial"/>
              </a:rPr>
              <a:t>eg</a:t>
            </a:r>
            <a:r>
              <a:rPr lang="en-GB" sz="2000" b="1" dirty="0" smtClean="0">
                <a:latin typeface="Arial"/>
                <a:cs typeface="Arial"/>
              </a:rPr>
              <a:t>. seats, </a:t>
            </a:r>
            <a:r>
              <a:rPr lang="en-GB" sz="2000" b="1" dirty="0" err="1" smtClean="0">
                <a:latin typeface="Arial"/>
                <a:cs typeface="Arial"/>
              </a:rPr>
              <a:t>chassi</a:t>
            </a:r>
            <a:endParaRPr lang="en-GB" sz="2000" b="1" dirty="0" smtClean="0">
              <a:latin typeface="Arial"/>
              <a:cs typeface="Arial"/>
            </a:endParaRPr>
          </a:p>
          <a:p>
            <a:pPr marL="271463" indent="-271463">
              <a:buFont typeface="+mj-lt"/>
              <a:buAutoNum type="arabicPeriod"/>
            </a:pPr>
            <a:endParaRPr lang="en-GB" sz="2000" b="1" dirty="0" smtClean="0">
              <a:latin typeface="Arial"/>
              <a:cs typeface="Arial"/>
            </a:endParaRPr>
          </a:p>
          <a:p>
            <a:pPr marL="271463" indent="-271463">
              <a:buFont typeface="+mj-lt"/>
              <a:buAutoNum type="arabicPeriod"/>
            </a:pPr>
            <a:endParaRPr lang="en-GB" sz="2000" b="1" dirty="0" smtClean="0">
              <a:latin typeface="Arial"/>
              <a:cs typeface="Arial"/>
            </a:endParaRPr>
          </a:p>
          <a:p>
            <a:pPr marL="271463" indent="-271463">
              <a:buFont typeface="+mj-lt"/>
              <a:buAutoNum type="arabicPeriod"/>
            </a:pPr>
            <a:r>
              <a:rPr lang="en-GB" sz="2000" b="1" dirty="0" smtClean="0">
                <a:latin typeface="Arial"/>
                <a:cs typeface="Arial"/>
              </a:rPr>
              <a:t>Common components and systems for both brands; </a:t>
            </a:r>
            <a:r>
              <a:rPr lang="en-GB" sz="2000" b="1" dirty="0" err="1" smtClean="0">
                <a:latin typeface="Arial"/>
                <a:cs typeface="Arial"/>
              </a:rPr>
              <a:t>e.g</a:t>
            </a:r>
            <a:r>
              <a:rPr lang="en-GB" sz="2000" b="1" dirty="0" smtClean="0">
                <a:latin typeface="Arial"/>
                <a:cs typeface="Arial"/>
              </a:rPr>
              <a:t> brakes, electric/electronic systems</a:t>
            </a:r>
          </a:p>
          <a:p>
            <a:endParaRPr lang="en-GB" sz="2000" b="1" dirty="0" smtClean="0">
              <a:latin typeface="Arial"/>
              <a:cs typeface="Arial"/>
            </a:endParaRPr>
          </a:p>
          <a:p>
            <a:pPr marL="271463" indent="-271463">
              <a:buFont typeface="Arial"/>
              <a:buChar char="•"/>
            </a:pPr>
            <a:endParaRPr lang="en-GB" sz="2000" b="1" dirty="0" smtClean="0">
              <a:latin typeface="Arial"/>
              <a:cs typeface="Arial"/>
            </a:endParaRPr>
          </a:p>
          <a:p>
            <a:endParaRPr lang="en-GB" sz="2000" b="1" dirty="0" smtClean="0">
              <a:latin typeface="Arial"/>
              <a:cs typeface="Arial"/>
            </a:endParaRPr>
          </a:p>
          <a:p>
            <a:endParaRPr lang="en-GB" sz="2000" b="1" dirty="0" smtClean="0">
              <a:latin typeface="Arial"/>
              <a:cs typeface="Arial"/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8790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39645" y="2747474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88347" y="69817"/>
            <a:ext cx="914658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 smtClean="0">
              <a:latin typeface="Arial"/>
              <a:cs typeface="Arial"/>
            </a:endParaRPr>
          </a:p>
          <a:p>
            <a:pPr marL="271463" indent="-271463">
              <a:buFont typeface="Arial"/>
              <a:buChar char="•"/>
            </a:pPr>
            <a:endParaRPr lang="en-GB" sz="2000" b="1" dirty="0" smtClean="0">
              <a:latin typeface="Arial"/>
              <a:cs typeface="Arial"/>
            </a:endParaRPr>
          </a:p>
          <a:p>
            <a:pPr algn="ctr"/>
            <a:r>
              <a:rPr lang="en-GB" sz="2000" b="1" dirty="0" smtClean="0">
                <a:latin typeface="Arial"/>
                <a:cs typeface="Arial"/>
              </a:rPr>
              <a:t>A tricky balance: </a:t>
            </a:r>
          </a:p>
          <a:p>
            <a:pPr algn="ctr"/>
            <a:endParaRPr lang="en-GB" sz="2000" b="1" dirty="0" smtClean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r>
              <a:rPr lang="en-GB" b="1" i="1" dirty="0" smtClean="0">
                <a:latin typeface="Arial"/>
                <a:cs typeface="Arial"/>
              </a:rPr>
              <a:t>”There will be problems If the technology is not advanced enough for Volvo – or to expensive for </a:t>
            </a:r>
            <a:r>
              <a:rPr lang="en-GB" b="1" i="1" dirty="0" smtClean="0">
                <a:latin typeface="Arial"/>
                <a:cs typeface="Arial"/>
              </a:rPr>
              <a:t>Geely</a:t>
            </a:r>
            <a:r>
              <a:rPr lang="en-GB" b="1" i="1" dirty="0" smtClean="0">
                <a:latin typeface="Arial"/>
                <a:cs typeface="Arial"/>
              </a:rPr>
              <a:t>”</a:t>
            </a:r>
          </a:p>
          <a:p>
            <a:pPr marL="185738" indent="-185738">
              <a:buFont typeface="Arial"/>
              <a:buChar char="•"/>
            </a:pPr>
            <a:endParaRPr lang="en-GB" b="1" i="1" dirty="0" smtClean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r>
              <a:rPr lang="en-GB" b="1" i="1" dirty="0" smtClean="0">
                <a:latin typeface="Arial"/>
                <a:cs typeface="Arial"/>
              </a:rPr>
              <a:t>“Volvo cannot afford to be dragged downwards”</a:t>
            </a:r>
          </a:p>
          <a:p>
            <a:pPr marL="185738" indent="-185738">
              <a:buFont typeface="Arial"/>
              <a:buChar char="•"/>
            </a:pPr>
            <a:endParaRPr lang="en-GB" b="1" i="1" dirty="0" smtClean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r>
              <a:rPr lang="en-GB" b="1" i="1" dirty="0" smtClean="0">
                <a:latin typeface="Arial"/>
                <a:cs typeface="Arial"/>
              </a:rPr>
              <a:t> “</a:t>
            </a:r>
            <a:r>
              <a:rPr lang="en-GB" b="1" i="1" dirty="0" smtClean="0">
                <a:latin typeface="Arial"/>
                <a:cs typeface="Arial"/>
              </a:rPr>
              <a:t>Geely</a:t>
            </a:r>
            <a:r>
              <a:rPr lang="en-GB" b="1" i="1" dirty="0" smtClean="0">
                <a:latin typeface="Arial"/>
                <a:cs typeface="Arial"/>
              </a:rPr>
              <a:t> will move more than us, it has an ambition to move upwards towards us. There is a limit how big this band of shared products can be.”</a:t>
            </a:r>
          </a:p>
          <a:p>
            <a:endParaRPr lang="en-GB" sz="2000" b="1" dirty="0" smtClean="0">
              <a:latin typeface="Arial"/>
              <a:cs typeface="Arial"/>
            </a:endParaRPr>
          </a:p>
          <a:p>
            <a:pPr>
              <a:tabLst>
                <a:tab pos="3044825" algn="l"/>
              </a:tabLst>
            </a:pPr>
            <a:r>
              <a:rPr lang="en-GB" b="1" dirty="0" smtClean="0">
                <a:latin typeface="Arial"/>
                <a:cs typeface="Arial"/>
              </a:rPr>
              <a:t>	(Mr </a:t>
            </a:r>
            <a:r>
              <a:rPr lang="en-GB" b="1" dirty="0" smtClean="0">
                <a:latin typeface="Arial"/>
                <a:cs typeface="Arial"/>
              </a:rPr>
              <a:t>Håkan</a:t>
            </a:r>
            <a:r>
              <a:rPr lang="en-GB" b="1" dirty="0" smtClean="0">
                <a:latin typeface="Arial"/>
                <a:cs typeface="Arial"/>
              </a:rPr>
              <a:t> Samuelsson, Volvo Cars, CEO)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6394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39645" y="2747474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0" y="259872"/>
            <a:ext cx="9209572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buFont typeface="Arial"/>
              <a:buChar char="•"/>
            </a:pPr>
            <a:endParaRPr lang="en-GB" b="1" dirty="0" smtClean="0">
              <a:latin typeface="Arial"/>
              <a:cs typeface="Arial"/>
            </a:endParaRPr>
          </a:p>
          <a:p>
            <a:pPr marL="357188"/>
            <a:r>
              <a:rPr lang="en-GB" sz="2000" b="1" dirty="0" smtClean="0">
                <a:latin typeface="Arial"/>
                <a:cs typeface="Arial"/>
              </a:rPr>
              <a:t>Most difficult: hybrids/electrification to meet new emission standards </a:t>
            </a:r>
          </a:p>
          <a:p>
            <a:pPr marL="271463" indent="-271463">
              <a:lnSpc>
                <a:spcPct val="50000"/>
              </a:lnSpc>
            </a:pPr>
            <a:endParaRPr lang="en-GB" sz="2000" b="1" dirty="0" smtClean="0">
              <a:latin typeface="Arial"/>
              <a:cs typeface="Arial"/>
            </a:endParaRPr>
          </a:p>
          <a:p>
            <a:pPr marL="444500" indent="-258763">
              <a:buFont typeface="Courier New"/>
              <a:buChar char="o"/>
            </a:pPr>
            <a:endParaRPr lang="en-GB" sz="2000" b="1" dirty="0" smtClean="0">
              <a:latin typeface="Arial"/>
              <a:cs typeface="Arial"/>
            </a:endParaRPr>
          </a:p>
          <a:p>
            <a:pPr marL="357188" indent="-271463"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Volvo’s new Drive-E engine family planned to be used in all C- models </a:t>
            </a:r>
          </a:p>
          <a:p>
            <a:pPr marL="85725"/>
            <a:r>
              <a:rPr lang="en-GB" sz="2000" b="1" dirty="0" smtClean="0">
                <a:latin typeface="Arial"/>
                <a:cs typeface="Arial"/>
              </a:rPr>
              <a:t>	and combinations (electric, hybrids, gas, alcohol, petrol, diesel)</a:t>
            </a:r>
          </a:p>
          <a:p>
            <a:pPr marL="357188" indent="-271463">
              <a:buFont typeface="Arial"/>
              <a:buChar char="•"/>
            </a:pPr>
            <a:endParaRPr lang="en-GB" sz="2000" dirty="0" smtClean="0"/>
          </a:p>
          <a:p>
            <a:pPr marL="357188" indent="-271463"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Discussion on joint R&amp;D and manufacturing for electric drive system</a:t>
            </a:r>
          </a:p>
          <a:p>
            <a:pPr marL="357188" indent="-271463">
              <a:buFont typeface="Arial"/>
              <a:buChar char="•"/>
            </a:pPr>
            <a:endParaRPr lang="en-GB" sz="2000" b="1" dirty="0" smtClean="0">
              <a:latin typeface="Arial"/>
              <a:cs typeface="Arial"/>
            </a:endParaRPr>
          </a:p>
          <a:p>
            <a:pPr marL="357188" indent="-271463">
              <a:lnSpc>
                <a:spcPct val="50000"/>
              </a:lnSpc>
              <a:buFont typeface="Arial"/>
              <a:buChar char="•"/>
            </a:pPr>
            <a:endParaRPr lang="en-GB" sz="2000" b="1" dirty="0" smtClean="0">
              <a:latin typeface="Arial"/>
              <a:cs typeface="Arial"/>
            </a:endParaRPr>
          </a:p>
          <a:p>
            <a:pPr marL="357188" indent="-271463"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Geely’s</a:t>
            </a:r>
            <a:r>
              <a:rPr lang="en-GB" sz="2000" b="1" dirty="0" smtClean="0">
                <a:latin typeface="Arial"/>
                <a:cs typeface="Arial"/>
              </a:rPr>
              <a:t> new EC7 pure electric car has electrical technology from Volvo</a:t>
            </a:r>
          </a:p>
          <a:p>
            <a:pPr marL="357188" indent="-271463">
              <a:buFont typeface="Arial"/>
              <a:buChar char="•"/>
            </a:pPr>
            <a:endParaRPr lang="en-GB" sz="2000" b="1" dirty="0" smtClean="0">
              <a:latin typeface="Arial"/>
              <a:cs typeface="Arial"/>
            </a:endParaRPr>
          </a:p>
          <a:p>
            <a:pPr marL="357188" indent="-271463">
              <a:buFont typeface="Arial"/>
              <a:buChar char="•"/>
            </a:pPr>
            <a:endParaRPr lang="en-GB" sz="2000" b="1" dirty="0" smtClean="0">
              <a:latin typeface="Arial"/>
              <a:cs typeface="Arial"/>
            </a:endParaRPr>
          </a:p>
          <a:p>
            <a:pPr marL="357188" indent="-271463"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There are also rumours that Volvo/</a:t>
            </a:r>
            <a:r>
              <a:rPr lang="en-GB" sz="2000" b="1" dirty="0" smtClean="0">
                <a:latin typeface="Arial"/>
                <a:cs typeface="Arial"/>
              </a:rPr>
              <a:t>Geely</a:t>
            </a:r>
            <a:r>
              <a:rPr lang="en-GB" sz="2000" b="1" dirty="0" smtClean="0">
                <a:latin typeface="Arial"/>
                <a:cs typeface="Arial"/>
              </a:rPr>
              <a:t> consider to develop a small</a:t>
            </a:r>
          </a:p>
          <a:p>
            <a:pPr marL="357188" indent="-271463"/>
            <a:r>
              <a:rPr lang="en-GB" sz="2000" b="1" dirty="0" smtClean="0">
                <a:latin typeface="Arial"/>
                <a:cs typeface="Arial"/>
              </a:rPr>
              <a:t>	B-class (super compact) electric plug-in car at CEVT in Gothenburg</a:t>
            </a:r>
          </a:p>
          <a:p>
            <a:pPr marL="357188" indent="-271463"/>
            <a:endParaRPr lang="en-GB" sz="2000" b="1" dirty="0" smtClean="0">
              <a:latin typeface="Arial"/>
              <a:cs typeface="Arial"/>
            </a:endParaRPr>
          </a:p>
          <a:p>
            <a:pPr marL="357188" indent="-271463">
              <a:buFont typeface="Arial"/>
              <a:buChar char="•"/>
            </a:pPr>
            <a:endParaRPr lang="en-GB" sz="2000" b="1" dirty="0" smtClean="0">
              <a:latin typeface="Arial"/>
              <a:cs typeface="Arial"/>
            </a:endParaRPr>
          </a:p>
          <a:p>
            <a:pPr marL="357188" indent="-271463"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A basic (non-electrical) B-class car might also be developed (for </a:t>
            </a:r>
            <a:r>
              <a:rPr lang="en-GB" sz="2000" b="1" dirty="0" smtClean="0">
                <a:latin typeface="Arial"/>
                <a:cs typeface="Arial"/>
              </a:rPr>
              <a:t>Geely</a:t>
            </a:r>
            <a:r>
              <a:rPr lang="en-GB" sz="2000" b="1" dirty="0" smtClean="0">
                <a:latin typeface="Arial"/>
                <a:cs typeface="Arial"/>
              </a:rPr>
              <a:t>)</a:t>
            </a:r>
          </a:p>
          <a:p>
            <a:pPr marL="628650"/>
            <a:endParaRPr lang="en-GB" b="1" dirty="0" smtClean="0">
              <a:latin typeface="Arial"/>
              <a:cs typeface="Arial"/>
            </a:endParaRPr>
          </a:p>
          <a:p>
            <a:pPr marL="628650"/>
            <a:endParaRPr lang="en-GB" b="1" dirty="0" smtClean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27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39645" y="2747474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0" y="259872"/>
            <a:ext cx="914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ctr"/>
            <a:endParaRPr lang="sv-SE" sz="2000" dirty="0"/>
          </a:p>
          <a:p>
            <a:pPr algn="ctr"/>
            <a:r>
              <a:rPr lang="sv-SE" sz="2000" b="1" dirty="0" err="1" smtClean="0">
                <a:latin typeface="Arial"/>
                <a:cs typeface="Arial"/>
              </a:rPr>
              <a:t>Other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example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of</a:t>
            </a:r>
            <a:r>
              <a:rPr lang="sv-SE" sz="2000" b="1" dirty="0" smtClean="0">
                <a:latin typeface="Arial"/>
                <a:cs typeface="Arial"/>
              </a:rPr>
              <a:t> ”</a:t>
            </a:r>
            <a:r>
              <a:rPr lang="sv-SE" sz="2000" b="1" dirty="0" err="1" smtClean="0">
                <a:latin typeface="Arial"/>
                <a:cs typeface="Arial"/>
              </a:rPr>
              <a:t>technological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cooperation</a:t>
            </a:r>
            <a:r>
              <a:rPr lang="sv-SE" sz="2000" b="1" dirty="0" smtClean="0">
                <a:latin typeface="Arial"/>
                <a:cs typeface="Arial"/>
              </a:rPr>
              <a:t>”</a:t>
            </a:r>
          </a:p>
          <a:p>
            <a:pPr marL="271463" indent="-271463">
              <a:buFont typeface="Arial"/>
              <a:buChar char="•"/>
            </a:pPr>
            <a:endParaRPr lang="sv-SE" sz="2000" b="1" dirty="0" smtClean="0">
              <a:latin typeface="Arial"/>
              <a:cs typeface="Arial"/>
            </a:endParaRPr>
          </a:p>
          <a:p>
            <a:pPr marL="271463" indent="-271463">
              <a:buFont typeface="Arial"/>
              <a:buChar char="•"/>
            </a:pPr>
            <a:r>
              <a:rPr lang="sv-SE" sz="2000" b="1" dirty="0" smtClean="0">
                <a:latin typeface="Arial"/>
                <a:cs typeface="Arial"/>
              </a:rPr>
              <a:t>In 2012, </a:t>
            </a:r>
            <a:r>
              <a:rPr lang="sv-SE" sz="2000" b="1" dirty="0" err="1" smtClean="0">
                <a:latin typeface="Arial"/>
                <a:cs typeface="Arial"/>
              </a:rPr>
              <a:t>Geely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bought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VCCs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en-GB" sz="2000" b="1" dirty="0" smtClean="0">
                <a:latin typeface="Arial"/>
                <a:cs typeface="Arial"/>
              </a:rPr>
              <a:t>old (pre-Ford) P2 platform for large cars (e.g S80, SUV XC90) </a:t>
            </a:r>
          </a:p>
          <a:p>
            <a:pPr marL="271463" indent="-271463">
              <a:buFont typeface="Arial"/>
              <a:buChar char="•"/>
            </a:pPr>
            <a:endParaRPr lang="en-GB" sz="2000" b="1" dirty="0">
              <a:latin typeface="Arial"/>
              <a:cs typeface="Arial"/>
            </a:endParaRPr>
          </a:p>
          <a:p>
            <a:pPr marL="271463" indent="-271463"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This will be used by </a:t>
            </a:r>
            <a:r>
              <a:rPr lang="en-GB" sz="2000" b="1" dirty="0" err="1" smtClean="0">
                <a:latin typeface="Arial"/>
                <a:cs typeface="Arial"/>
              </a:rPr>
              <a:t>Geely</a:t>
            </a:r>
            <a:r>
              <a:rPr lang="en-GB" sz="2000" b="1" dirty="0" smtClean="0">
                <a:latin typeface="Arial"/>
                <a:cs typeface="Arial"/>
              </a:rPr>
              <a:t> starting a new premium brand in China (together with Volvo?)</a:t>
            </a:r>
            <a:endParaRPr lang="sv-SE" sz="2000" b="1" dirty="0" smtClean="0">
              <a:latin typeface="Arial"/>
              <a:cs typeface="Arial"/>
            </a:endParaRPr>
          </a:p>
          <a:p>
            <a:pPr marL="628650"/>
            <a:endParaRPr lang="sv-SE" b="1" dirty="0">
              <a:latin typeface="Arial"/>
              <a:cs typeface="Arial"/>
            </a:endParaRPr>
          </a:p>
          <a:p>
            <a:pPr marL="628650"/>
            <a:endParaRPr lang="sv-SE" b="1" dirty="0" smtClean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05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04" y="937003"/>
            <a:ext cx="7985921" cy="599497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11" y="0"/>
            <a:ext cx="1257300" cy="11811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478267" y="94213"/>
            <a:ext cx="5569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Focused on safe, premium-brand cars:</a:t>
            </a:r>
          </a:p>
          <a:p>
            <a:pPr algn="ctr"/>
            <a:r>
              <a:rPr lang="en-GB" sz="2000" b="1" dirty="0" smtClean="0">
                <a:latin typeface="Arial"/>
                <a:cs typeface="Arial"/>
              </a:rPr>
              <a:t>Model line-up 2014</a:t>
            </a:r>
            <a:endParaRPr lang="en-GB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66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23" y="2652971"/>
            <a:ext cx="7180956" cy="426525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75624" y="196674"/>
            <a:ext cx="7395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latin typeface="Arial"/>
                <a:cs typeface="Arial"/>
              </a:rPr>
              <a:t>Technological collaboration with </a:t>
            </a:r>
            <a:r>
              <a:rPr lang="en-GB" sz="2400" b="1" dirty="0" err="1" smtClean="0">
                <a:latin typeface="Arial"/>
                <a:cs typeface="Arial"/>
              </a:rPr>
              <a:t>Geely</a:t>
            </a:r>
            <a:r>
              <a:rPr lang="en-GB" sz="2400" b="1" dirty="0" smtClean="0">
                <a:latin typeface="Arial"/>
                <a:cs typeface="Arial"/>
              </a:rPr>
              <a:t> also open </a:t>
            </a:r>
          </a:p>
          <a:p>
            <a:pPr algn="ctr"/>
            <a:r>
              <a:rPr lang="en-GB" sz="2400" b="1" dirty="0" smtClean="0">
                <a:latin typeface="Arial"/>
                <a:cs typeface="Arial"/>
              </a:rPr>
              <a:t>new sourcing possibilities in China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8637" y="1033263"/>
            <a:ext cx="8610049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5738" indent="-185738">
              <a:lnSpc>
                <a:spcPct val="150000"/>
              </a:lnSpc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VCC traditionally marginal sourcing in China</a:t>
            </a:r>
            <a:endParaRPr lang="en-GB" sz="2000" b="1" dirty="0">
              <a:latin typeface="Arial"/>
              <a:cs typeface="Arial"/>
            </a:endParaRPr>
          </a:p>
          <a:p>
            <a:pPr marL="185738" indent="-185738">
              <a:lnSpc>
                <a:spcPct val="150000"/>
              </a:lnSpc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Now, </a:t>
            </a:r>
            <a:r>
              <a:rPr lang="en-GB" sz="2000" b="1" dirty="0">
                <a:latin typeface="Arial"/>
                <a:cs typeface="Arial"/>
              </a:rPr>
              <a:t>f</a:t>
            </a:r>
            <a:r>
              <a:rPr lang="en-GB" sz="2000" b="1" dirty="0" smtClean="0">
                <a:latin typeface="Arial"/>
                <a:cs typeface="Arial"/>
              </a:rPr>
              <a:t>ast increase: China 4</a:t>
            </a:r>
            <a:r>
              <a:rPr lang="en-GB" sz="2000" b="1" baseline="30000" dirty="0" smtClean="0">
                <a:latin typeface="Arial"/>
                <a:cs typeface="Arial"/>
              </a:rPr>
              <a:t>th</a:t>
            </a:r>
            <a:r>
              <a:rPr lang="en-GB" sz="2000" b="1" dirty="0" smtClean="0">
                <a:latin typeface="Arial"/>
                <a:cs typeface="Arial"/>
              </a:rPr>
              <a:t> </a:t>
            </a:r>
            <a:r>
              <a:rPr lang="en-GB" sz="2000" b="1" dirty="0">
                <a:latin typeface="Arial"/>
                <a:cs typeface="Arial"/>
              </a:rPr>
              <a:t>largest sourcing country with &gt;10</a:t>
            </a:r>
            <a:r>
              <a:rPr lang="en-GB" sz="2000" b="1" dirty="0" smtClean="0">
                <a:latin typeface="Arial"/>
                <a:cs typeface="Arial"/>
              </a:rPr>
              <a:t>%</a:t>
            </a:r>
          </a:p>
          <a:p>
            <a:pPr marL="185738" indent="-185738">
              <a:lnSpc>
                <a:spcPct val="150000"/>
              </a:lnSpc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Many joint </a:t>
            </a:r>
            <a:r>
              <a:rPr lang="en-GB" sz="2000" b="1" dirty="0" smtClean="0">
                <a:latin typeface="Arial"/>
                <a:cs typeface="Arial"/>
              </a:rPr>
              <a:t>suppliers </a:t>
            </a:r>
            <a:r>
              <a:rPr lang="en-GB" sz="2000" b="1" dirty="0" smtClean="0">
                <a:latin typeface="Arial"/>
                <a:cs typeface="Arial"/>
              </a:rPr>
              <a:t>(</a:t>
            </a:r>
            <a:r>
              <a:rPr lang="en-GB" sz="2000" b="1" dirty="0" err="1" smtClean="0">
                <a:latin typeface="Arial"/>
                <a:cs typeface="Arial"/>
              </a:rPr>
              <a:t>e.g</a:t>
            </a:r>
            <a:r>
              <a:rPr lang="en-GB" sz="2000" b="1" dirty="0" smtClean="0">
                <a:latin typeface="Arial"/>
                <a:cs typeface="Arial"/>
              </a:rPr>
              <a:t> </a:t>
            </a:r>
            <a:r>
              <a:rPr lang="en-GB" sz="2000" b="1" dirty="0" err="1" smtClean="0">
                <a:latin typeface="Arial"/>
                <a:cs typeface="Arial"/>
              </a:rPr>
              <a:t>int</a:t>
            </a:r>
            <a:r>
              <a:rPr lang="en-GB" sz="2000" b="1" dirty="0" err="1" smtClean="0">
                <a:latin typeface="Arial"/>
                <a:cs typeface="Arial"/>
              </a:rPr>
              <a:t>national</a:t>
            </a:r>
            <a:r>
              <a:rPr lang="en-GB" sz="2000" b="1" dirty="0" smtClean="0">
                <a:latin typeface="Arial"/>
                <a:cs typeface="Arial"/>
              </a:rPr>
              <a:t> </a:t>
            </a:r>
            <a:r>
              <a:rPr lang="en-GB" sz="2000" b="1" dirty="0" smtClean="0">
                <a:latin typeface="Arial"/>
                <a:cs typeface="Arial"/>
              </a:rPr>
              <a:t>suppliers with </a:t>
            </a:r>
            <a:r>
              <a:rPr lang="en-GB" sz="2000" b="1" dirty="0" smtClean="0">
                <a:latin typeface="Arial"/>
                <a:cs typeface="Arial"/>
              </a:rPr>
              <a:t>a local </a:t>
            </a:r>
            <a:r>
              <a:rPr lang="en-GB" sz="2000" b="1" dirty="0" smtClean="0">
                <a:latin typeface="Arial"/>
                <a:cs typeface="Arial"/>
              </a:rPr>
              <a:t>presence)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2405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463800" y="1028700"/>
            <a:ext cx="347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2286000" y="24133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Rektangel 3"/>
          <p:cNvSpPr/>
          <p:nvPr/>
        </p:nvSpPr>
        <p:spPr>
          <a:xfrm>
            <a:off x="0" y="26931"/>
            <a:ext cx="9144000" cy="6986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000" b="1" dirty="0">
                <a:latin typeface="Arial"/>
                <a:cs typeface="Arial"/>
              </a:rPr>
              <a:t>Thus, </a:t>
            </a:r>
            <a:r>
              <a:rPr lang="sv-SE" sz="2000" b="1" dirty="0" err="1">
                <a:latin typeface="Arial"/>
                <a:cs typeface="Arial"/>
              </a:rPr>
              <a:t>collaboration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Geely</a:t>
            </a:r>
            <a:r>
              <a:rPr lang="sv-SE" sz="2000" b="1" dirty="0">
                <a:latin typeface="Arial"/>
                <a:cs typeface="Arial"/>
              </a:rPr>
              <a:t>-Volvo make </a:t>
            </a:r>
            <a:r>
              <a:rPr lang="sv-SE" sz="2000" b="1" dirty="0" err="1" smtClean="0">
                <a:latin typeface="Arial"/>
                <a:cs typeface="Arial"/>
              </a:rPr>
              <a:t>possible</a:t>
            </a:r>
            <a:r>
              <a:rPr lang="sv-SE" sz="2000" b="1" dirty="0">
                <a:latin typeface="Arial"/>
                <a:cs typeface="Arial"/>
              </a:rPr>
              <a:t> </a:t>
            </a:r>
            <a:endParaRPr lang="sv-SE" sz="2000" b="1" dirty="0" smtClean="0">
              <a:latin typeface="Arial"/>
              <a:cs typeface="Arial"/>
            </a:endParaRPr>
          </a:p>
          <a:p>
            <a:pPr algn="ctr"/>
            <a:r>
              <a:rPr lang="sv-SE" sz="2000" b="1" dirty="0" smtClean="0">
                <a:latin typeface="Arial"/>
                <a:cs typeface="Arial"/>
              </a:rPr>
              <a:t>”</a:t>
            </a:r>
            <a:r>
              <a:rPr lang="sv-SE" sz="2000" b="1" dirty="0" err="1" smtClean="0">
                <a:latin typeface="Arial"/>
                <a:cs typeface="Arial"/>
              </a:rPr>
              <a:t>independence</a:t>
            </a:r>
            <a:r>
              <a:rPr lang="sv-SE" sz="2000" b="1" dirty="0" smtClean="0">
                <a:latin typeface="Arial"/>
                <a:cs typeface="Arial"/>
              </a:rPr>
              <a:t>”, </a:t>
            </a:r>
            <a:r>
              <a:rPr lang="sv-SE" sz="2000" b="1" dirty="0" err="1">
                <a:latin typeface="Arial"/>
                <a:cs typeface="Arial"/>
              </a:rPr>
              <a:t>instead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of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compromising</a:t>
            </a:r>
            <a:r>
              <a:rPr lang="sv-SE" sz="2000" b="1" dirty="0">
                <a:latin typeface="Arial"/>
                <a:cs typeface="Arial"/>
              </a:rPr>
              <a:t> in </a:t>
            </a:r>
            <a:r>
              <a:rPr lang="sv-SE" sz="2000" b="1" dirty="0" err="1">
                <a:latin typeface="Arial"/>
                <a:cs typeface="Arial"/>
              </a:rPr>
              <a:t>external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partnership</a:t>
            </a:r>
            <a:endParaRPr lang="sv-SE" sz="2000" b="1" dirty="0">
              <a:latin typeface="Arial"/>
              <a:cs typeface="Arial"/>
            </a:endParaRPr>
          </a:p>
          <a:p>
            <a:endParaRPr lang="sv-SE" sz="2000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sv-SE" b="1" dirty="0">
                <a:latin typeface="Arial"/>
                <a:cs typeface="Arial"/>
              </a:rPr>
              <a:t>”</a:t>
            </a:r>
            <a:r>
              <a:rPr lang="sv-SE" b="1" dirty="0" err="1">
                <a:latin typeface="Arial"/>
                <a:cs typeface="Arial"/>
              </a:rPr>
              <a:t>More</a:t>
            </a:r>
            <a:r>
              <a:rPr lang="sv-SE" b="1" dirty="0">
                <a:latin typeface="Arial"/>
                <a:cs typeface="Arial"/>
              </a:rPr>
              <a:t> </a:t>
            </a:r>
            <a:r>
              <a:rPr lang="sv-SE" b="1" dirty="0" err="1">
                <a:latin typeface="Arial"/>
                <a:cs typeface="Arial"/>
              </a:rPr>
              <a:t>independence</a:t>
            </a:r>
            <a:r>
              <a:rPr lang="sv-SE" b="1" dirty="0">
                <a:latin typeface="Arial"/>
                <a:cs typeface="Arial"/>
              </a:rPr>
              <a:t> </a:t>
            </a:r>
            <a:r>
              <a:rPr lang="sv-SE" b="1" dirty="0" err="1">
                <a:latin typeface="Arial"/>
                <a:cs typeface="Arial"/>
              </a:rPr>
              <a:t>than</a:t>
            </a:r>
            <a:r>
              <a:rPr lang="sv-SE" b="1" dirty="0">
                <a:latin typeface="Arial"/>
                <a:cs typeface="Arial"/>
              </a:rPr>
              <a:t> </a:t>
            </a:r>
            <a:r>
              <a:rPr lang="sv-SE" b="1" dirty="0" err="1">
                <a:latin typeface="Arial"/>
                <a:cs typeface="Arial"/>
              </a:rPr>
              <a:t>when</a:t>
            </a:r>
            <a:r>
              <a:rPr lang="sv-SE" b="1" dirty="0">
                <a:latin typeface="Arial"/>
                <a:cs typeface="Arial"/>
              </a:rPr>
              <a:t> Volvo </a:t>
            </a:r>
            <a:r>
              <a:rPr lang="sv-SE" b="1" dirty="0" err="1">
                <a:latin typeface="Arial"/>
                <a:cs typeface="Arial"/>
              </a:rPr>
              <a:t>shared</a:t>
            </a:r>
            <a:r>
              <a:rPr lang="sv-SE" b="1" dirty="0">
                <a:latin typeface="Arial"/>
                <a:cs typeface="Arial"/>
              </a:rPr>
              <a:t> </a:t>
            </a:r>
            <a:r>
              <a:rPr lang="sv-SE" b="1" dirty="0" err="1">
                <a:latin typeface="Arial"/>
                <a:cs typeface="Arial"/>
              </a:rPr>
              <a:t>platforms</a:t>
            </a:r>
            <a:r>
              <a:rPr lang="sv-SE" b="1" dirty="0">
                <a:latin typeface="Arial"/>
                <a:cs typeface="Arial"/>
              </a:rPr>
              <a:t> </a:t>
            </a:r>
            <a:r>
              <a:rPr lang="sv-SE" b="1" dirty="0" err="1">
                <a:latin typeface="Arial"/>
                <a:cs typeface="Arial"/>
              </a:rPr>
              <a:t>with</a:t>
            </a:r>
            <a:r>
              <a:rPr lang="sv-SE" b="1" dirty="0">
                <a:latin typeface="Arial"/>
                <a:cs typeface="Arial"/>
              </a:rPr>
              <a:t> Ford”</a:t>
            </a:r>
          </a:p>
          <a:p>
            <a:pPr algn="ctr"/>
            <a:endParaRPr lang="en-US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The majority owner and Chairman of the Board, </a:t>
            </a:r>
            <a:r>
              <a:rPr lang="en-US" b="1" dirty="0" err="1" smtClean="0">
                <a:latin typeface="Arial"/>
                <a:cs typeface="Arial"/>
              </a:rPr>
              <a:t>mr</a:t>
            </a:r>
            <a:r>
              <a:rPr lang="en-US" b="1" dirty="0" smtClean="0">
                <a:latin typeface="Arial"/>
                <a:cs typeface="Arial"/>
              </a:rPr>
              <a:t> Li </a:t>
            </a:r>
            <a:r>
              <a:rPr lang="en-US" b="1" dirty="0" err="1" smtClean="0">
                <a:latin typeface="Arial"/>
                <a:cs typeface="Arial"/>
              </a:rPr>
              <a:t>Shufu</a:t>
            </a:r>
            <a:r>
              <a:rPr lang="en-US" b="1" dirty="0" smtClean="0">
                <a:latin typeface="Arial"/>
                <a:cs typeface="Arial"/>
              </a:rPr>
              <a:t> very seldom attend the Board meetings</a:t>
            </a:r>
          </a:p>
          <a:p>
            <a:pPr marL="342900" indent="-342900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Instead these are chaired by </a:t>
            </a:r>
            <a:r>
              <a:rPr lang="en-US" b="1" dirty="0" err="1" smtClean="0">
                <a:latin typeface="Arial"/>
                <a:cs typeface="Arial"/>
              </a:rPr>
              <a:t>mr</a:t>
            </a:r>
            <a:r>
              <a:rPr lang="en-US" b="1" dirty="0" smtClean="0">
                <a:latin typeface="Arial"/>
                <a:cs typeface="Arial"/>
              </a:rPr>
              <a:t> Hans </a:t>
            </a:r>
            <a:r>
              <a:rPr lang="en-US" b="1" dirty="0" err="1" smtClean="0">
                <a:latin typeface="Arial"/>
                <a:cs typeface="Arial"/>
              </a:rPr>
              <a:t>Olof</a:t>
            </a:r>
            <a:r>
              <a:rPr lang="en-US" b="1" dirty="0" smtClean="0">
                <a:latin typeface="Arial"/>
                <a:cs typeface="Arial"/>
              </a:rPr>
              <a:t> Olsson, former CEO of VCC and former Senior Vice President of Ford Motor Co.</a:t>
            </a:r>
          </a:p>
          <a:p>
            <a:pPr marL="342900" indent="-342900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The Chinese minority owners are not represented in the VCC board</a:t>
            </a:r>
          </a:p>
          <a:p>
            <a:pPr marL="342900" indent="-342900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The current CEO of VCC is </a:t>
            </a:r>
            <a:r>
              <a:rPr lang="en-US" b="1" dirty="0" err="1" smtClean="0">
                <a:latin typeface="Arial"/>
                <a:cs typeface="Arial"/>
              </a:rPr>
              <a:t>mr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 err="1" smtClean="0">
                <a:latin typeface="Arial"/>
                <a:cs typeface="Arial"/>
              </a:rPr>
              <a:t>Håkan</a:t>
            </a:r>
            <a:r>
              <a:rPr lang="en-US" b="1" dirty="0" smtClean="0">
                <a:latin typeface="Arial"/>
                <a:cs typeface="Arial"/>
              </a:rPr>
              <a:t> Samuelsson, former CEO of MAN Trucks</a:t>
            </a:r>
          </a:p>
          <a:p>
            <a:pPr marL="342900" indent="-342900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err="1" smtClean="0">
                <a:latin typeface="Arial"/>
                <a:cs typeface="Arial"/>
              </a:rPr>
              <a:t>Mr</a:t>
            </a:r>
            <a:r>
              <a:rPr lang="en-US" b="1" dirty="0" smtClean="0">
                <a:latin typeface="Arial"/>
                <a:cs typeface="Arial"/>
              </a:rPr>
              <a:t> Freeman </a:t>
            </a:r>
            <a:r>
              <a:rPr lang="en-US" b="1" dirty="0" err="1" smtClean="0">
                <a:latin typeface="Arial"/>
                <a:cs typeface="Arial"/>
              </a:rPr>
              <a:t>Shen</a:t>
            </a:r>
            <a:r>
              <a:rPr lang="en-US" b="1" dirty="0" smtClean="0">
                <a:latin typeface="Arial"/>
                <a:cs typeface="Arial"/>
              </a:rPr>
              <a:t>, originally from </a:t>
            </a:r>
            <a:r>
              <a:rPr lang="en-US" b="1" dirty="0" err="1" smtClean="0">
                <a:latin typeface="Arial"/>
                <a:cs typeface="Arial"/>
              </a:rPr>
              <a:t>Geely</a:t>
            </a:r>
            <a:r>
              <a:rPr lang="en-US" b="1" dirty="0" smtClean="0">
                <a:latin typeface="Arial"/>
                <a:cs typeface="Arial"/>
              </a:rPr>
              <a:t>, and first CEO of VCC China (sole </a:t>
            </a:r>
            <a:r>
              <a:rPr lang="en-US" b="1" dirty="0">
                <a:latin typeface="Arial"/>
                <a:cs typeface="Arial"/>
              </a:rPr>
              <a:t>Chinese in top management</a:t>
            </a:r>
            <a:r>
              <a:rPr lang="en-US" b="1" dirty="0" smtClean="0">
                <a:latin typeface="Arial"/>
                <a:cs typeface="Arial"/>
              </a:rPr>
              <a:t>), replaced by </a:t>
            </a:r>
            <a:r>
              <a:rPr lang="en-US" b="1" dirty="0" err="1" smtClean="0">
                <a:latin typeface="Arial"/>
                <a:cs typeface="Arial"/>
              </a:rPr>
              <a:t>mr</a:t>
            </a:r>
            <a:r>
              <a:rPr lang="en-US" b="1" dirty="0" smtClean="0">
                <a:latin typeface="Arial"/>
                <a:cs typeface="Arial"/>
              </a:rPr>
              <a:t> Lars </a:t>
            </a:r>
            <a:r>
              <a:rPr lang="en-US" b="1" dirty="0" err="1" smtClean="0">
                <a:latin typeface="Arial"/>
                <a:cs typeface="Arial"/>
              </a:rPr>
              <a:t>Danielsson</a:t>
            </a:r>
            <a:r>
              <a:rPr lang="en-US" b="1" dirty="0" smtClean="0">
                <a:latin typeface="Arial"/>
                <a:cs typeface="Arial"/>
              </a:rPr>
              <a:t>, (VCC-</a:t>
            </a:r>
            <a:r>
              <a:rPr lang="en-US" b="1" dirty="0" err="1" smtClean="0">
                <a:latin typeface="Arial"/>
                <a:cs typeface="Arial"/>
              </a:rPr>
              <a:t>oldtimer</a:t>
            </a:r>
            <a:r>
              <a:rPr lang="en-US" b="1" dirty="0" smtClean="0">
                <a:latin typeface="Arial"/>
                <a:cs typeface="Arial"/>
              </a:rPr>
              <a:t>) </a:t>
            </a:r>
          </a:p>
          <a:p>
            <a:pPr marL="342900" indent="-342900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CEV is also mainly managed by a Volvo team</a:t>
            </a:r>
          </a:p>
          <a:p>
            <a:endParaRPr lang="en-US" sz="2000" b="1" dirty="0" smtClean="0">
              <a:latin typeface="Arial"/>
              <a:cs typeface="Arial"/>
            </a:endParaRPr>
          </a:p>
          <a:p>
            <a:pPr algn="ctr"/>
            <a:r>
              <a:rPr lang="sv-SE" sz="2000" b="1" i="1" dirty="0" smtClean="0"/>
              <a:t>“</a:t>
            </a:r>
            <a:r>
              <a:rPr lang="sv-SE" sz="2000" b="1" i="1" dirty="0"/>
              <a:t>As long as </a:t>
            </a:r>
            <a:r>
              <a:rPr lang="sv-SE" sz="2000" b="1" i="1" dirty="0" err="1"/>
              <a:t>we</a:t>
            </a:r>
            <a:r>
              <a:rPr lang="sv-SE" sz="2000" b="1" i="1" dirty="0"/>
              <a:t> </a:t>
            </a:r>
            <a:r>
              <a:rPr lang="sv-SE" sz="2000" b="1" i="1" dirty="0" err="1"/>
              <a:t>are</a:t>
            </a:r>
            <a:r>
              <a:rPr lang="sv-SE" sz="2000" b="1" i="1" dirty="0"/>
              <a:t> inside the </a:t>
            </a:r>
            <a:r>
              <a:rPr lang="sv-SE" sz="2000" b="1" i="1" dirty="0" err="1"/>
              <a:t>strategy</a:t>
            </a:r>
            <a:r>
              <a:rPr lang="sv-SE" sz="2000" b="1" i="1" dirty="0"/>
              <a:t>, </a:t>
            </a:r>
            <a:r>
              <a:rPr lang="sv-SE" sz="2000" b="1" i="1" dirty="0" err="1"/>
              <a:t>we</a:t>
            </a:r>
            <a:r>
              <a:rPr lang="sv-SE" sz="2000" b="1" i="1" dirty="0"/>
              <a:t> </a:t>
            </a:r>
            <a:r>
              <a:rPr lang="sv-SE" sz="2000" b="1" i="1" dirty="0" err="1"/>
              <a:t>have</a:t>
            </a:r>
            <a:r>
              <a:rPr lang="sv-SE" sz="2000" b="1" i="1" dirty="0"/>
              <a:t> full </a:t>
            </a:r>
            <a:r>
              <a:rPr lang="sv-SE" sz="2000" b="1" i="1" dirty="0" err="1" smtClean="0"/>
              <a:t>freedom</a:t>
            </a:r>
            <a:r>
              <a:rPr lang="sv-SE" sz="2000" b="1" i="1" dirty="0" smtClean="0"/>
              <a:t>…. </a:t>
            </a:r>
            <a:r>
              <a:rPr lang="sv-SE" sz="2000" b="1" i="1" dirty="0" err="1" smtClean="0"/>
              <a:t>there</a:t>
            </a:r>
            <a:r>
              <a:rPr lang="sv-SE" sz="2000" b="1" i="1" dirty="0" smtClean="0"/>
              <a:t> </a:t>
            </a:r>
            <a:r>
              <a:rPr lang="sv-SE" sz="2000" b="1" i="1" dirty="0"/>
              <a:t>is no </a:t>
            </a:r>
            <a:r>
              <a:rPr lang="sv-SE" sz="2000" b="1" i="1" dirty="0" err="1"/>
              <a:t>interference</a:t>
            </a:r>
            <a:r>
              <a:rPr lang="sv-SE" sz="2000" b="1" i="1" dirty="0"/>
              <a:t> </a:t>
            </a:r>
            <a:r>
              <a:rPr lang="sv-SE" sz="2000" b="1" i="1" dirty="0" smtClean="0"/>
              <a:t>at the </a:t>
            </a:r>
            <a:r>
              <a:rPr lang="sv-SE" sz="2000" b="1" i="1" dirty="0" err="1"/>
              <a:t>operational</a:t>
            </a:r>
            <a:r>
              <a:rPr lang="sv-SE" sz="2000" b="1" i="1" dirty="0"/>
              <a:t> </a:t>
            </a:r>
            <a:r>
              <a:rPr lang="sv-SE" sz="2000" b="1" i="1" dirty="0" err="1"/>
              <a:t>level</a:t>
            </a:r>
            <a:r>
              <a:rPr lang="sv-SE" sz="2000" b="1" i="1" dirty="0"/>
              <a:t>.</a:t>
            </a:r>
            <a:r>
              <a:rPr lang="sv-SE" sz="2000" b="1" i="1" dirty="0" smtClean="0"/>
              <a:t>” (CEO VCC, H. Samuelsson) </a:t>
            </a:r>
            <a:endParaRPr lang="sv-SE" sz="2000" b="1" i="1" dirty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6951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39645" y="2747474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1" y="135139"/>
            <a:ext cx="90129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 smtClean="0">
              <a:latin typeface="Arial"/>
              <a:cs typeface="Arial"/>
            </a:endParaRPr>
          </a:p>
          <a:p>
            <a:pPr algn="ctr"/>
            <a:r>
              <a:rPr lang="en-GB" sz="2400" b="1" u="sng" dirty="0" smtClean="0">
                <a:latin typeface="Arial"/>
                <a:cs typeface="Arial"/>
              </a:rPr>
              <a:t>In adition, the important political context:</a:t>
            </a:r>
          </a:p>
          <a:p>
            <a:pPr algn="ctr"/>
            <a:endParaRPr lang="en-GB" sz="2400" b="1" dirty="0" smtClean="0">
              <a:latin typeface="Arial"/>
              <a:cs typeface="Arial"/>
            </a:endParaRPr>
          </a:p>
          <a:p>
            <a:endParaRPr lang="en-GB" sz="2000" b="1" dirty="0" smtClean="0">
              <a:latin typeface="Arial"/>
              <a:cs typeface="Arial"/>
            </a:endParaRPr>
          </a:p>
          <a:p>
            <a:pPr marL="787400" indent="-342900"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Generally, foreign/domestic auto JVs in China’s become more difficult to manage, with fights over profits and technology</a:t>
            </a:r>
          </a:p>
          <a:p>
            <a:pPr marL="787400" indent="-342900">
              <a:buFont typeface="Arial"/>
              <a:buChar char="•"/>
            </a:pPr>
            <a:endParaRPr lang="en-GB" sz="2000" b="1" dirty="0" smtClean="0">
              <a:latin typeface="Arial"/>
              <a:cs typeface="Arial"/>
            </a:endParaRPr>
          </a:p>
          <a:p>
            <a:pPr marL="787400" indent="-342900"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Also, the Chinese </a:t>
            </a:r>
            <a:r>
              <a:rPr lang="en-GB" sz="2000" b="1" dirty="0" smtClean="0">
                <a:latin typeface="Arial"/>
                <a:cs typeface="Arial"/>
              </a:rPr>
              <a:t>Govm’t</a:t>
            </a:r>
            <a:r>
              <a:rPr lang="en-GB" sz="2000" b="1" dirty="0" smtClean="0">
                <a:latin typeface="Arial"/>
                <a:cs typeface="Arial"/>
              </a:rPr>
              <a:t> increasingly support domestic firms</a:t>
            </a:r>
          </a:p>
          <a:p>
            <a:endParaRPr lang="en-GB" b="1" dirty="0" smtClean="0">
              <a:latin typeface="Arial"/>
              <a:cs typeface="Arial"/>
            </a:endParaRPr>
          </a:p>
          <a:p>
            <a:r>
              <a:rPr lang="en-GB" b="1" dirty="0" smtClean="0">
                <a:latin typeface="Arial"/>
                <a:cs typeface="Arial"/>
              </a:rPr>
              <a:t> </a:t>
            </a:r>
          </a:p>
          <a:p>
            <a:endParaRPr lang="en-GB" b="1" dirty="0" smtClean="0">
              <a:latin typeface="Arial"/>
              <a:cs typeface="Arial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66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9" y="532990"/>
            <a:ext cx="7983106" cy="58940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763973" y="160919"/>
            <a:ext cx="7638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Arial"/>
                <a:cs typeface="Arial"/>
              </a:rPr>
              <a:t>The dominance of foreign brands (</a:t>
            </a:r>
            <a:r>
              <a:rPr lang="en-GB" sz="2000" b="1" dirty="0" err="1" smtClean="0">
                <a:latin typeface="Arial"/>
                <a:cs typeface="Arial"/>
              </a:rPr>
              <a:t>ca</a:t>
            </a:r>
            <a:r>
              <a:rPr lang="en-GB" sz="2000" b="1" dirty="0" smtClean="0">
                <a:latin typeface="Arial"/>
                <a:cs typeface="Arial"/>
              </a:rPr>
              <a:t> 70% of national market)</a:t>
            </a:r>
            <a:endParaRPr lang="en-GB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603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412083" y="234251"/>
            <a:ext cx="836574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err="1" smtClean="0">
                <a:latin typeface="Arial"/>
                <a:cs typeface="Arial"/>
              </a:rPr>
              <a:t>Geely</a:t>
            </a:r>
            <a:r>
              <a:rPr lang="en-GB" sz="2000" b="1" dirty="0" smtClean="0">
                <a:latin typeface="Arial"/>
                <a:cs typeface="Arial"/>
              </a:rPr>
              <a:t> (and Volvo) supported by the Chinese gouvernment:</a:t>
            </a:r>
          </a:p>
          <a:p>
            <a:pPr algn="ctr"/>
            <a:r>
              <a:rPr lang="en-GB" sz="2000" b="1" dirty="0" smtClean="0">
                <a:latin typeface="Arial"/>
                <a:cs typeface="Arial"/>
              </a:rPr>
              <a:t>A role model for private independent Chinese car manufacturers ?</a:t>
            </a:r>
          </a:p>
          <a:p>
            <a:endParaRPr lang="en-GB" dirty="0"/>
          </a:p>
        </p:txBody>
      </p:sp>
      <p:sp>
        <p:nvSpPr>
          <p:cNvPr id="6" name="textruta 5"/>
          <p:cNvSpPr txBox="1"/>
          <p:nvPr/>
        </p:nvSpPr>
        <p:spPr>
          <a:xfrm>
            <a:off x="0" y="1367084"/>
            <a:ext cx="9199954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Arial"/>
              <a:buChar char="•"/>
            </a:pP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Strong local govm’t investors in </a:t>
            </a:r>
            <a:r>
              <a:rPr lang="en-GB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Geely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 (Jiading, Daqing)</a:t>
            </a:r>
          </a:p>
          <a:p>
            <a:pPr marL="182563" indent="-182563">
              <a:buFont typeface="Arial"/>
              <a:buChar char="•"/>
            </a:pPr>
            <a:endParaRPr lang="en-GB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82563" indent="-182563">
              <a:buFont typeface="Arial"/>
              <a:buChar char="•"/>
            </a:pP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National subsidies (e.g in 2012, $140m, or half of Geelys net profit)</a:t>
            </a:r>
          </a:p>
          <a:p>
            <a:pPr marL="182563" indent="-182563">
              <a:buFont typeface="Arial"/>
              <a:buChar char="•"/>
            </a:pPr>
            <a:endParaRPr lang="en-GB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Favourable loans: </a:t>
            </a:r>
            <a:r>
              <a:rPr lang="en-GB" sz="2000" b="1" dirty="0" smtClean="0">
                <a:latin typeface="Arial"/>
                <a:cs typeface="Arial"/>
              </a:rPr>
              <a:t>in 2012 China Development Bank signed a loan to </a:t>
            </a:r>
          </a:p>
          <a:p>
            <a:pPr marL="185738" indent="-185738"/>
            <a:r>
              <a:rPr lang="en-GB" sz="2000" b="1" dirty="0" smtClean="0">
                <a:latin typeface="Arial"/>
                <a:cs typeface="Arial"/>
              </a:rPr>
              <a:t>	finance Geely’s business plan with the company </a:t>
            </a:r>
            <a:r>
              <a:rPr lang="en-GB" sz="2000" b="1" dirty="0" smtClean="0">
                <a:latin typeface="Arial"/>
                <a:cs typeface="Arial"/>
              </a:rPr>
              <a:t>itself </a:t>
            </a:r>
            <a:r>
              <a:rPr lang="en-GB" sz="2000" b="1" dirty="0" smtClean="0">
                <a:latin typeface="Arial"/>
                <a:cs typeface="Arial"/>
              </a:rPr>
              <a:t>as security</a:t>
            </a:r>
            <a:endParaRPr lang="en-GB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GB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82563" indent="-182563">
              <a:buFont typeface="Arial"/>
              <a:buChar char="•"/>
            </a:pP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Chinese brands prioritized as govm’t limousines (incl Volvo, Hongqi)</a:t>
            </a:r>
          </a:p>
          <a:p>
            <a:pPr marL="182563" indent="-182563">
              <a:buFont typeface="Arial"/>
              <a:buChar char="•"/>
            </a:pPr>
            <a:endParaRPr lang="en-GB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82563" indent="-182563">
              <a:buFont typeface="Arial"/>
              <a:buChar char="•"/>
            </a:pP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”Anti-monopoly” policy (e.g. spare-parts, dealers) affect foreign/JV firms</a:t>
            </a:r>
          </a:p>
          <a:p>
            <a:endParaRPr lang="en-GB" sz="2000" b="1" dirty="0" smtClean="0">
              <a:solidFill>
                <a:srgbClr val="00000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  <a:p>
            <a:pPr marL="182563" indent="-182563">
              <a:buFont typeface="Arial"/>
              <a:buChar char="•"/>
            </a:pP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Consolidation (100+ firms) by squeezing large foreign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/small 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local firms</a:t>
            </a:r>
          </a:p>
          <a:p>
            <a:endParaRPr lang="en-GB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82563" indent="-182563">
              <a:buFont typeface="Arial"/>
              <a:buChar char="•"/>
            </a:pP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Geely selected as one of ca 10 prioritized manufacturers to remain</a:t>
            </a:r>
          </a:p>
          <a:p>
            <a:pPr marL="182563" indent="-182563">
              <a:buFont typeface="Arial"/>
              <a:buChar char="•"/>
            </a:pPr>
            <a:endParaRPr lang="en-GB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82563" indent="-182563">
              <a:buFont typeface="Arial"/>
              <a:buChar char="•"/>
            </a:pP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Geely first Chinese brand to be official car supplier for APEC (2014)</a:t>
            </a:r>
          </a:p>
          <a:p>
            <a:pPr marL="182563" indent="-182563">
              <a:buFont typeface="Arial"/>
              <a:buChar char="•"/>
            </a:pPr>
            <a:endParaRPr lang="en-GB" sz="20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316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39645" y="2747474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3171067" y="3670804"/>
            <a:ext cx="1846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b="1" dirty="0" smtClean="0">
              <a:latin typeface="Arial"/>
              <a:cs typeface="Arial"/>
            </a:endParaRPr>
          </a:p>
          <a:p>
            <a:endParaRPr lang="sv-SE" sz="2400" b="1" dirty="0" smtClean="0">
              <a:latin typeface="Arial"/>
              <a:cs typeface="Arial"/>
            </a:endParaRPr>
          </a:p>
          <a:p>
            <a:endParaRPr lang="sv-SE" sz="2400" b="1" dirty="0" smtClean="0">
              <a:latin typeface="Arial"/>
              <a:cs typeface="Arial"/>
            </a:endParaRPr>
          </a:p>
          <a:p>
            <a:endParaRPr lang="sv-SE" sz="2400" b="1" dirty="0" smtClean="0">
              <a:latin typeface="Arial"/>
              <a:cs typeface="Arial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-98638" y="541833"/>
            <a:ext cx="92426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u="sng" dirty="0" err="1">
                <a:latin typeface="Arial"/>
                <a:cs typeface="Arial"/>
              </a:rPr>
              <a:t>Summary</a:t>
            </a:r>
            <a:r>
              <a:rPr lang="sv-SE" sz="2400" b="1" u="sng" dirty="0">
                <a:latin typeface="Arial"/>
                <a:cs typeface="Arial"/>
              </a:rPr>
              <a:t> </a:t>
            </a:r>
            <a:r>
              <a:rPr lang="sv-SE" sz="2400" b="1" u="sng" dirty="0" err="1" smtClean="0">
                <a:latin typeface="Arial"/>
                <a:cs typeface="Arial"/>
              </a:rPr>
              <a:t>discussion</a:t>
            </a:r>
            <a:endParaRPr lang="sv-SE" sz="2400" b="1" u="sng" dirty="0" smtClean="0">
              <a:latin typeface="Arial"/>
              <a:cs typeface="Arial"/>
            </a:endParaRPr>
          </a:p>
          <a:p>
            <a:pPr algn="ctr"/>
            <a:endParaRPr lang="sv-SE" sz="2000" b="1" dirty="0">
              <a:latin typeface="Arial"/>
              <a:cs typeface="Arial"/>
            </a:endParaRPr>
          </a:p>
          <a:p>
            <a:pPr algn="ctr"/>
            <a:endParaRPr lang="sv-SE" sz="2000" b="1" dirty="0">
              <a:latin typeface="Arial"/>
              <a:cs typeface="Arial"/>
            </a:endParaRPr>
          </a:p>
          <a:p>
            <a:pPr algn="ctr"/>
            <a:r>
              <a:rPr lang="sv-SE" sz="2000" b="1" dirty="0" smtClean="0">
                <a:latin typeface="Arial"/>
                <a:cs typeface="Arial"/>
              </a:rPr>
              <a:t>So: </a:t>
            </a:r>
          </a:p>
          <a:p>
            <a:pPr algn="ctr"/>
            <a:r>
              <a:rPr lang="sv-SE" sz="2000" b="1" dirty="0" err="1" smtClean="0">
                <a:latin typeface="Arial"/>
                <a:cs typeface="Arial"/>
              </a:rPr>
              <a:t>Yes</a:t>
            </a:r>
            <a:r>
              <a:rPr lang="sv-SE" sz="2000" b="1" dirty="0" smtClean="0">
                <a:latin typeface="Arial"/>
                <a:cs typeface="Arial"/>
              </a:rPr>
              <a:t>, so far </a:t>
            </a:r>
            <a:r>
              <a:rPr lang="sv-SE" sz="2000" b="1" dirty="0" err="1" smtClean="0">
                <a:latin typeface="Arial"/>
                <a:cs typeface="Arial"/>
              </a:rPr>
              <a:t>Geely</a:t>
            </a:r>
            <a:r>
              <a:rPr lang="sv-SE" sz="2000" b="1" dirty="0" smtClean="0">
                <a:latin typeface="Arial"/>
                <a:cs typeface="Arial"/>
              </a:rPr>
              <a:t> + Volvo </a:t>
            </a:r>
            <a:r>
              <a:rPr lang="sv-SE" sz="2000" b="1" dirty="0" err="1" smtClean="0">
                <a:latin typeface="Arial"/>
                <a:cs typeface="Arial"/>
              </a:rPr>
              <a:t>seem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to</a:t>
            </a:r>
            <a:r>
              <a:rPr lang="sv-SE" sz="2000" b="1" dirty="0" smtClean="0">
                <a:latin typeface="Arial"/>
                <a:cs typeface="Arial"/>
              </a:rPr>
              <a:t> be a </a:t>
            </a:r>
            <a:r>
              <a:rPr lang="sv-SE" sz="2000" b="1" dirty="0" err="1" smtClean="0">
                <a:latin typeface="Arial"/>
                <a:cs typeface="Arial"/>
              </a:rPr>
              <a:t>good</a:t>
            </a:r>
            <a:r>
              <a:rPr lang="sv-SE" sz="2000" b="1" dirty="0" smtClean="0">
                <a:latin typeface="Arial"/>
                <a:cs typeface="Arial"/>
              </a:rPr>
              <a:t> global fit:</a:t>
            </a:r>
          </a:p>
          <a:p>
            <a:pPr algn="ctr"/>
            <a:endParaRPr lang="en-US" sz="2000" b="1" dirty="0">
              <a:latin typeface="Arial"/>
              <a:cs typeface="Arial"/>
            </a:endParaRPr>
          </a:p>
          <a:p>
            <a:pPr algn="ctr"/>
            <a:endParaRPr lang="sv-SE" sz="2000" b="1" dirty="0" smtClean="0">
              <a:latin typeface="Arial"/>
              <a:cs typeface="Arial"/>
            </a:endParaRPr>
          </a:p>
          <a:p>
            <a:pPr algn="ctr"/>
            <a:r>
              <a:rPr lang="sv-SE" sz="2000" b="1" dirty="0" smtClean="0">
                <a:latin typeface="Arial"/>
                <a:cs typeface="Arial"/>
              </a:rPr>
              <a:t>“</a:t>
            </a:r>
            <a:r>
              <a:rPr lang="sv-SE" sz="2000" b="1" dirty="0">
                <a:latin typeface="Arial"/>
                <a:cs typeface="Arial"/>
              </a:rPr>
              <a:t>Volvo </a:t>
            </a:r>
            <a:r>
              <a:rPr lang="sv-SE" sz="2000" b="1" dirty="0" err="1">
                <a:latin typeface="Arial"/>
                <a:cs typeface="Arial"/>
              </a:rPr>
              <a:t>needed</a:t>
            </a:r>
            <a:r>
              <a:rPr lang="sv-SE" sz="2000" b="1" dirty="0">
                <a:latin typeface="Arial"/>
                <a:cs typeface="Arial"/>
              </a:rPr>
              <a:t> a </a:t>
            </a:r>
            <a:r>
              <a:rPr lang="sv-SE" sz="2000" b="1" dirty="0" err="1">
                <a:latin typeface="Arial"/>
                <a:cs typeface="Arial"/>
              </a:rPr>
              <a:t>lot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of</a:t>
            </a:r>
            <a:r>
              <a:rPr lang="sv-SE" sz="2000" b="1" dirty="0">
                <a:latin typeface="Arial"/>
                <a:cs typeface="Arial"/>
              </a:rPr>
              <a:t> investment </a:t>
            </a:r>
            <a:r>
              <a:rPr lang="sv-SE" sz="2000" b="1" dirty="0" err="1">
                <a:latin typeface="Arial"/>
                <a:cs typeface="Arial"/>
              </a:rPr>
              <a:t>to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develop</a:t>
            </a:r>
            <a:r>
              <a:rPr lang="sv-SE" sz="2000" b="1" dirty="0">
                <a:latin typeface="Arial"/>
                <a:cs typeface="Arial"/>
              </a:rPr>
              <a:t> new </a:t>
            </a:r>
            <a:r>
              <a:rPr lang="sv-SE" sz="2000" b="1" dirty="0" err="1">
                <a:latin typeface="Arial"/>
                <a:cs typeface="Arial"/>
              </a:rPr>
              <a:t>technology</a:t>
            </a:r>
            <a:r>
              <a:rPr lang="sv-SE" sz="2000" b="1" dirty="0">
                <a:latin typeface="Arial"/>
                <a:cs typeface="Arial"/>
              </a:rPr>
              <a:t>, </a:t>
            </a:r>
            <a:r>
              <a:rPr lang="sv-SE" sz="2000" b="1" dirty="0" err="1">
                <a:latin typeface="Arial"/>
                <a:cs typeface="Arial"/>
              </a:rPr>
              <a:t>while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Geely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have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money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but</a:t>
            </a:r>
            <a:r>
              <a:rPr lang="sv-SE" sz="2000" b="1" dirty="0">
                <a:latin typeface="Arial"/>
                <a:cs typeface="Arial"/>
              </a:rPr>
              <a:t> no strong </a:t>
            </a:r>
            <a:r>
              <a:rPr lang="sv-SE" sz="2000" b="1" dirty="0" err="1">
                <a:latin typeface="Arial"/>
                <a:cs typeface="Arial"/>
              </a:rPr>
              <a:t>development</a:t>
            </a:r>
            <a:r>
              <a:rPr lang="sv-SE" sz="2000" b="1" dirty="0">
                <a:latin typeface="Arial"/>
                <a:cs typeface="Arial"/>
              </a:rPr>
              <a:t> team. It </a:t>
            </a:r>
            <a:r>
              <a:rPr lang="sv-SE" sz="2000" b="1" dirty="0" err="1">
                <a:latin typeface="Arial"/>
                <a:cs typeface="Arial"/>
              </a:rPr>
              <a:t>was</a:t>
            </a:r>
            <a:r>
              <a:rPr lang="sv-SE" sz="2000" b="1" dirty="0">
                <a:latin typeface="Arial"/>
                <a:cs typeface="Arial"/>
              </a:rPr>
              <a:t> a </a:t>
            </a:r>
            <a:r>
              <a:rPr lang="sv-SE" sz="2000" b="1" dirty="0" err="1">
                <a:latin typeface="Arial"/>
                <a:cs typeface="Arial"/>
              </a:rPr>
              <a:t>win-win</a:t>
            </a:r>
            <a:r>
              <a:rPr lang="sv-SE" sz="2000" b="1" dirty="0">
                <a:latin typeface="Arial"/>
                <a:cs typeface="Arial"/>
              </a:rPr>
              <a:t> situation.” </a:t>
            </a:r>
          </a:p>
          <a:p>
            <a:endParaRPr lang="sv-SE" b="1" dirty="0">
              <a:latin typeface="Arial"/>
              <a:cs typeface="Arial"/>
            </a:endParaRPr>
          </a:p>
          <a:p>
            <a:endParaRPr lang="sv-SE" b="1" dirty="0">
              <a:latin typeface="Arial"/>
              <a:cs typeface="Arial"/>
            </a:endParaRPr>
          </a:p>
          <a:p>
            <a:endParaRPr lang="sv-SE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481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39645" y="2747474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3171067" y="71765"/>
            <a:ext cx="18466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b="1" dirty="0" smtClean="0">
              <a:latin typeface="Arial"/>
              <a:cs typeface="Arial"/>
            </a:endParaRPr>
          </a:p>
          <a:p>
            <a:endParaRPr lang="sv-SE" sz="2400" b="1" dirty="0" smtClean="0">
              <a:latin typeface="Arial"/>
              <a:cs typeface="Arial"/>
            </a:endParaRPr>
          </a:p>
          <a:p>
            <a:endParaRPr lang="sv-SE" sz="2400" b="1" dirty="0" smtClean="0">
              <a:latin typeface="Arial"/>
              <a:cs typeface="Arial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-98638" y="71765"/>
            <a:ext cx="924263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err="1" smtClean="0">
                <a:latin typeface="Arial"/>
                <a:cs typeface="Arial"/>
              </a:rPr>
              <a:t>But</a:t>
            </a:r>
            <a:r>
              <a:rPr lang="sv-SE" sz="2400" b="1" dirty="0" smtClean="0">
                <a:latin typeface="Arial"/>
                <a:cs typeface="Arial"/>
              </a:rPr>
              <a:t>, </a:t>
            </a:r>
            <a:r>
              <a:rPr lang="sv-SE" sz="2400" b="1" dirty="0" err="1" smtClean="0">
                <a:latin typeface="Arial"/>
                <a:cs typeface="Arial"/>
              </a:rPr>
              <a:t>success</a:t>
            </a:r>
            <a:r>
              <a:rPr lang="sv-SE" sz="2400" b="1" dirty="0" smtClean="0">
                <a:latin typeface="Arial"/>
                <a:cs typeface="Arial"/>
              </a:rPr>
              <a:t> </a:t>
            </a:r>
            <a:r>
              <a:rPr lang="sv-SE" sz="2400" b="1" dirty="0">
                <a:latin typeface="Arial"/>
                <a:cs typeface="Arial"/>
              </a:rPr>
              <a:t>not </a:t>
            </a:r>
            <a:r>
              <a:rPr lang="sv-SE" sz="2400" b="1" dirty="0" err="1">
                <a:latin typeface="Arial"/>
                <a:cs typeface="Arial"/>
              </a:rPr>
              <a:t>guaranteed</a:t>
            </a:r>
            <a:r>
              <a:rPr lang="sv-SE" sz="2400" b="1" dirty="0">
                <a:latin typeface="Arial"/>
                <a:cs typeface="Arial"/>
              </a:rPr>
              <a:t>: </a:t>
            </a:r>
            <a:endParaRPr lang="sv-SE" sz="2400" b="1" dirty="0" smtClean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endParaRPr lang="sv-SE" sz="2000" b="1" dirty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r>
              <a:rPr lang="sv-SE" sz="2000" b="1" dirty="0" err="1">
                <a:latin typeface="Arial"/>
                <a:cs typeface="Arial"/>
              </a:rPr>
              <a:t>O</a:t>
            </a:r>
            <a:r>
              <a:rPr lang="sv-SE" sz="2000" b="1" dirty="0" err="1" smtClean="0">
                <a:latin typeface="Arial"/>
                <a:cs typeface="Arial"/>
              </a:rPr>
              <a:t>ther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acquisitions</a:t>
            </a:r>
            <a:r>
              <a:rPr lang="sv-SE" sz="2000" b="1" dirty="0">
                <a:latin typeface="Arial"/>
                <a:cs typeface="Arial"/>
              </a:rPr>
              <a:t>, e.g </a:t>
            </a:r>
            <a:r>
              <a:rPr lang="sv-SE" sz="2000" b="1" dirty="0" err="1">
                <a:latin typeface="Arial"/>
                <a:cs typeface="Arial"/>
              </a:rPr>
              <a:t>state-owned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SAIC’s</a:t>
            </a:r>
            <a:r>
              <a:rPr lang="sv-SE" sz="2000" b="1" dirty="0">
                <a:latin typeface="Arial"/>
                <a:cs typeface="Arial"/>
              </a:rPr>
              <a:t> deal </a:t>
            </a:r>
            <a:r>
              <a:rPr lang="sv-SE" sz="2000" b="1" dirty="0" err="1">
                <a:latin typeface="Arial"/>
                <a:cs typeface="Arial"/>
              </a:rPr>
              <a:t>with</a:t>
            </a:r>
            <a:r>
              <a:rPr lang="sv-SE" sz="2000" b="1" dirty="0">
                <a:latin typeface="Arial"/>
                <a:cs typeface="Arial"/>
              </a:rPr>
              <a:t> Korean </a:t>
            </a:r>
            <a:r>
              <a:rPr lang="sv-SE" sz="2000" b="1" dirty="0" err="1">
                <a:latin typeface="Arial"/>
                <a:cs typeface="Arial"/>
              </a:rPr>
              <a:t>Ssangyong</a:t>
            </a:r>
            <a:r>
              <a:rPr lang="sv-SE" sz="2000" b="1" dirty="0">
                <a:latin typeface="Arial"/>
                <a:cs typeface="Arial"/>
              </a:rPr>
              <a:t> and MG Rover, </a:t>
            </a:r>
            <a:r>
              <a:rPr lang="sv-SE" sz="2000" b="1" dirty="0" err="1">
                <a:latin typeface="Arial"/>
                <a:cs typeface="Arial"/>
              </a:rPr>
              <a:t>failed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to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bring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synergies</a:t>
            </a:r>
            <a:endParaRPr lang="sv-SE" sz="2000" b="1" dirty="0">
              <a:latin typeface="Arial"/>
              <a:cs typeface="Arial"/>
            </a:endParaRPr>
          </a:p>
          <a:p>
            <a:endParaRPr lang="sv-SE" sz="2000" b="1" dirty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endParaRPr lang="sv-SE" sz="2000" b="1" dirty="0" smtClean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r>
              <a:rPr lang="sv-SE" sz="2000" b="1" dirty="0" err="1" smtClean="0">
                <a:latin typeface="Arial"/>
                <a:cs typeface="Arial"/>
              </a:rPr>
              <a:t>Can</a:t>
            </a:r>
            <a:r>
              <a:rPr lang="sv-SE" sz="2000" b="1" dirty="0" smtClean="0">
                <a:latin typeface="Arial"/>
                <a:cs typeface="Arial"/>
              </a:rPr>
              <a:t> the </a:t>
            </a:r>
            <a:r>
              <a:rPr lang="sv-SE" sz="2000" b="1" i="1" dirty="0" smtClean="0">
                <a:latin typeface="Arial"/>
                <a:cs typeface="Arial"/>
              </a:rPr>
              <a:t>”Volvo</a:t>
            </a:r>
            <a:r>
              <a:rPr lang="sv-SE" sz="2000" b="1" i="1" dirty="0">
                <a:latin typeface="Arial"/>
                <a:cs typeface="Arial"/>
              </a:rPr>
              <a:t> </a:t>
            </a:r>
            <a:r>
              <a:rPr lang="sv-SE" sz="2000" b="1" i="1" dirty="0" smtClean="0">
                <a:latin typeface="Arial"/>
                <a:cs typeface="Arial"/>
              </a:rPr>
              <a:t>is Volvo, </a:t>
            </a:r>
            <a:r>
              <a:rPr lang="sv-SE" sz="2000" b="1" i="1" dirty="0" err="1" smtClean="0">
                <a:latin typeface="Arial"/>
                <a:cs typeface="Arial"/>
              </a:rPr>
              <a:t>Geley</a:t>
            </a:r>
            <a:r>
              <a:rPr lang="sv-SE" sz="2000" b="1" i="1" dirty="0" smtClean="0">
                <a:latin typeface="Arial"/>
                <a:cs typeface="Arial"/>
              </a:rPr>
              <a:t> is </a:t>
            </a:r>
            <a:r>
              <a:rPr lang="sv-SE" sz="2000" b="1" i="1" dirty="0" err="1" smtClean="0">
                <a:latin typeface="Arial"/>
                <a:cs typeface="Arial"/>
              </a:rPr>
              <a:t>Geely</a:t>
            </a:r>
            <a:r>
              <a:rPr lang="sv-SE" sz="2000" b="1" i="1" dirty="0" smtClean="0">
                <a:latin typeface="Arial"/>
                <a:cs typeface="Arial"/>
              </a:rPr>
              <a:t>” </a:t>
            </a:r>
            <a:r>
              <a:rPr lang="sv-SE" sz="2000" b="1" dirty="0" err="1" smtClean="0">
                <a:latin typeface="Arial"/>
                <a:cs typeface="Arial"/>
              </a:rPr>
              <a:t>strategy</a:t>
            </a:r>
            <a:r>
              <a:rPr lang="sv-SE" sz="2000" b="1" dirty="0" smtClean="0">
                <a:latin typeface="Arial"/>
                <a:cs typeface="Arial"/>
              </a:rPr>
              <a:t> be </a:t>
            </a:r>
            <a:r>
              <a:rPr lang="sv-SE" sz="2000" b="1" dirty="0" err="1" smtClean="0">
                <a:latin typeface="Arial"/>
                <a:cs typeface="Arial"/>
              </a:rPr>
              <a:t>kept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if</a:t>
            </a:r>
            <a:r>
              <a:rPr lang="sv-SE" sz="2000" b="1" dirty="0">
                <a:latin typeface="Arial"/>
                <a:cs typeface="Arial"/>
              </a:rPr>
              <a:t>/</a:t>
            </a:r>
            <a:r>
              <a:rPr lang="sv-SE" sz="2000" b="1" dirty="0" err="1">
                <a:latin typeface="Arial"/>
                <a:cs typeface="Arial"/>
              </a:rPr>
              <a:t>when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Geely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also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want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to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use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 smtClean="0">
                <a:latin typeface="Arial"/>
                <a:cs typeface="Arial"/>
              </a:rPr>
              <a:t>VCCs</a:t>
            </a:r>
            <a:r>
              <a:rPr lang="sv-SE" sz="2000" b="1" dirty="0" smtClean="0">
                <a:latin typeface="Arial"/>
                <a:cs typeface="Arial"/>
              </a:rPr>
              <a:t> </a:t>
            </a:r>
            <a:r>
              <a:rPr lang="sv-SE" sz="2000" b="1" dirty="0">
                <a:latin typeface="Arial"/>
                <a:cs typeface="Arial"/>
              </a:rPr>
              <a:t>premium brand </a:t>
            </a:r>
            <a:r>
              <a:rPr lang="sv-SE" sz="2000" b="1" dirty="0" err="1" smtClean="0">
                <a:latin typeface="Arial"/>
                <a:cs typeface="Arial"/>
              </a:rPr>
              <a:t>technology</a:t>
            </a:r>
            <a:r>
              <a:rPr lang="sv-SE" sz="2000" b="1" dirty="0" smtClean="0">
                <a:latin typeface="Arial"/>
                <a:cs typeface="Arial"/>
              </a:rPr>
              <a:t>?</a:t>
            </a:r>
          </a:p>
          <a:p>
            <a:pPr marL="185738" indent="-185738">
              <a:buFont typeface="Arial"/>
              <a:buChar char="•"/>
            </a:pPr>
            <a:endParaRPr lang="sv-SE" sz="2000" b="1" dirty="0" smtClean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r>
              <a:rPr lang="sv-SE" sz="2000" b="1" dirty="0" err="1">
                <a:latin typeface="Arial"/>
                <a:cs typeface="Arial"/>
              </a:rPr>
              <a:t>VCCs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future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very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dependent</a:t>
            </a:r>
            <a:r>
              <a:rPr lang="sv-SE" sz="2000" b="1" dirty="0">
                <a:latin typeface="Arial"/>
                <a:cs typeface="Arial"/>
              </a:rPr>
              <a:t> on </a:t>
            </a:r>
            <a:r>
              <a:rPr lang="sv-SE" sz="2000" b="1" dirty="0" err="1">
                <a:latin typeface="Arial"/>
                <a:cs typeface="Arial"/>
              </a:rPr>
              <a:t>sales</a:t>
            </a:r>
            <a:r>
              <a:rPr lang="sv-SE" sz="2000" b="1" dirty="0">
                <a:latin typeface="Arial"/>
                <a:cs typeface="Arial"/>
              </a:rPr>
              <a:t> in China (</a:t>
            </a:r>
            <a:r>
              <a:rPr lang="sv-SE" sz="2000" b="1" dirty="0" err="1">
                <a:latin typeface="Arial"/>
                <a:cs typeface="Arial"/>
              </a:rPr>
              <a:t>shared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models</a:t>
            </a:r>
            <a:r>
              <a:rPr lang="sv-SE" sz="2000" b="1" dirty="0">
                <a:latin typeface="Arial"/>
                <a:cs typeface="Arial"/>
              </a:rPr>
              <a:t>?) and the US/</a:t>
            </a:r>
            <a:r>
              <a:rPr lang="sv-SE" sz="2000" b="1" dirty="0" err="1">
                <a:latin typeface="Arial"/>
                <a:cs typeface="Arial"/>
              </a:rPr>
              <a:t>Europe</a:t>
            </a:r>
            <a:r>
              <a:rPr lang="sv-SE" sz="2000" b="1" dirty="0">
                <a:latin typeface="Arial"/>
                <a:cs typeface="Arial"/>
              </a:rPr>
              <a:t> (</a:t>
            </a:r>
            <a:r>
              <a:rPr lang="sv-SE" sz="2000" b="1" dirty="0" err="1">
                <a:latin typeface="Arial"/>
                <a:cs typeface="Arial"/>
              </a:rPr>
              <a:t>exclusive</a:t>
            </a:r>
            <a:r>
              <a:rPr lang="sv-SE" sz="2000" b="1" dirty="0">
                <a:latin typeface="Arial"/>
                <a:cs typeface="Arial"/>
              </a:rPr>
              <a:t> Volvo </a:t>
            </a:r>
            <a:r>
              <a:rPr lang="sv-SE" sz="2000" b="1" dirty="0" err="1">
                <a:latin typeface="Arial"/>
                <a:cs typeface="Arial"/>
              </a:rPr>
              <a:t>models</a:t>
            </a:r>
            <a:r>
              <a:rPr lang="sv-SE" sz="2000" b="1" dirty="0">
                <a:latin typeface="Arial"/>
                <a:cs typeface="Arial"/>
              </a:rPr>
              <a:t>?</a:t>
            </a:r>
            <a:r>
              <a:rPr lang="sv-SE" sz="2000" b="1" dirty="0" smtClean="0">
                <a:latin typeface="Arial"/>
                <a:cs typeface="Arial"/>
              </a:rPr>
              <a:t>)</a:t>
            </a:r>
          </a:p>
          <a:p>
            <a:pPr marL="185738" indent="-185738">
              <a:buFont typeface="Arial"/>
              <a:buChar char="•"/>
            </a:pPr>
            <a:endParaRPr lang="sv-SE" sz="2000" b="1" dirty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endParaRPr lang="en-US" sz="2000" b="1" dirty="0" smtClean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r>
              <a:rPr lang="sv-SE" sz="2000" b="1" dirty="0" err="1">
                <a:latin typeface="Arial"/>
                <a:cs typeface="Arial"/>
              </a:rPr>
              <a:t>Can</a:t>
            </a:r>
            <a:r>
              <a:rPr lang="sv-SE" sz="2000" b="1" dirty="0">
                <a:latin typeface="Arial"/>
                <a:cs typeface="Arial"/>
              </a:rPr>
              <a:t> VCC </a:t>
            </a:r>
            <a:r>
              <a:rPr lang="sv-SE" sz="2000" b="1" dirty="0" err="1">
                <a:latin typeface="Arial"/>
                <a:cs typeface="Arial"/>
              </a:rPr>
              <a:t>compete</a:t>
            </a:r>
            <a:r>
              <a:rPr lang="sv-SE" sz="2000" b="1" dirty="0">
                <a:latin typeface="Arial"/>
                <a:cs typeface="Arial"/>
              </a:rPr>
              <a:t> </a:t>
            </a:r>
            <a:r>
              <a:rPr lang="sv-SE" sz="2000" b="1" dirty="0" err="1">
                <a:latin typeface="Arial"/>
                <a:cs typeface="Arial"/>
              </a:rPr>
              <a:t>with</a:t>
            </a:r>
            <a:r>
              <a:rPr lang="sv-SE" sz="2000" b="1" dirty="0">
                <a:latin typeface="Arial"/>
                <a:cs typeface="Arial"/>
              </a:rPr>
              <a:t> German </a:t>
            </a:r>
            <a:r>
              <a:rPr lang="sv-SE" sz="2000" b="1" dirty="0" err="1">
                <a:latin typeface="Arial"/>
                <a:cs typeface="Arial"/>
              </a:rPr>
              <a:t>cars</a:t>
            </a:r>
            <a:r>
              <a:rPr lang="sv-SE" sz="2000" b="1" dirty="0">
                <a:latin typeface="Arial"/>
                <a:cs typeface="Arial"/>
              </a:rPr>
              <a:t> in China?</a:t>
            </a:r>
          </a:p>
          <a:p>
            <a:endParaRPr lang="en-US" sz="2000" b="1" dirty="0" smtClean="0">
              <a:latin typeface="Arial"/>
              <a:cs typeface="Arial"/>
            </a:endParaRPr>
          </a:p>
          <a:p>
            <a:endParaRPr lang="en-US" sz="2000" b="1" dirty="0" smtClean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How will the global market react to the fact that VCC is part of </a:t>
            </a:r>
            <a:r>
              <a:rPr lang="en-US" sz="2000" b="1" dirty="0" err="1" smtClean="0">
                <a:latin typeface="Arial"/>
                <a:cs typeface="Arial"/>
              </a:rPr>
              <a:t>Geely</a:t>
            </a:r>
            <a:r>
              <a:rPr lang="en-US" sz="2000" b="1" dirty="0" smtClean="0">
                <a:latin typeface="Arial"/>
                <a:cs typeface="Arial"/>
              </a:rPr>
              <a:t> and that Volvo cars partly are made in China?</a:t>
            </a:r>
            <a:endParaRPr lang="en-US" sz="2000" b="1" dirty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  <a:p>
            <a:endParaRPr lang="sv-SE" b="1" dirty="0">
              <a:latin typeface="Arial"/>
              <a:cs typeface="Arial"/>
            </a:endParaRPr>
          </a:p>
          <a:p>
            <a:endParaRPr lang="sv-SE" b="1" dirty="0">
              <a:latin typeface="Arial"/>
              <a:cs typeface="Arial"/>
            </a:endParaRPr>
          </a:p>
          <a:p>
            <a:endParaRPr lang="sv-SE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54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39645" y="2747474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3171067" y="71765"/>
            <a:ext cx="18466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b="1" dirty="0" smtClean="0">
              <a:latin typeface="Arial"/>
              <a:cs typeface="Arial"/>
            </a:endParaRPr>
          </a:p>
          <a:p>
            <a:endParaRPr lang="sv-SE" sz="2400" b="1" dirty="0" smtClean="0">
              <a:latin typeface="Arial"/>
              <a:cs typeface="Arial"/>
            </a:endParaRPr>
          </a:p>
          <a:p>
            <a:endParaRPr lang="sv-SE" sz="2400" b="1" dirty="0" smtClean="0">
              <a:latin typeface="Arial"/>
              <a:cs typeface="Arial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168400"/>
            <a:ext cx="8890000" cy="56896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206895" y="318238"/>
            <a:ext cx="479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>
                <a:latin typeface="Arial"/>
                <a:cs typeface="Arial"/>
              </a:rPr>
              <a:t>Can</a:t>
            </a:r>
            <a:r>
              <a:rPr lang="sv-SE" sz="2400" b="1" dirty="0" smtClean="0">
                <a:latin typeface="Arial"/>
                <a:cs typeface="Arial"/>
              </a:rPr>
              <a:t> </a:t>
            </a:r>
            <a:r>
              <a:rPr lang="sv-SE" sz="2400" b="1" dirty="0" err="1" smtClean="0">
                <a:latin typeface="Arial"/>
                <a:cs typeface="Arial"/>
              </a:rPr>
              <a:t>this</a:t>
            </a:r>
            <a:r>
              <a:rPr lang="sv-SE" sz="2400" b="1" dirty="0" smtClean="0">
                <a:latin typeface="Arial"/>
                <a:cs typeface="Arial"/>
              </a:rPr>
              <a:t> </a:t>
            </a:r>
            <a:r>
              <a:rPr lang="sv-SE" sz="2400" b="1" dirty="0" err="1" smtClean="0">
                <a:latin typeface="Arial"/>
                <a:cs typeface="Arial"/>
              </a:rPr>
              <a:t>convince</a:t>
            </a:r>
            <a:r>
              <a:rPr lang="sv-SE" sz="2400" b="1" dirty="0" smtClean="0">
                <a:latin typeface="Arial"/>
                <a:cs typeface="Arial"/>
              </a:rPr>
              <a:t> </a:t>
            </a:r>
            <a:r>
              <a:rPr lang="sv-SE" sz="2400" b="1" dirty="0" err="1" smtClean="0">
                <a:latin typeface="Arial"/>
                <a:cs typeface="Arial"/>
              </a:rPr>
              <a:t>consumers</a:t>
            </a:r>
            <a:r>
              <a:rPr lang="sv-SE" sz="2400" b="1" dirty="0" smtClean="0">
                <a:latin typeface="Arial"/>
                <a:cs typeface="Arial"/>
              </a:rPr>
              <a:t> ?</a:t>
            </a:r>
            <a:endParaRPr lang="sv-SE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3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39645" y="2747474"/>
            <a:ext cx="184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3171067" y="71765"/>
            <a:ext cx="18466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b="1" dirty="0" smtClean="0">
              <a:latin typeface="Arial"/>
              <a:cs typeface="Arial"/>
            </a:endParaRPr>
          </a:p>
          <a:p>
            <a:endParaRPr lang="sv-SE" sz="2400" b="1" dirty="0" smtClean="0">
              <a:latin typeface="Arial"/>
              <a:cs typeface="Arial"/>
            </a:endParaRPr>
          </a:p>
          <a:p>
            <a:endParaRPr lang="sv-SE" sz="2400" b="1" dirty="0" smtClean="0">
              <a:latin typeface="Arial"/>
              <a:cs typeface="Arial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0" y="106543"/>
            <a:ext cx="924263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000" b="1" dirty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How much will the minority-owners influence the business (</a:t>
            </a:r>
            <a:r>
              <a:rPr lang="en-US" sz="2000" b="1" dirty="0" err="1" smtClean="0">
                <a:latin typeface="Arial"/>
                <a:cs typeface="Arial"/>
              </a:rPr>
              <a:t>e.g</a:t>
            </a:r>
            <a:r>
              <a:rPr lang="en-US" sz="2000" b="1" dirty="0" smtClean="0">
                <a:latin typeface="Arial"/>
                <a:cs typeface="Arial"/>
              </a:rPr>
              <a:t> LCR)?</a:t>
            </a:r>
            <a:endParaRPr lang="en-US" sz="2000" b="1" dirty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endParaRPr lang="en-US" sz="2000" b="1" dirty="0" smtClean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endParaRPr lang="en-US" sz="2000" b="1" dirty="0" smtClean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Is </a:t>
            </a:r>
            <a:r>
              <a:rPr lang="en-US" sz="2000" b="1" dirty="0" err="1">
                <a:latin typeface="Arial"/>
                <a:cs typeface="Arial"/>
              </a:rPr>
              <a:t>Geely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smtClean="0">
                <a:latin typeface="Arial"/>
                <a:cs typeface="Arial"/>
              </a:rPr>
              <a:t>a </a:t>
            </a:r>
            <a:r>
              <a:rPr lang="en-US" sz="2000" b="1" dirty="0">
                <a:latin typeface="Arial"/>
                <a:cs typeface="Arial"/>
              </a:rPr>
              <a:t>“</a:t>
            </a:r>
            <a:r>
              <a:rPr lang="en-US" sz="2000" b="1" dirty="0" err="1">
                <a:latin typeface="Arial"/>
                <a:cs typeface="Arial"/>
              </a:rPr>
              <a:t>hybride</a:t>
            </a:r>
            <a:r>
              <a:rPr lang="en-US" sz="2000" b="1" dirty="0">
                <a:latin typeface="Arial"/>
                <a:cs typeface="Arial"/>
              </a:rPr>
              <a:t>” emerging market MNE: a mix of private-public </a:t>
            </a:r>
            <a:r>
              <a:rPr lang="en-US" sz="2000" b="1" dirty="0" smtClean="0">
                <a:latin typeface="Arial"/>
                <a:cs typeface="Arial"/>
              </a:rPr>
              <a:t>Chinese </a:t>
            </a:r>
            <a:r>
              <a:rPr lang="en-US" sz="2000" b="1" dirty="0">
                <a:latin typeface="Arial"/>
                <a:cs typeface="Arial"/>
              </a:rPr>
              <a:t>interests </a:t>
            </a:r>
            <a:r>
              <a:rPr lang="en-US" sz="2000" b="1" dirty="0" smtClean="0">
                <a:latin typeface="Arial"/>
                <a:cs typeface="Arial"/>
              </a:rPr>
              <a:t>with a </a:t>
            </a:r>
            <a:r>
              <a:rPr lang="en-US" sz="2000" b="1" dirty="0">
                <a:latin typeface="Arial"/>
                <a:cs typeface="Arial"/>
              </a:rPr>
              <a:t>thin balance in favor of private ownership? </a:t>
            </a:r>
            <a:endParaRPr lang="en-US" sz="2000" b="1" dirty="0" smtClean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endParaRPr lang="en-US" sz="2000" b="1" dirty="0" smtClean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endParaRPr lang="en-US" sz="2000" b="1" dirty="0" smtClean="0"/>
          </a:p>
          <a:p>
            <a:r>
              <a:rPr lang="en-US" sz="2000" b="1" dirty="0" err="1" smtClean="0">
                <a:latin typeface="Arial"/>
                <a:cs typeface="Arial"/>
              </a:rPr>
              <a:t>Alvstam</a:t>
            </a:r>
            <a:r>
              <a:rPr lang="en-US" sz="2000" b="1" dirty="0">
                <a:latin typeface="Arial"/>
                <a:cs typeface="Arial"/>
              </a:rPr>
              <a:t>, C.G., and </a:t>
            </a:r>
            <a:r>
              <a:rPr lang="en-US" sz="2000" b="1" dirty="0" err="1">
                <a:latin typeface="Arial"/>
                <a:cs typeface="Arial"/>
              </a:rPr>
              <a:t>Ivarsson</a:t>
            </a:r>
            <a:r>
              <a:rPr lang="en-US" sz="2000" b="1" dirty="0">
                <a:latin typeface="Arial"/>
                <a:cs typeface="Arial"/>
              </a:rPr>
              <a:t>, I. (2014) "The ‘Hybrid’ Emerging Market Multinational Enterprise – The Ownership Transfer of Volvo Cars to </a:t>
            </a:r>
            <a:r>
              <a:rPr lang="en-US" sz="2000" b="1" dirty="0" smtClean="0">
                <a:latin typeface="Arial"/>
                <a:cs typeface="Arial"/>
              </a:rPr>
              <a:t>China”.  </a:t>
            </a:r>
            <a:r>
              <a:rPr lang="en-US" sz="2000" b="1" dirty="0">
                <a:latin typeface="Arial"/>
                <a:cs typeface="Arial"/>
              </a:rPr>
              <a:t>In: (Eds.) </a:t>
            </a:r>
            <a:r>
              <a:rPr lang="en-US" sz="2000" b="1" dirty="0" err="1">
                <a:latin typeface="Arial"/>
                <a:cs typeface="Arial"/>
              </a:rPr>
              <a:t>Alvstam</a:t>
            </a:r>
            <a:r>
              <a:rPr lang="en-US" sz="2000" b="1" dirty="0">
                <a:latin typeface="Arial"/>
                <a:cs typeface="Arial"/>
              </a:rPr>
              <a:t>, C.G., </a:t>
            </a:r>
            <a:r>
              <a:rPr lang="en-US" sz="2000" b="1" dirty="0" err="1">
                <a:latin typeface="Arial"/>
                <a:cs typeface="Arial"/>
              </a:rPr>
              <a:t>Dolles</a:t>
            </a:r>
            <a:r>
              <a:rPr lang="en-US" sz="2000" b="1" dirty="0">
                <a:latin typeface="Arial"/>
                <a:cs typeface="Arial"/>
              </a:rPr>
              <a:t>, H. and Strom, P. </a:t>
            </a:r>
            <a:r>
              <a:rPr lang="en-US" sz="2000" b="1" i="1" dirty="0">
                <a:latin typeface="Arial"/>
                <a:cs typeface="Arial"/>
              </a:rPr>
              <a:t>Asian Inward and Outward FDI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i="1" dirty="0">
                <a:latin typeface="Arial"/>
                <a:cs typeface="Arial"/>
              </a:rPr>
              <a:t>New Challenges in the Global Economy</a:t>
            </a:r>
            <a:r>
              <a:rPr lang="en-US" sz="2000" b="1" dirty="0">
                <a:latin typeface="Arial"/>
                <a:cs typeface="Arial"/>
              </a:rPr>
              <a:t>. </a:t>
            </a:r>
            <a:r>
              <a:rPr lang="en-US" sz="2000" b="1" dirty="0" smtClean="0">
                <a:latin typeface="Arial"/>
                <a:cs typeface="Arial"/>
              </a:rPr>
              <a:t>Palgrave</a:t>
            </a:r>
            <a:endParaRPr lang="en-US" sz="2000" dirty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endParaRPr lang="en-US" sz="2000" b="1" dirty="0">
              <a:latin typeface="Arial"/>
              <a:cs typeface="Arial"/>
            </a:endParaRPr>
          </a:p>
          <a:p>
            <a:pPr marL="185738" indent="-185738"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  <a:p>
            <a:endParaRPr lang="sv-SE" b="1" dirty="0">
              <a:latin typeface="Arial"/>
              <a:cs typeface="Arial"/>
            </a:endParaRPr>
          </a:p>
          <a:p>
            <a:endParaRPr lang="sv-SE" b="1" dirty="0">
              <a:latin typeface="Arial"/>
              <a:cs typeface="Arial"/>
            </a:endParaRPr>
          </a:p>
          <a:p>
            <a:endParaRPr lang="sv-SE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87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215216"/>
            <a:ext cx="9144000" cy="52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 dirty="0" smtClean="0">
                <a:latin typeface="Arial"/>
                <a:cs typeface="Arial"/>
              </a:rPr>
              <a:t>2010 VCC acquired </a:t>
            </a:r>
            <a:r>
              <a:rPr lang="en-US" sz="2400" b="1" u="sng" dirty="0">
                <a:latin typeface="Arial"/>
                <a:cs typeface="Arial"/>
              </a:rPr>
              <a:t>by Zhejiang </a:t>
            </a:r>
            <a:r>
              <a:rPr lang="en-US" sz="2400" b="1" u="sng" dirty="0" err="1">
                <a:latin typeface="Arial"/>
                <a:cs typeface="Arial"/>
              </a:rPr>
              <a:t>Geely</a:t>
            </a:r>
            <a:r>
              <a:rPr lang="en-US" sz="2400" b="1" u="sng" dirty="0">
                <a:latin typeface="Arial"/>
                <a:cs typeface="Arial"/>
              </a:rPr>
              <a:t> Holding, China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 </a:t>
            </a:r>
          </a:p>
          <a:p>
            <a:pPr algn="ctr"/>
            <a:endParaRPr lang="en-US" sz="2000" b="1" dirty="0" smtClean="0">
              <a:latin typeface="Arial"/>
              <a:cs typeface="Arial"/>
            </a:endParaRPr>
          </a:p>
          <a:p>
            <a:pPr marL="342900" indent="-254000">
              <a:lnSpc>
                <a:spcPct val="90000"/>
              </a:lnSpc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Private company owned by the businessman Mr. Li Shufu. </a:t>
            </a:r>
          </a:p>
          <a:p>
            <a:pPr marL="342900" indent="-254000">
              <a:lnSpc>
                <a:spcPct val="90000"/>
              </a:lnSpc>
              <a:buFont typeface="Arial"/>
              <a:buChar char="•"/>
            </a:pPr>
            <a:endParaRPr lang="en-US" sz="2000" b="1" dirty="0" smtClean="0">
              <a:latin typeface="Arial"/>
              <a:cs typeface="Arial"/>
            </a:endParaRPr>
          </a:p>
          <a:p>
            <a:pPr marL="342900" indent="-254000">
              <a:lnSpc>
                <a:spcPct val="90000"/>
              </a:lnSpc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Chinese firm listed </a:t>
            </a:r>
            <a:r>
              <a:rPr lang="en-US" sz="2000" b="1" dirty="0">
                <a:latin typeface="Arial"/>
                <a:cs typeface="Arial"/>
              </a:rPr>
              <a:t>in Hong </a:t>
            </a:r>
            <a:r>
              <a:rPr lang="en-US" sz="2000" b="1" dirty="0" smtClean="0">
                <a:latin typeface="Arial"/>
                <a:cs typeface="Arial"/>
              </a:rPr>
              <a:t>Kong, incorporated </a:t>
            </a:r>
            <a:r>
              <a:rPr lang="en-US" sz="2000" b="1" dirty="0">
                <a:latin typeface="Arial"/>
                <a:cs typeface="Arial"/>
              </a:rPr>
              <a:t>in Cayman </a:t>
            </a:r>
            <a:r>
              <a:rPr lang="en-US" sz="2000" b="1" dirty="0" smtClean="0">
                <a:latin typeface="Arial"/>
                <a:cs typeface="Arial"/>
              </a:rPr>
              <a:t>Islands</a:t>
            </a:r>
          </a:p>
          <a:p>
            <a:pPr marL="342900" indent="-254000">
              <a:lnSpc>
                <a:spcPct val="90000"/>
              </a:lnSpc>
              <a:buFont typeface="Arial"/>
              <a:buChar char="•"/>
            </a:pPr>
            <a:endParaRPr lang="en-US" sz="2000" b="1" dirty="0">
              <a:latin typeface="Arial"/>
              <a:cs typeface="Arial"/>
            </a:endParaRPr>
          </a:p>
          <a:p>
            <a:pPr marL="342900" indent="-254000">
              <a:lnSpc>
                <a:spcPct val="90000"/>
              </a:lnSpc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Headquartered in Hangzhou, Zhejiang </a:t>
            </a:r>
            <a:r>
              <a:rPr lang="en-US" sz="2000" b="1" dirty="0" smtClean="0">
                <a:latin typeface="Arial"/>
                <a:cs typeface="Arial"/>
              </a:rPr>
              <a:t>Province, </a:t>
            </a:r>
            <a:r>
              <a:rPr lang="en-US" sz="2000" b="1" dirty="0" smtClean="0">
                <a:latin typeface="Arial"/>
                <a:cs typeface="Arial"/>
              </a:rPr>
              <a:t>18 </a:t>
            </a:r>
            <a:r>
              <a:rPr lang="en-US" sz="2000" b="1" dirty="0" smtClean="0">
                <a:latin typeface="Arial"/>
                <a:cs typeface="Arial"/>
              </a:rPr>
              <a:t>000 employees</a:t>
            </a:r>
            <a:endParaRPr lang="en-US" sz="2000" b="1" dirty="0">
              <a:latin typeface="Arial"/>
              <a:cs typeface="Arial"/>
            </a:endParaRPr>
          </a:p>
          <a:p>
            <a:pPr marL="88900">
              <a:lnSpc>
                <a:spcPct val="90000"/>
              </a:lnSpc>
            </a:pPr>
            <a:endParaRPr lang="en-US" sz="2000" b="1" dirty="0">
              <a:latin typeface="Arial"/>
              <a:cs typeface="Arial"/>
            </a:endParaRPr>
          </a:p>
          <a:p>
            <a:pPr marL="342900" indent="-254000">
              <a:lnSpc>
                <a:spcPct val="90000"/>
              </a:lnSpc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Only </a:t>
            </a:r>
            <a:r>
              <a:rPr lang="en-US" sz="2000" b="1" dirty="0">
                <a:latin typeface="Arial"/>
                <a:cs typeface="Arial"/>
              </a:rPr>
              <a:t>major Chinese car </a:t>
            </a:r>
            <a:r>
              <a:rPr lang="en-US" sz="2000" b="1" dirty="0" smtClean="0">
                <a:latin typeface="Arial"/>
                <a:cs typeface="Arial"/>
              </a:rPr>
              <a:t>company without </a:t>
            </a:r>
            <a:r>
              <a:rPr lang="en-US" sz="2000" b="1" dirty="0">
                <a:latin typeface="Arial"/>
                <a:cs typeface="Arial"/>
              </a:rPr>
              <a:t>formal ties to the </a:t>
            </a:r>
            <a:r>
              <a:rPr lang="en-US" sz="2000" b="1" dirty="0" smtClean="0">
                <a:latin typeface="Arial"/>
                <a:cs typeface="Arial"/>
              </a:rPr>
              <a:t>state</a:t>
            </a:r>
          </a:p>
          <a:p>
            <a:pPr marL="88900">
              <a:lnSpc>
                <a:spcPct val="90000"/>
              </a:lnSpc>
            </a:pPr>
            <a:endParaRPr lang="en-US" sz="2000" b="1" dirty="0" smtClean="0">
              <a:latin typeface="Arial"/>
              <a:cs typeface="Arial"/>
            </a:endParaRPr>
          </a:p>
          <a:p>
            <a:pPr marL="342900" indent="-254000">
              <a:lnSpc>
                <a:spcPct val="90000"/>
              </a:lnSpc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Owns the car brand Geely, </a:t>
            </a:r>
            <a:r>
              <a:rPr lang="en-US" sz="2000" b="1" dirty="0" smtClean="0">
                <a:latin typeface="Arial"/>
                <a:cs typeface="Arial"/>
              </a:rPr>
              <a:t>with 8 assembly </a:t>
            </a:r>
            <a:r>
              <a:rPr lang="en-US" sz="2000" b="1" dirty="0">
                <a:latin typeface="Arial"/>
                <a:cs typeface="Arial"/>
              </a:rPr>
              <a:t>plants in </a:t>
            </a:r>
            <a:r>
              <a:rPr lang="en-US" sz="2000" b="1" dirty="0" smtClean="0">
                <a:latin typeface="Arial"/>
                <a:cs typeface="Arial"/>
              </a:rPr>
              <a:t>China</a:t>
            </a:r>
          </a:p>
          <a:p>
            <a:pPr marL="342900" indent="-254000">
              <a:lnSpc>
                <a:spcPct val="90000"/>
              </a:lnSpc>
              <a:buFont typeface="Arial"/>
              <a:buChar char="•"/>
            </a:pPr>
            <a:endParaRPr lang="en-US" sz="2000" b="1" dirty="0">
              <a:latin typeface="Arial"/>
              <a:cs typeface="Arial"/>
            </a:endParaRPr>
          </a:p>
          <a:p>
            <a:pPr marL="342900" indent="-254000">
              <a:lnSpc>
                <a:spcPct val="90000"/>
              </a:lnSpc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Small </a:t>
            </a:r>
            <a:r>
              <a:rPr lang="en-US" sz="2000" b="1" dirty="0" smtClean="0">
                <a:latin typeface="Arial"/>
                <a:cs typeface="Arial"/>
              </a:rPr>
              <a:t>sales volumes (2013): ca. 500 00 (</a:t>
            </a:r>
            <a:r>
              <a:rPr lang="en-US" sz="2000" b="1" dirty="0">
                <a:latin typeface="Arial"/>
                <a:cs typeface="Arial"/>
              </a:rPr>
              <a:t>excl. VCC</a:t>
            </a:r>
            <a:r>
              <a:rPr lang="en-US" sz="2000" b="1" dirty="0" smtClean="0">
                <a:latin typeface="Arial"/>
                <a:cs typeface="Arial"/>
              </a:rPr>
              <a:t>), 2,5% market share</a:t>
            </a:r>
          </a:p>
          <a:p>
            <a:pPr marL="88900">
              <a:lnSpc>
                <a:spcPct val="90000"/>
              </a:lnSpc>
            </a:pPr>
            <a:endParaRPr lang="en-US" sz="2000" b="1" dirty="0">
              <a:latin typeface="Arial"/>
              <a:cs typeface="Arial"/>
            </a:endParaRPr>
          </a:p>
          <a:p>
            <a:pPr marL="342900" indent="-254000">
              <a:lnSpc>
                <a:spcPct val="90000"/>
              </a:lnSpc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30 car models, ranging from C-class to </a:t>
            </a:r>
            <a:r>
              <a:rPr lang="en-US" sz="2000" b="1" dirty="0" smtClean="0">
                <a:latin typeface="Arial"/>
                <a:cs typeface="Arial"/>
              </a:rPr>
              <a:t>SUVs</a:t>
            </a:r>
            <a:endParaRPr lang="en-US" sz="2000" b="1" dirty="0" smtClean="0">
              <a:latin typeface="Arial"/>
              <a:cs typeface="Arial"/>
            </a:endParaRPr>
          </a:p>
          <a:p>
            <a:pPr marL="88900">
              <a:lnSpc>
                <a:spcPct val="90000"/>
              </a:lnSpc>
            </a:pPr>
            <a:endParaRPr lang="en-US" sz="2000" b="1" dirty="0">
              <a:latin typeface="Arial"/>
              <a:cs typeface="Arial"/>
            </a:endParaRPr>
          </a:p>
          <a:p>
            <a:pPr marL="342900" indent="-254000">
              <a:lnSpc>
                <a:spcPct val="90000"/>
              </a:lnSpc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Traditionally focused </a:t>
            </a:r>
            <a:r>
              <a:rPr lang="en-US" sz="2000" b="1" dirty="0">
                <a:latin typeface="Arial"/>
                <a:cs typeface="Arial"/>
              </a:rPr>
              <a:t>on low-cost/budget </a:t>
            </a:r>
            <a:r>
              <a:rPr lang="en-US" sz="2000" b="1" dirty="0" smtClean="0">
                <a:latin typeface="Arial"/>
                <a:cs typeface="Arial"/>
              </a:rPr>
              <a:t>segment (inland, rural areas):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96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32"/>
            <a:ext cx="901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0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3695" y="-29169"/>
            <a:ext cx="76995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Arial"/>
                <a:cs typeface="Arial"/>
              </a:rPr>
              <a:t>….but </a:t>
            </a:r>
          </a:p>
          <a:p>
            <a:pPr algn="ctr"/>
            <a:r>
              <a:rPr lang="en-GB" sz="2000" b="1" dirty="0" smtClean="0">
                <a:latin typeface="Arial"/>
                <a:cs typeface="Arial"/>
              </a:rPr>
              <a:t>GC9 the first car by </a:t>
            </a:r>
            <a:r>
              <a:rPr lang="en-GB" sz="2000" b="1" dirty="0" err="1" smtClean="0">
                <a:latin typeface="Arial"/>
                <a:cs typeface="Arial"/>
              </a:rPr>
              <a:t>Geely’s</a:t>
            </a:r>
            <a:r>
              <a:rPr lang="en-GB" sz="2000" b="1" dirty="0" smtClean="0">
                <a:latin typeface="Arial"/>
                <a:cs typeface="Arial"/>
              </a:rPr>
              <a:t> new chief designer </a:t>
            </a:r>
            <a:r>
              <a:rPr lang="en-GB" sz="2000" b="1" dirty="0">
                <a:latin typeface="Arial"/>
                <a:cs typeface="Arial"/>
              </a:rPr>
              <a:t>Peter </a:t>
            </a:r>
            <a:r>
              <a:rPr lang="en-GB" sz="2000" b="1" dirty="0" err="1" smtClean="0">
                <a:latin typeface="Arial"/>
                <a:cs typeface="Arial"/>
              </a:rPr>
              <a:t>Horbury</a:t>
            </a:r>
            <a:r>
              <a:rPr lang="en-GB" sz="2000" b="1" dirty="0">
                <a:latin typeface="Arial"/>
                <a:cs typeface="Arial"/>
              </a:rPr>
              <a:t> </a:t>
            </a:r>
            <a:endParaRPr lang="en-GB" sz="2000" b="1" dirty="0" smtClean="0">
              <a:latin typeface="Arial"/>
              <a:cs typeface="Arial"/>
            </a:endParaRPr>
          </a:p>
          <a:p>
            <a:pPr algn="ctr"/>
            <a:r>
              <a:rPr lang="en-GB" sz="2000" b="1" dirty="0" smtClean="0">
                <a:latin typeface="Arial"/>
                <a:cs typeface="Arial"/>
              </a:rPr>
              <a:t>(until 2013 chief designer of VCC) 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238"/>
            <a:ext cx="9144000" cy="121224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941" y="1907224"/>
            <a:ext cx="6199734" cy="295039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00" y="4733447"/>
            <a:ext cx="66421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9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388"/>
            <a:ext cx="9609396" cy="560044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3336" y="24658"/>
            <a:ext cx="9110186" cy="1451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Arial"/>
                <a:cs typeface="Arial"/>
              </a:rPr>
              <a:t>Also, increased safety:</a:t>
            </a:r>
          </a:p>
          <a:p>
            <a:pPr marL="444500" indent="-258763" algn="ctr">
              <a:lnSpc>
                <a:spcPct val="150000"/>
              </a:lnSpc>
              <a:buFont typeface="Arial"/>
              <a:buChar char="•"/>
            </a:pPr>
            <a:r>
              <a:rPr lang="en-GB" sz="2000" b="1" dirty="0" smtClean="0">
                <a:latin typeface="Arial"/>
                <a:cs typeface="Arial"/>
              </a:rPr>
              <a:t>In 2010 (pre-VCC) </a:t>
            </a:r>
            <a:r>
              <a:rPr lang="en-GB" sz="2000" b="1" dirty="0" err="1" smtClean="0">
                <a:latin typeface="Arial"/>
                <a:cs typeface="Arial"/>
              </a:rPr>
              <a:t>Geely</a:t>
            </a:r>
            <a:r>
              <a:rPr lang="en-GB" sz="2000" b="1" dirty="0" smtClean="0">
                <a:latin typeface="Arial"/>
                <a:cs typeface="Arial"/>
              </a:rPr>
              <a:t> </a:t>
            </a:r>
            <a:r>
              <a:rPr lang="en-GB" sz="2000" b="1" dirty="0">
                <a:latin typeface="Arial"/>
                <a:cs typeface="Arial"/>
              </a:rPr>
              <a:t>CK1 S</a:t>
            </a:r>
            <a:r>
              <a:rPr lang="en-GB" sz="2000" b="1" dirty="0" smtClean="0">
                <a:latin typeface="Arial"/>
                <a:cs typeface="Arial"/>
              </a:rPr>
              <a:t>aloon model received 0 stars (!) in NCAP</a:t>
            </a:r>
          </a:p>
          <a:p>
            <a:pPr marL="444500" indent="-258763" algn="ctr">
              <a:lnSpc>
                <a:spcPct val="150000"/>
              </a:lnSpc>
              <a:buFont typeface="Arial"/>
              <a:buChar char="•"/>
            </a:pPr>
            <a:r>
              <a:rPr lang="en-GB" sz="2000" b="1" dirty="0">
                <a:latin typeface="Arial"/>
                <a:cs typeface="Arial"/>
              </a:rPr>
              <a:t>I</a:t>
            </a:r>
            <a:r>
              <a:rPr lang="en-GB" sz="2000" b="1" dirty="0" smtClean="0">
                <a:latin typeface="Arial"/>
                <a:cs typeface="Arial"/>
              </a:rPr>
              <a:t>n 2011 </a:t>
            </a:r>
            <a:r>
              <a:rPr lang="en-GB" sz="2000" b="1" dirty="0" err="1" smtClean="0">
                <a:latin typeface="Arial"/>
                <a:cs typeface="Arial"/>
              </a:rPr>
              <a:t>Emgrand</a:t>
            </a:r>
            <a:r>
              <a:rPr lang="en-GB" sz="2000" b="1" dirty="0" smtClean="0">
                <a:latin typeface="Arial"/>
                <a:cs typeface="Arial"/>
              </a:rPr>
              <a:t> EC7 received 4 stars (“5 stars are within </a:t>
            </a:r>
            <a:r>
              <a:rPr lang="en-GB" sz="2000" b="1" dirty="0">
                <a:latin typeface="Arial"/>
                <a:cs typeface="Arial"/>
              </a:rPr>
              <a:t>reach </a:t>
            </a:r>
            <a:r>
              <a:rPr lang="en-GB" sz="2000" b="1" dirty="0" smtClean="0">
                <a:latin typeface="Arial"/>
                <a:cs typeface="Arial"/>
              </a:rPr>
              <a:t>soon”)</a:t>
            </a:r>
            <a:endParaRPr lang="en-GB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515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871798"/>
            <a:ext cx="91440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Arial"/>
                <a:cs typeface="Arial"/>
              </a:rPr>
              <a:t>1986 </a:t>
            </a:r>
            <a:r>
              <a:rPr lang="en-GB" b="1" dirty="0" err="1" smtClean="0">
                <a:latin typeface="Arial"/>
                <a:cs typeface="Arial"/>
              </a:rPr>
              <a:t>Geely</a:t>
            </a:r>
            <a:r>
              <a:rPr lang="en-GB" b="1" dirty="0" smtClean="0">
                <a:latin typeface="Arial"/>
                <a:cs typeface="Arial"/>
              </a:rPr>
              <a:t> was established as a private company (production of refrigerators)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/>
                <a:cs typeface="Arial"/>
              </a:rPr>
              <a:t>1994 Start manufacturing parts and motorcycles (buying a bankrupt SOE)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/>
                <a:cs typeface="Arial"/>
              </a:rPr>
              <a:t>1997 Enter car </a:t>
            </a:r>
            <a:r>
              <a:rPr lang="en-GB" b="1" dirty="0" err="1" smtClean="0">
                <a:latin typeface="Arial"/>
                <a:cs typeface="Arial"/>
              </a:rPr>
              <a:t>ind.</a:t>
            </a:r>
            <a:r>
              <a:rPr lang="en-GB" b="1" dirty="0" smtClean="0">
                <a:latin typeface="Arial"/>
                <a:cs typeface="Arial"/>
              </a:rPr>
              <a:t> (buying a truck factory in Sichuan, incl. production certificate)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/>
                <a:cs typeface="Arial"/>
              </a:rPr>
              <a:t>1998 First </a:t>
            </a:r>
            <a:r>
              <a:rPr lang="en-GB" b="1" dirty="0" err="1" smtClean="0">
                <a:latin typeface="Arial"/>
                <a:cs typeface="Arial"/>
              </a:rPr>
              <a:t>Geely</a:t>
            </a:r>
            <a:r>
              <a:rPr lang="en-GB" b="1" dirty="0" smtClean="0">
                <a:latin typeface="Arial"/>
                <a:cs typeface="Arial"/>
              </a:rPr>
              <a:t> car (</a:t>
            </a:r>
            <a:r>
              <a:rPr lang="en-GB" altLang="zh-CN" b="1" dirty="0" err="1" smtClean="0">
                <a:latin typeface="Arial"/>
                <a:cs typeface="Arial"/>
              </a:rPr>
              <a:t>Haoqing</a:t>
            </a:r>
            <a:r>
              <a:rPr lang="en-GB" altLang="zh-CN" b="1" dirty="0" smtClean="0">
                <a:latin typeface="Arial"/>
                <a:cs typeface="Arial"/>
              </a:rPr>
              <a:t>), </a:t>
            </a:r>
            <a:r>
              <a:rPr lang="en-GB" altLang="zh-CN" b="1" dirty="0" err="1" smtClean="0">
                <a:latin typeface="Arial"/>
                <a:cs typeface="Arial"/>
              </a:rPr>
              <a:t>etbl</a:t>
            </a:r>
            <a:r>
              <a:rPr lang="en-GB" altLang="zh-CN" b="1" dirty="0" smtClean="0">
                <a:latin typeface="Arial"/>
                <a:cs typeface="Arial"/>
              </a:rPr>
              <a:t>. a new plant in </a:t>
            </a:r>
            <a:r>
              <a:rPr lang="en-GB" b="1" dirty="0" err="1" smtClean="0">
                <a:latin typeface="Arial"/>
                <a:cs typeface="Arial"/>
              </a:rPr>
              <a:t>Linhai</a:t>
            </a:r>
            <a:r>
              <a:rPr lang="en-GB" b="1" dirty="0" smtClean="0">
                <a:latin typeface="Arial"/>
                <a:cs typeface="Arial"/>
              </a:rPr>
              <a:t> City, Zhejiang Province</a:t>
            </a:r>
            <a:endParaRPr lang="en-GB" altLang="zh-CN" b="1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/>
                <a:cs typeface="Arial"/>
              </a:rPr>
              <a:t>2003 Car exports starts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/>
                <a:cs typeface="Arial"/>
              </a:rPr>
              <a:t>2005 </a:t>
            </a:r>
            <a:r>
              <a:rPr lang="en-GB" b="1" dirty="0" err="1" smtClean="0">
                <a:latin typeface="Arial"/>
                <a:cs typeface="Arial"/>
              </a:rPr>
              <a:t>Geely</a:t>
            </a:r>
            <a:r>
              <a:rPr lang="en-GB" b="1" dirty="0" smtClean="0">
                <a:latin typeface="Arial"/>
                <a:cs typeface="Arial"/>
              </a:rPr>
              <a:t> Holding Group listed on the Hong Kong Stock Exchange.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/>
                <a:cs typeface="Arial"/>
              </a:rPr>
              <a:t>2006 JV with Manganese Bronze (UK) to produce London taxi in Shanghai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/>
                <a:cs typeface="Arial"/>
              </a:rPr>
              <a:t>2009 Acquires Drivetrain Systems (</a:t>
            </a:r>
            <a:r>
              <a:rPr lang="en-GB" b="1" dirty="0" err="1" smtClean="0">
                <a:latin typeface="Arial"/>
                <a:cs typeface="Arial"/>
              </a:rPr>
              <a:t>Aus</a:t>
            </a:r>
            <a:r>
              <a:rPr lang="en-GB" b="1" dirty="0" smtClean="0">
                <a:latin typeface="Arial"/>
                <a:cs typeface="Arial"/>
              </a:rPr>
              <a:t>), world’s no. 2 in automatic transmissions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/>
                <a:cs typeface="Arial"/>
              </a:rPr>
              <a:t>2009 Approved as the sole bidder of Volvo Cars (no SOE: </a:t>
            </a:r>
            <a:r>
              <a:rPr lang="en-GB" b="1" dirty="0" err="1" smtClean="0">
                <a:latin typeface="Arial"/>
                <a:cs typeface="Arial"/>
              </a:rPr>
              <a:t>Changan</a:t>
            </a:r>
            <a:r>
              <a:rPr lang="en-GB" b="1" dirty="0" smtClean="0">
                <a:latin typeface="Arial"/>
                <a:cs typeface="Arial"/>
              </a:rPr>
              <a:t>, D-</a:t>
            </a:r>
            <a:r>
              <a:rPr lang="en-GB" b="1" dirty="0" err="1" smtClean="0">
                <a:latin typeface="Arial"/>
                <a:cs typeface="Arial"/>
              </a:rPr>
              <a:t>feng</a:t>
            </a:r>
            <a:r>
              <a:rPr lang="en-GB" b="1" dirty="0" smtClean="0">
                <a:latin typeface="Arial"/>
                <a:cs typeface="Arial"/>
              </a:rPr>
              <a:t>, </a:t>
            </a:r>
            <a:r>
              <a:rPr lang="en-GB" b="1" dirty="0" err="1" smtClean="0">
                <a:latin typeface="Arial"/>
                <a:cs typeface="Arial"/>
              </a:rPr>
              <a:t>Chery</a:t>
            </a:r>
            <a:r>
              <a:rPr lang="en-GB" b="1" dirty="0" smtClean="0">
                <a:latin typeface="Arial"/>
                <a:cs typeface="Arial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/>
                <a:cs typeface="Arial"/>
              </a:rPr>
              <a:t>2010 Acquisition of Volvo Car Corp., (</a:t>
            </a:r>
            <a:r>
              <a:rPr lang="en-GB" b="1" dirty="0" err="1" smtClean="0">
                <a:latin typeface="Arial"/>
                <a:cs typeface="Arial"/>
              </a:rPr>
              <a:t>Swe</a:t>
            </a:r>
            <a:r>
              <a:rPr lang="en-GB" b="1" dirty="0" smtClean="0">
                <a:latin typeface="Arial"/>
                <a:cs typeface="Arial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altLang="zh-CN" b="1" dirty="0" smtClean="0">
                <a:latin typeface="Arial"/>
                <a:ea typeface="宋体" charset="-122"/>
                <a:cs typeface="Arial"/>
              </a:rPr>
              <a:t>2012 </a:t>
            </a:r>
            <a:r>
              <a:rPr lang="en-GB" altLang="zh-CN" b="1" dirty="0" err="1" smtClean="0">
                <a:latin typeface="Arial"/>
                <a:ea typeface="宋体" charset="-122"/>
                <a:cs typeface="Arial"/>
              </a:rPr>
              <a:t>Geely</a:t>
            </a:r>
            <a:r>
              <a:rPr lang="en-GB" altLang="zh-CN" b="1" dirty="0" smtClean="0">
                <a:latin typeface="Arial"/>
                <a:ea typeface="宋体" charset="-122"/>
                <a:cs typeface="Arial"/>
              </a:rPr>
              <a:t> Holding Group on Fortune Global 500 list (475</a:t>
            </a:r>
            <a:r>
              <a:rPr lang="en-GB" altLang="zh-CN" b="1" baseline="30000" dirty="0" smtClean="0">
                <a:latin typeface="Arial"/>
                <a:ea typeface="宋体" charset="-122"/>
                <a:cs typeface="Arial"/>
              </a:rPr>
              <a:t>th):</a:t>
            </a:r>
            <a:r>
              <a:rPr lang="en-GB" altLang="zh-CN" b="1" dirty="0" smtClean="0">
                <a:latin typeface="Arial"/>
                <a:ea typeface="宋体" charset="-122"/>
                <a:cs typeface="Arial"/>
              </a:rPr>
              <a:t> </a:t>
            </a:r>
            <a:r>
              <a:rPr lang="en-GB" b="1" dirty="0" smtClean="0">
                <a:latin typeface="Arial"/>
                <a:cs typeface="Arial"/>
              </a:rPr>
              <a:t>revenue USD 23bn </a:t>
            </a:r>
          </a:p>
          <a:p>
            <a:pPr>
              <a:lnSpc>
                <a:spcPct val="150000"/>
              </a:lnSpc>
            </a:pPr>
            <a:r>
              <a:rPr lang="en-GB" altLang="zh-CN" b="1" dirty="0" smtClean="0">
                <a:latin typeface="Arial"/>
                <a:ea typeface="宋体" charset="-122"/>
                <a:cs typeface="Arial"/>
              </a:rPr>
              <a:t>2013 Acquire </a:t>
            </a:r>
            <a:r>
              <a:rPr lang="en-GB" b="1" dirty="0" smtClean="0">
                <a:latin typeface="Arial"/>
                <a:cs typeface="Arial"/>
              </a:rPr>
              <a:t>Manganese Bronze (London Taxi)</a:t>
            </a:r>
            <a:endParaRPr lang="en-GB" altLang="zh-CN" b="1" dirty="0" smtClean="0">
              <a:latin typeface="Arial"/>
              <a:ea typeface="宋体" charset="-122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altLang="zh-CN" b="1" dirty="0" smtClean="0">
                <a:latin typeface="Arial"/>
                <a:ea typeface="宋体" charset="-122"/>
                <a:cs typeface="Arial"/>
              </a:rPr>
              <a:t>2013 </a:t>
            </a:r>
            <a:r>
              <a:rPr lang="en-GB" altLang="zh-CN" b="1" dirty="0" err="1" smtClean="0">
                <a:latin typeface="Arial"/>
                <a:ea typeface="宋体" charset="-122"/>
                <a:cs typeface="Arial"/>
              </a:rPr>
              <a:t>Geely</a:t>
            </a:r>
            <a:r>
              <a:rPr lang="en-GB" altLang="zh-CN" b="1" dirty="0" smtClean="0">
                <a:latin typeface="Arial"/>
                <a:ea typeface="宋体" charset="-122"/>
                <a:cs typeface="Arial"/>
              </a:rPr>
              <a:t> Holding Group open R&amp;D </a:t>
            </a:r>
            <a:r>
              <a:rPr lang="en-GB" altLang="zh-CN" b="1" dirty="0" err="1" smtClean="0">
                <a:latin typeface="Arial"/>
                <a:ea typeface="宋体" charset="-122"/>
                <a:cs typeface="Arial"/>
              </a:rPr>
              <a:t>center</a:t>
            </a:r>
            <a:r>
              <a:rPr lang="en-GB" altLang="zh-CN" b="1" dirty="0" smtClean="0">
                <a:latin typeface="Arial"/>
                <a:ea typeface="宋体" charset="-122"/>
                <a:cs typeface="Arial"/>
              </a:rPr>
              <a:t> with Volvo Cars in Gothenburg, Swe.</a:t>
            </a:r>
          </a:p>
          <a:p>
            <a:endParaRPr lang="en-GB" dirty="0"/>
          </a:p>
        </p:txBody>
      </p:sp>
      <p:sp>
        <p:nvSpPr>
          <p:cNvPr id="2" name="textruta 1"/>
          <p:cNvSpPr txBox="1"/>
          <p:nvPr/>
        </p:nvSpPr>
        <p:spPr>
          <a:xfrm>
            <a:off x="3452311" y="295896"/>
            <a:ext cx="2716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 smtClean="0">
                <a:latin typeface="Arial"/>
                <a:cs typeface="Arial"/>
              </a:rPr>
              <a:t>Geely</a:t>
            </a:r>
            <a:r>
              <a:rPr lang="sv-SE" sz="2400" b="1" dirty="0" smtClean="0">
                <a:latin typeface="Arial"/>
                <a:cs typeface="Arial"/>
              </a:rPr>
              <a:t> </a:t>
            </a:r>
            <a:r>
              <a:rPr lang="sv-SE" sz="2400" b="1" dirty="0" err="1" smtClean="0">
                <a:latin typeface="Arial"/>
                <a:cs typeface="Arial"/>
              </a:rPr>
              <a:t>milestones</a:t>
            </a:r>
            <a:endParaRPr lang="sv-SE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75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0" y="104947"/>
            <a:ext cx="9199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00025">
              <a:buFont typeface="Arial"/>
              <a:buChar char="•"/>
            </a:pPr>
            <a:r>
              <a:rPr lang="en-GB" b="1" dirty="0" smtClean="0">
                <a:latin typeface="Arial"/>
                <a:cs typeface="Arial"/>
              </a:rPr>
              <a:t>HQ and R&amp;D </a:t>
            </a:r>
            <a:r>
              <a:rPr lang="en-GB" b="1" dirty="0" err="1" smtClean="0">
                <a:latin typeface="Arial"/>
                <a:cs typeface="Arial"/>
              </a:rPr>
              <a:t>centers</a:t>
            </a:r>
            <a:r>
              <a:rPr lang="en-GB" b="1" dirty="0" smtClean="0">
                <a:latin typeface="Arial"/>
                <a:cs typeface="Arial"/>
              </a:rPr>
              <a:t> in </a:t>
            </a:r>
            <a:r>
              <a:rPr lang="sv-SE" b="1" dirty="0" smtClean="0">
                <a:latin typeface="Arial"/>
                <a:cs typeface="Arial"/>
              </a:rPr>
              <a:t>Hangzhou (Zhejiang </a:t>
            </a:r>
            <a:r>
              <a:rPr lang="sv-SE" b="1" dirty="0" err="1" smtClean="0">
                <a:latin typeface="Arial"/>
                <a:cs typeface="Arial"/>
              </a:rPr>
              <a:t>province</a:t>
            </a:r>
            <a:r>
              <a:rPr lang="sv-SE" b="1" dirty="0" smtClean="0">
                <a:latin typeface="Arial"/>
                <a:cs typeface="Arial"/>
              </a:rPr>
              <a:t>)</a:t>
            </a:r>
            <a:endParaRPr lang="en-GB" b="1" dirty="0" smtClean="0">
              <a:latin typeface="Arial"/>
              <a:cs typeface="Arial"/>
            </a:endParaRPr>
          </a:p>
          <a:p>
            <a:pPr marL="285750" indent="-200025">
              <a:buFont typeface="Arial"/>
              <a:buChar char="•"/>
            </a:pPr>
            <a:r>
              <a:rPr lang="en-GB" b="1" dirty="0" smtClean="0">
                <a:latin typeface="Arial"/>
                <a:cs typeface="Arial"/>
              </a:rPr>
              <a:t>8 integrated plants (stamping, welding, painting, engines</a:t>
            </a:r>
            <a:r>
              <a:rPr lang="en-GB" b="1" dirty="0">
                <a:latin typeface="Arial"/>
                <a:cs typeface="Arial"/>
              </a:rPr>
              <a:t>, gearboxes, </a:t>
            </a:r>
            <a:r>
              <a:rPr lang="en-GB" b="1" dirty="0" smtClean="0">
                <a:latin typeface="Arial"/>
                <a:cs typeface="Arial"/>
              </a:rPr>
              <a:t>assembly) </a:t>
            </a:r>
            <a:endParaRPr lang="en-GB" b="1" dirty="0">
              <a:latin typeface="Arial"/>
              <a:cs typeface="Arial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79" y="887687"/>
            <a:ext cx="8044688" cy="59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6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</TotalTime>
  <Words>2285</Words>
  <Application>Microsoft Macintosh PowerPoint</Application>
  <PresentationFormat>Bildspel på skärmen (4:3)</PresentationFormat>
  <Paragraphs>367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39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Göteborgs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Inge Ivarsson</dc:creator>
  <cp:lastModifiedBy>Inge Ivarsson</cp:lastModifiedBy>
  <cp:revision>133</cp:revision>
  <dcterms:created xsi:type="dcterms:W3CDTF">2014-09-19T11:18:40Z</dcterms:created>
  <dcterms:modified xsi:type="dcterms:W3CDTF">2014-10-10T12:28:27Z</dcterms:modified>
</cp:coreProperties>
</file>