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72" y="-30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10/10/2014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10/10/2014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1066800" y="4902200"/>
            <a:ext cx="80772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2" b="1" smtClean="0">
                <a:solidFill>
                  <a:srgbClr val="000000"/>
                </a:solidFill>
                <a:latin typeface="Calibri Bold"/>
                <a:cs typeface="Calibri Bold"/>
              </a:rPr>
              <a:t>Tata Consultancy Services - CBS 2014</a:t>
            </a:r>
          </a:p>
          <a:p>
            <a:pPr>
              <a:lnSpc>
                <a:spcPts val="4140"/>
              </a:lnSpc>
            </a:pPr>
            <a:endParaRPr lang="en-CA" sz="3602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19100" y="6375400"/>
            <a:ext cx="8191500" cy="13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00"/>
              </a:lnSpc>
            </a:pPr>
            <a:r>
              <a:rPr lang="en-CA" sz="755" smtClean="0">
                <a:solidFill>
                  <a:srgbClr val="FFFFFF"/>
                </a:solidFill>
                <a:latin typeface="Arial"/>
                <a:cs typeface="Arial"/>
              </a:rPr>
              <a:t>Copyr</a:t>
            </a:r>
          </a:p>
          <a:p>
            <a:pPr>
              <a:lnSpc>
                <a:spcPts val="860"/>
              </a:lnSpc>
            </a:pPr>
            <a:endParaRPr lang="en-CA" sz="75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724900" y="6438900"/>
            <a:ext cx="3048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  <a:p>
            <a:pPr>
              <a:lnSpc>
                <a:spcPts val="96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7" name="TextBox 2"/>
          <p:cNvSpPr txBox="1"/>
          <p:nvPr/>
        </p:nvSpPr>
        <p:spPr>
          <a:xfrm>
            <a:off x="1257300" y="355600"/>
            <a:ext cx="7886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FFFFFF"/>
                </a:solidFill>
                <a:latin typeface="Calibri"/>
                <a:cs typeface="Calibri"/>
              </a:rPr>
              <a:t>Examples: Insurance Innovation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19100" y="1193800"/>
            <a:ext cx="20828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12" b="1" smtClean="0">
                <a:solidFill>
                  <a:srgbClr val="FFFFFF"/>
                </a:solidFill>
                <a:latin typeface="Calibri Bold"/>
                <a:cs typeface="Calibri Bold"/>
              </a:rPr>
              <a:t>Avatar - Digital Advisor</a:t>
            </a:r>
          </a:p>
          <a:p>
            <a:pPr>
              <a:lnSpc>
                <a:spcPts val="1380"/>
              </a:lnSpc>
            </a:pPr>
            <a:endParaRPr lang="en-CA" sz="1202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616200" y="1193800"/>
            <a:ext cx="20574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12" b="1" smtClean="0">
                <a:solidFill>
                  <a:srgbClr val="FFFFFF"/>
                </a:solidFill>
                <a:latin typeface="Calibri Bold"/>
                <a:cs typeface="Calibri Bold"/>
              </a:rPr>
              <a:t>Retirement Planning  App</a:t>
            </a:r>
          </a:p>
          <a:p>
            <a:pPr>
              <a:lnSpc>
                <a:spcPts val="1380"/>
              </a:lnSpc>
            </a:pPr>
            <a:endParaRPr lang="en-CA" sz="120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800600" y="1193800"/>
            <a:ext cx="23114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12" b="1" smtClean="0">
                <a:solidFill>
                  <a:srgbClr val="FFFFFF"/>
                </a:solidFill>
                <a:latin typeface="Calibri Bold"/>
                <a:cs typeface="Calibri Bold"/>
              </a:rPr>
              <a:t>Rewardz - Loyalty Solutions</a:t>
            </a:r>
          </a:p>
          <a:p>
            <a:pPr>
              <a:lnSpc>
                <a:spcPts val="1380"/>
              </a:lnSpc>
            </a:pPr>
            <a:endParaRPr lang="en-CA" sz="1202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226300" y="1181100"/>
            <a:ext cx="18034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10" b="1" smtClean="0">
                <a:solidFill>
                  <a:srgbClr val="FFFFFF"/>
                </a:solidFill>
                <a:latin typeface="Calibri Bold"/>
                <a:cs typeface="Calibri Bold"/>
              </a:rPr>
              <a:t>iAgent - Mobile Agent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670800" y="1358900"/>
            <a:ext cx="749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00"/>
              </a:lnSpc>
            </a:pPr>
            <a:r>
              <a:rPr lang="en-CA" sz="1210" b="1" smtClean="0">
                <a:solidFill>
                  <a:srgbClr val="FFFFFF"/>
                </a:solidFill>
                <a:latin typeface="Calibri Bold"/>
                <a:cs typeface="Calibri Bold"/>
              </a:rPr>
              <a:t>Solution</a:t>
            </a:r>
          </a:p>
          <a:p>
            <a:pPr>
              <a:lnSpc>
                <a:spcPts val="1300"/>
              </a:lnSpc>
            </a:pPr>
            <a:endParaRPr lang="en-CA" sz="1210" b="1" smtClean="0">
              <a:solidFill>
                <a:srgbClr val="FFFFFF"/>
              </a:solidFill>
              <a:latin typeface="Calibri Bold"/>
              <a:cs typeface="Calibri Bold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82600" y="2959100"/>
            <a:ext cx="1663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FFFFFF"/>
                </a:solidFill>
                <a:latin typeface="Calibri Bold"/>
                <a:cs typeface="Calibri Bold"/>
              </a:rPr>
              <a:t>Gamification Solutions</a:t>
            </a:r>
          </a:p>
          <a:p>
            <a:pPr>
              <a:lnSpc>
                <a:spcPts val="1380"/>
              </a:lnSpc>
            </a:pPr>
            <a:endParaRPr lang="en-CA" sz="1210" b="1" smtClean="0">
              <a:solidFill>
                <a:srgbClr val="FFFFFF"/>
              </a:solidFill>
              <a:latin typeface="Calibri Bold"/>
              <a:cs typeface="Calibri Bold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136900" y="2959100"/>
            <a:ext cx="8128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FFFFFF"/>
                </a:solidFill>
                <a:latin typeface="Calibri Bold"/>
                <a:cs typeface="Calibri Bold"/>
              </a:rPr>
              <a:t>CUBBUZZ</a:t>
            </a:r>
          </a:p>
          <a:p>
            <a:pPr>
              <a:lnSpc>
                <a:spcPts val="1380"/>
              </a:lnSpc>
            </a:pPr>
            <a:endParaRPr lang="en-CA" sz="1210" b="1" smtClean="0">
              <a:solidFill>
                <a:srgbClr val="FFFFFF"/>
              </a:solidFill>
              <a:latin typeface="Calibri Bold"/>
              <a:cs typeface="Calibri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4991100" y="2959100"/>
            <a:ext cx="16129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FFFFFF"/>
                </a:solidFill>
                <a:latin typeface="Calibri Bold"/>
                <a:cs typeface="Calibri Bold"/>
              </a:rPr>
              <a:t>Text &amp; Voice Analytics</a:t>
            </a:r>
          </a:p>
          <a:p>
            <a:pPr>
              <a:lnSpc>
                <a:spcPts val="1380"/>
              </a:lnSpc>
            </a:pPr>
            <a:endParaRPr lang="en-CA" sz="1210" b="1" smtClean="0">
              <a:solidFill>
                <a:srgbClr val="FFFFFF"/>
              </a:solidFill>
              <a:latin typeface="Calibri Bold"/>
              <a:cs typeface="Calibri Bold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7226300" y="2959100"/>
            <a:ext cx="1638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FFFFFF"/>
                </a:solidFill>
                <a:latin typeface="Calibri Bold"/>
                <a:cs typeface="Calibri Bold"/>
              </a:rPr>
              <a:t>TCS Listening Platform</a:t>
            </a:r>
          </a:p>
          <a:p>
            <a:pPr>
              <a:lnSpc>
                <a:spcPts val="1380"/>
              </a:lnSpc>
            </a:pPr>
            <a:endParaRPr lang="en-CA" sz="1210" b="1" smtClean="0">
              <a:solidFill>
                <a:srgbClr val="FFFFFF"/>
              </a:solidFill>
              <a:latin typeface="Calibri Bold"/>
              <a:cs typeface="Calibri Bold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469900" y="4711700"/>
            <a:ext cx="16129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FFFFFF"/>
                </a:solidFill>
                <a:latin typeface="Calibri Bold"/>
                <a:cs typeface="Calibri Bold"/>
              </a:rPr>
              <a:t>Integrated Social CRM</a:t>
            </a:r>
          </a:p>
          <a:p>
            <a:pPr>
              <a:lnSpc>
                <a:spcPts val="1380"/>
              </a:lnSpc>
            </a:pPr>
            <a:endParaRPr lang="en-CA" sz="1210" b="1" smtClean="0">
              <a:solidFill>
                <a:srgbClr val="FFFFFF"/>
              </a:solidFill>
              <a:latin typeface="Calibri Bold"/>
              <a:cs typeface="Calibri Bold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2705100" y="4711700"/>
            <a:ext cx="1663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FFFFFF"/>
                </a:solidFill>
                <a:latin typeface="Calibri Bold"/>
                <a:cs typeface="Calibri Bold"/>
              </a:rPr>
              <a:t>Collaboration Platform</a:t>
            </a:r>
          </a:p>
          <a:p>
            <a:pPr>
              <a:lnSpc>
                <a:spcPts val="1380"/>
              </a:lnSpc>
            </a:pPr>
            <a:endParaRPr lang="en-CA" sz="1210" b="1" smtClean="0">
              <a:solidFill>
                <a:srgbClr val="FFFFFF"/>
              </a:solidFill>
              <a:latin typeface="Calibri Bold"/>
              <a:cs typeface="Calibri Bold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5130800" y="4711700"/>
            <a:ext cx="13335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FFFFFF"/>
                </a:solidFill>
                <a:latin typeface="Calibri Bold"/>
                <a:cs typeface="Calibri Bold"/>
              </a:rPr>
              <a:t>Social Influencers</a:t>
            </a:r>
          </a:p>
          <a:p>
            <a:pPr>
              <a:lnSpc>
                <a:spcPts val="1380"/>
              </a:lnSpc>
            </a:pPr>
            <a:endParaRPr lang="en-CA" sz="1210" b="1" smtClean="0">
              <a:solidFill>
                <a:srgbClr val="FFFFFF"/>
              </a:solidFill>
              <a:latin typeface="Calibri Bold"/>
              <a:cs typeface="Calibri Bold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7175500" y="4711700"/>
            <a:ext cx="17526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FFFFFF"/>
                </a:solidFill>
                <a:latin typeface="Calibri Bold"/>
                <a:cs typeface="Calibri Bold"/>
              </a:rPr>
              <a:t>Fraud Analytics Solution</a:t>
            </a:r>
          </a:p>
          <a:p>
            <a:pPr>
              <a:lnSpc>
                <a:spcPts val="1380"/>
              </a:lnSpc>
            </a:pPr>
            <a:endParaRPr lang="en-CA" sz="1210" b="1" smtClean="0">
              <a:solidFill>
                <a:srgbClr val="FFFFFF"/>
              </a:solidFill>
              <a:latin typeface="Calibri Bold"/>
              <a:cs typeface="Calibri Bold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8636000" y="6388100"/>
            <a:ext cx="50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10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1384300" y="355600"/>
            <a:ext cx="7759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FFFFFF"/>
                </a:solidFill>
                <a:latin typeface="Calibri"/>
                <a:cs typeface="Calibri"/>
              </a:rPr>
              <a:t>Tata Group Commitment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898900" y="1727200"/>
            <a:ext cx="52451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00000"/>
                </a:solidFill>
                <a:latin typeface="Arial"/>
                <a:cs typeface="Arial"/>
              </a:rPr>
              <a:t>At the Tata Group, we are committed to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898900" y="2032000"/>
            <a:ext cx="52451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6" smtClean="0">
                <a:solidFill>
                  <a:srgbClr val="000000"/>
                </a:solidFill>
                <a:latin typeface="Arial"/>
                <a:cs typeface="Arial"/>
              </a:rPr>
              <a:t>improving the quality of life of the</a:t>
            </a:r>
          </a:p>
          <a:p>
            <a:pPr>
              <a:lnSpc>
                <a:spcPts val="2300"/>
              </a:lnSpc>
            </a:pPr>
            <a:endParaRPr lang="en-CA" sz="200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898900" y="2336800"/>
            <a:ext cx="52451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00000"/>
                </a:solidFill>
                <a:latin typeface="Arial"/>
                <a:cs typeface="Arial"/>
              </a:rPr>
              <a:t>communities we serve. We do this by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898900" y="2641600"/>
            <a:ext cx="52451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00000"/>
                </a:solidFill>
                <a:latin typeface="Arial"/>
                <a:cs typeface="Arial"/>
              </a:rPr>
              <a:t>striving for leadership and global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898900" y="2933700"/>
            <a:ext cx="52451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2004" smtClean="0">
                <a:solidFill>
                  <a:srgbClr val="000000"/>
                </a:solidFill>
                <a:latin typeface="Arial"/>
                <a:cs typeface="Arial"/>
              </a:rPr>
              <a:t>competitiveness in the business sectors in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Arial"/>
                <a:cs typeface="Arial"/>
              </a:rPr>
              <a:t>which we operate.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3898900" y="3848100"/>
            <a:ext cx="5245100" cy="2235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2004" smtClean="0">
                <a:solidFill>
                  <a:srgbClr val="000000"/>
                </a:solidFill>
                <a:latin typeface="Arial"/>
                <a:cs typeface="Arial"/>
              </a:rPr>
              <a:t>Our practice of returning to society that we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Arial"/>
                <a:cs typeface="Arial"/>
              </a:rPr>
              <a:t>earn evokes trust among consumers,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Arial"/>
                <a:cs typeface="Arial"/>
              </a:rPr>
              <a:t>employees, shareholders and the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Arial"/>
                <a:cs typeface="Arial"/>
              </a:rPr>
              <a:t>community. We are committed to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Arial"/>
                <a:cs typeface="Arial"/>
              </a:rPr>
              <a:t>protecting this heritage of leadership with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Arial"/>
                <a:cs typeface="Arial"/>
              </a:rPr>
              <a:t>trust through the manner in which we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00000"/>
                </a:solidFill>
                <a:latin typeface="Arial"/>
                <a:cs typeface="Arial"/>
              </a:rPr>
              <a:t>conduct our business.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8636000" y="6388100"/>
            <a:ext cx="50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11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6" name="TextBox 2"/>
          <p:cNvSpPr txBox="1"/>
          <p:nvPr/>
        </p:nvSpPr>
        <p:spPr>
          <a:xfrm>
            <a:off x="4826000" y="63500"/>
            <a:ext cx="43180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20"/>
              </a:lnSpc>
            </a:pPr>
            <a:r>
              <a:rPr lang="en-CA" sz="2795" smtClean="0">
                <a:solidFill>
                  <a:srgbClr val="006FC0"/>
                </a:solidFill>
                <a:latin typeface="Calibri Italic"/>
                <a:cs typeface="Calibri Italic"/>
              </a:rPr>
              <a:t>Promise what we Deliver;</a:t>
            </a:r>
          </a:p>
          <a:p>
            <a:pPr>
              <a:lnSpc>
                <a:spcPts val="25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48300" y="431800"/>
            <a:ext cx="3695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20"/>
              </a:lnSpc>
            </a:pPr>
            <a:r>
              <a:rPr lang="en-CA" sz="2798" smtClean="0">
                <a:solidFill>
                  <a:srgbClr val="006FC0"/>
                </a:solidFill>
                <a:latin typeface="Calibri Italic"/>
                <a:cs typeface="Calibri Italic"/>
              </a:rPr>
              <a:t>Deliver what we Promise.</a:t>
            </a:r>
          </a:p>
          <a:p>
            <a:pPr>
              <a:lnSpc>
                <a:spcPts val="25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845300" y="787400"/>
            <a:ext cx="2298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15"/>
              </a:lnSpc>
            </a:pPr>
            <a:r>
              <a:rPr lang="en-CA" sz="2795" smtClean="0">
                <a:solidFill>
                  <a:srgbClr val="006FC0"/>
                </a:solidFill>
                <a:latin typeface="Calibri Italic"/>
                <a:cs typeface="Calibri Italic"/>
              </a:rPr>
              <a:t>That‘s</a:t>
            </a:r>
          </a:p>
          <a:p>
            <a:pPr>
              <a:lnSpc>
                <a:spcPts val="2615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454900" y="1117600"/>
            <a:ext cx="16891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20"/>
              </a:lnSpc>
            </a:pPr>
            <a:r>
              <a:rPr lang="en-CA" sz="2795" smtClean="0">
                <a:solidFill>
                  <a:srgbClr val="006FC0"/>
                </a:solidFill>
                <a:latin typeface="Calibri Italic"/>
                <a:cs typeface="Calibri Italic"/>
              </a:rPr>
              <a:t>CERTAINTY!</a:t>
            </a:r>
          </a:p>
          <a:p>
            <a:pPr>
              <a:lnSpc>
                <a:spcPts val="25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5" name="TextBox 2"/>
          <p:cNvSpPr txBox="1"/>
          <p:nvPr/>
        </p:nvSpPr>
        <p:spPr>
          <a:xfrm>
            <a:off x="1333500" y="342900"/>
            <a:ext cx="78105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FFFFFF"/>
                </a:solidFill>
                <a:latin typeface="Arial"/>
                <a:cs typeface="Arial"/>
              </a:rPr>
              <a:t>Tata Group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955800" y="1320800"/>
            <a:ext cx="71882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5" b="1" smtClean="0">
                <a:solidFill>
                  <a:srgbClr val="0062BD"/>
                </a:solidFill>
                <a:latin typeface="Arial Bold"/>
                <a:cs typeface="Arial Bold"/>
              </a:rPr>
              <a:t>India’s largest conglomerate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09700" y="1816100"/>
            <a:ext cx="77343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smtClean="0">
                <a:solidFill>
                  <a:srgbClr val="0062BD"/>
                </a:solidFill>
                <a:latin typeface="Arial"/>
                <a:cs typeface="Arial"/>
              </a:rPr>
              <a:t>100 operating companies in 7 business sectors</a:t>
            </a:r>
          </a:p>
          <a:p>
            <a:pPr>
              <a:lnSpc>
                <a:spcPts val="2760"/>
              </a:lnSpc>
            </a:pPr>
            <a:endParaRPr lang="en-CA" sz="240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17500" y="2527300"/>
            <a:ext cx="11557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5F5F61"/>
                </a:solidFill>
                <a:latin typeface="Arial Bold"/>
                <a:cs typeface="Arial Bold"/>
              </a:rPr>
              <a:t>Chemicals</a:t>
            </a:r>
          </a:p>
          <a:p>
            <a:pPr>
              <a:lnSpc>
                <a:spcPts val="1610"/>
              </a:lnSpc>
            </a:pPr>
            <a:endParaRPr lang="en-CA" sz="1413" b="1" smtClean="0">
              <a:solidFill>
                <a:srgbClr val="5F5F61"/>
              </a:solidFill>
              <a:latin typeface="Arial Bold"/>
              <a:cs typeface="Arial Bold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574800" y="2527300"/>
            <a:ext cx="10795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5F5F61"/>
                </a:solidFill>
                <a:latin typeface="Arial Bold"/>
                <a:cs typeface="Arial Bold"/>
              </a:rPr>
              <a:t>Consumer</a:t>
            </a:r>
          </a:p>
          <a:p>
            <a:pPr>
              <a:lnSpc>
                <a:spcPts val="1610"/>
              </a:lnSpc>
            </a:pPr>
            <a:endParaRPr lang="en-CA" sz="1413" b="1" smtClean="0">
              <a:solidFill>
                <a:srgbClr val="5F5F61"/>
              </a:solidFill>
              <a:latin typeface="Arial Bold"/>
              <a:cs typeface="Arial Bold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832100" y="2527300"/>
            <a:ext cx="8636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5F5F61"/>
                </a:solidFill>
                <a:latin typeface="Arial Bold"/>
                <a:cs typeface="Arial Bold"/>
              </a:rPr>
              <a:t>Energy</a:t>
            </a:r>
          </a:p>
          <a:p>
            <a:pPr>
              <a:lnSpc>
                <a:spcPts val="1610"/>
              </a:lnSpc>
            </a:pPr>
            <a:endParaRPr lang="en-CA" sz="1413" b="1" smtClean="0">
              <a:solidFill>
                <a:srgbClr val="5F5F61"/>
              </a:solidFill>
              <a:latin typeface="Arial Bold"/>
              <a:cs typeface="Arial Bold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3949700" y="2527300"/>
            <a:ext cx="23368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5F5F61"/>
                </a:solidFill>
                <a:latin typeface="Arial Bold"/>
                <a:cs typeface="Arial Bold"/>
              </a:rPr>
              <a:t>Engineering </a:t>
            </a:r>
            <a:r>
              <a:rPr lang="en-CA" sz="1366" b="1" smtClean="0">
                <a:solidFill>
                  <a:srgbClr val="5F5F61"/>
                </a:solidFill>
                <a:latin typeface="Arial Bold"/>
                <a:cs typeface="Arial Bold"/>
              </a:rPr>
              <a:t>  Information</a:t>
            </a:r>
          </a:p>
          <a:p>
            <a:pPr>
              <a:lnSpc>
                <a:spcPts val="1610"/>
              </a:lnSpc>
            </a:pPr>
            <a:endParaRPr lang="en-CA" sz="1366" b="1" smtClean="0">
              <a:solidFill>
                <a:srgbClr val="5F5F61"/>
              </a:solidFill>
              <a:latin typeface="Arial Bold"/>
              <a:cs typeface="Arial Bold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6578600" y="2527300"/>
            <a:ext cx="9906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5F5F61"/>
                </a:solidFill>
                <a:latin typeface="Arial Bold"/>
                <a:cs typeface="Arial Bold"/>
              </a:rPr>
              <a:t>Services</a:t>
            </a:r>
          </a:p>
          <a:p>
            <a:pPr>
              <a:lnSpc>
                <a:spcPts val="1610"/>
              </a:lnSpc>
            </a:pPr>
            <a:endParaRPr lang="en-CA" sz="1413" b="1" smtClean="0">
              <a:solidFill>
                <a:srgbClr val="5F5F61"/>
              </a:solidFill>
              <a:latin typeface="Arial Bold"/>
              <a:cs typeface="Arial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7835900" y="2527300"/>
            <a:ext cx="6858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5F5F61"/>
                </a:solidFill>
                <a:latin typeface="Arial Bold"/>
                <a:cs typeface="Arial Bold"/>
              </a:rPr>
              <a:t>Steel</a:t>
            </a:r>
          </a:p>
          <a:p>
            <a:pPr>
              <a:lnSpc>
                <a:spcPts val="1610"/>
              </a:lnSpc>
            </a:pPr>
            <a:endParaRPr lang="en-CA" sz="1413" b="1" smtClean="0">
              <a:solidFill>
                <a:srgbClr val="5F5F61"/>
              </a:solidFill>
              <a:latin typeface="Arial Bold"/>
              <a:cs typeface="Arial Bold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574800" y="2743200"/>
            <a:ext cx="10287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5F5F61"/>
                </a:solidFill>
                <a:latin typeface="Arial Bold"/>
                <a:cs typeface="Arial Bold"/>
              </a:rPr>
              <a:t>Products</a:t>
            </a:r>
          </a:p>
          <a:p>
            <a:pPr>
              <a:lnSpc>
                <a:spcPts val="1610"/>
              </a:lnSpc>
            </a:pPr>
            <a:endParaRPr lang="en-CA" sz="1413" b="1" smtClean="0">
              <a:solidFill>
                <a:srgbClr val="5F5F61"/>
              </a:solidFill>
              <a:latin typeface="Arial Bold"/>
              <a:cs typeface="Arial Bold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5143500" y="2730500"/>
            <a:ext cx="10668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550"/>
              </a:lnSpc>
            </a:pPr>
            <a:r>
              <a:rPr lang="en-CA" sz="1366" b="1" smtClean="0">
                <a:solidFill>
                  <a:srgbClr val="5F5F61"/>
                </a:solidFill>
                <a:latin typeface="Arial Bold"/>
                <a:cs typeface="Arial Bold"/>
              </a:rPr>
              <a:t>Services &amp;</a:t>
            </a:r>
          </a:p>
          <a:p>
            <a:pPr>
              <a:lnSpc>
                <a:spcPts val="1550"/>
              </a:lnSpc>
            </a:pPr>
            <a:endParaRPr lang="en-CA" sz="1366" b="1" smtClean="0">
              <a:solidFill>
                <a:srgbClr val="5F5F61"/>
              </a:solidFill>
              <a:latin typeface="Arial Bold"/>
              <a:cs typeface="Arial Bold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5143500" y="2959100"/>
            <a:ext cx="40005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lang="en-CA" sz="1257" b="1" smtClean="0">
                <a:solidFill>
                  <a:srgbClr val="5F5F61"/>
                </a:solidFill>
                <a:latin typeface="Arial Bold"/>
                <a:cs typeface="Arial Bold"/>
              </a:rPr>
              <a:t>Communication</a:t>
            </a:r>
          </a:p>
          <a:p>
            <a:pPr>
              <a:lnSpc>
                <a:spcPts val="1325"/>
              </a:lnSpc>
            </a:pPr>
            <a:endParaRPr lang="en-CA" sz="1247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8724900" y="6388100"/>
            <a:ext cx="419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23" name="TextBox 2"/>
          <p:cNvSpPr txBox="1"/>
          <p:nvPr/>
        </p:nvSpPr>
        <p:spPr>
          <a:xfrm>
            <a:off x="1384300" y="355600"/>
            <a:ext cx="7759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5" smtClean="0">
                <a:solidFill>
                  <a:srgbClr val="FFFFFF"/>
                </a:solidFill>
                <a:latin typeface="Calibri"/>
                <a:cs typeface="Calibri"/>
              </a:rPr>
              <a:t>Contribution to the society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600200" y="1295400"/>
            <a:ext cx="7543800" cy="1028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00"/>
              </a:lnSpc>
            </a:pPr>
            <a:r>
              <a:rPr lang="en-CA" sz="2614" b="1" smtClean="0">
                <a:solidFill>
                  <a:srgbClr val="0062BD"/>
                </a:solidFill>
                <a:latin typeface="Arial Bold"/>
                <a:cs typeface="Arial Bold"/>
              </a:rPr>
              <a:t>Passionate commitment to developing</a:t>
            </a:r>
            <a:r>
              <a:rPr lang="en-CA" sz="26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604" smtClean="0">
                <a:solidFill>
                  <a:srgbClr val="000000"/>
                </a:solidFill>
                <a:latin typeface="Times New Roman"/>
              </a:rPr>
            </a:br>
            <a:r>
              <a:rPr lang="en-CA" sz="2614" b="1" smtClean="0">
                <a:solidFill>
                  <a:srgbClr val="0062BD"/>
                </a:solidFill>
                <a:latin typeface="Arial Bold"/>
                <a:cs typeface="Arial Bold"/>
              </a:rPr>
              <a:t>the communities in which we operate</a:t>
            </a:r>
          </a:p>
          <a:p>
            <a:pPr>
              <a:lnSpc>
                <a:spcPts val="3700"/>
              </a:lnSpc>
            </a:pPr>
            <a:endParaRPr lang="en-CA" sz="26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12800" y="2806700"/>
            <a:ext cx="16891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4" b="1" smtClean="0">
                <a:solidFill>
                  <a:srgbClr val="FFFFFF"/>
                </a:solidFill>
                <a:latin typeface="Arial Bold"/>
                <a:cs typeface="Arial Bold"/>
              </a:rPr>
              <a:t>66% of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22300" y="3111500"/>
            <a:ext cx="18796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4" b="1" smtClean="0">
                <a:solidFill>
                  <a:srgbClr val="FFFFFF"/>
                </a:solidFill>
                <a:latin typeface="Arial Bold"/>
                <a:cs typeface="Arial Bold"/>
              </a:rPr>
              <a:t>Tata Sons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46100" y="3416300"/>
            <a:ext cx="19558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6" b="1" smtClean="0">
                <a:solidFill>
                  <a:srgbClr val="FFFFFF"/>
                </a:solidFill>
                <a:latin typeface="Arial Bold"/>
                <a:cs typeface="Arial Bold"/>
              </a:rPr>
              <a:t>equity held</a:t>
            </a:r>
          </a:p>
          <a:p>
            <a:pPr>
              <a:lnSpc>
                <a:spcPts val="2300"/>
              </a:lnSpc>
            </a:pPr>
            <a:endParaRPr lang="en-CA" sz="200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19100" y="3708400"/>
            <a:ext cx="20828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686104">
              <a:lnSpc>
                <a:spcPts val="2400"/>
              </a:lnSpc>
            </a:pPr>
            <a:r>
              <a:rPr lang="en-CA" sz="2014" b="1" smtClean="0">
                <a:solidFill>
                  <a:srgbClr val="FFFFFF"/>
                </a:solidFill>
                <a:latin typeface="Arial Bold"/>
                <a:cs typeface="Arial Bold"/>
              </a:rPr>
              <a:t>in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14" b="1" smtClean="0">
                <a:solidFill>
                  <a:srgbClr val="FFFFFF"/>
                </a:solidFill>
                <a:latin typeface="Arial Bold"/>
                <a:cs typeface="Arial Bold"/>
              </a:rPr>
              <a:t>Public Trusts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603500" y="2794000"/>
            <a:ext cx="21082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101600" algn="l"/>
              </a:tabLst>
            </a:pPr>
            <a:r>
              <a:rPr lang="en-CA" sz="2014" b="1" smtClean="0">
                <a:solidFill>
                  <a:srgbClr val="FFFFFF"/>
                </a:solidFill>
                <a:latin typeface="Arial Bold"/>
                <a:cs typeface="Arial Bold"/>
              </a:rPr>
              <a:t>Endowments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14" b="1" smtClean="0">
                <a:solidFill>
                  <a:srgbClr val="FFFFFF"/>
                </a:solidFill>
                <a:latin typeface="Arial Bold"/>
                <a:cs typeface="Arial Bold"/>
              </a:rPr>
              <a:t>	for national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2717800" y="3416300"/>
            <a:ext cx="19939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6" b="1" smtClean="0">
                <a:solidFill>
                  <a:srgbClr val="FFFFFF"/>
                </a:solidFill>
                <a:latin typeface="Arial Bold"/>
                <a:cs typeface="Arial Bold"/>
              </a:rPr>
              <a:t>Institutions</a:t>
            </a:r>
          </a:p>
          <a:p>
            <a:pPr>
              <a:lnSpc>
                <a:spcPts val="2300"/>
              </a:lnSpc>
            </a:pPr>
            <a:endParaRPr lang="en-CA" sz="2006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2971800" y="3721100"/>
            <a:ext cx="17399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FFFFFF"/>
                </a:solidFill>
                <a:latin typeface="Arial"/>
                <a:cs typeface="Arial"/>
              </a:rPr>
              <a:t>- higher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2641600" y="4013200"/>
            <a:ext cx="20701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67639">
              <a:lnSpc>
                <a:spcPts val="2400"/>
              </a:lnSpc>
            </a:pPr>
            <a:r>
              <a:rPr lang="en-CA" sz="2004" smtClean="0">
                <a:solidFill>
                  <a:srgbClr val="FFFFFF"/>
                </a:solidFill>
                <a:latin typeface="Arial"/>
                <a:cs typeface="Arial"/>
              </a:rPr>
              <a:t>education,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FFFFFF"/>
                </a:solidFill>
                <a:latin typeface="Arial"/>
                <a:cs typeface="Arial"/>
              </a:rPr>
              <a:t>medicine and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2908300" y="4635500"/>
            <a:ext cx="18034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FFFFFF"/>
                </a:solidFill>
                <a:latin typeface="Arial"/>
                <a:cs typeface="Arial"/>
              </a:rPr>
              <a:t>sciences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5143500" y="2806700"/>
            <a:ext cx="18034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4" b="1" smtClean="0">
                <a:solidFill>
                  <a:srgbClr val="FFFFFF"/>
                </a:solidFill>
                <a:latin typeface="Arial Bold"/>
                <a:cs typeface="Arial Bold"/>
              </a:rPr>
              <a:t>Foreign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4826000" y="3111500"/>
            <a:ext cx="21209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4" b="1" smtClean="0">
                <a:solidFill>
                  <a:srgbClr val="FFFFFF"/>
                </a:solidFill>
                <a:latin typeface="Arial Bold"/>
                <a:cs typeface="Arial Bold"/>
              </a:rPr>
              <a:t>scholarships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4902200" y="3416300"/>
            <a:ext cx="20447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6" b="1" smtClean="0">
                <a:solidFill>
                  <a:srgbClr val="FFFFFF"/>
                </a:solidFill>
                <a:latin typeface="Arial Bold"/>
                <a:cs typeface="Arial Bold"/>
              </a:rPr>
              <a:t>for science/</a:t>
            </a:r>
          </a:p>
          <a:p>
            <a:pPr>
              <a:lnSpc>
                <a:spcPts val="2300"/>
              </a:lnSpc>
            </a:pPr>
            <a:endParaRPr lang="en-CA" sz="2006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4889500" y="3721100"/>
            <a:ext cx="20574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4" b="1" smtClean="0">
                <a:solidFill>
                  <a:srgbClr val="FFFFFF"/>
                </a:solidFill>
                <a:latin typeface="Arial Bold"/>
                <a:cs typeface="Arial Bold"/>
              </a:rPr>
              <a:t>engineering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7073900" y="2794000"/>
            <a:ext cx="19558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241300" algn="l"/>
              </a:tabLst>
            </a:pPr>
            <a:r>
              <a:rPr lang="en-CA" sz="2014" b="1" smtClean="0">
                <a:solidFill>
                  <a:srgbClr val="FFFFFF"/>
                </a:solidFill>
                <a:latin typeface="Arial Bold"/>
                <a:cs typeface="Arial Bold"/>
              </a:rPr>
              <a:t>Contribution</a:t>
            </a:r>
            <a:r>
              <a:rPr lang="en-CA" sz="2004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14" b="1" smtClean="0">
                <a:solidFill>
                  <a:srgbClr val="FFFFFF"/>
                </a:solidFill>
                <a:latin typeface="Arial Bold"/>
                <a:cs typeface="Arial Bold"/>
              </a:rPr>
              <a:t>	to social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7251700" y="3416300"/>
            <a:ext cx="17780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6" b="1" smtClean="0">
                <a:solidFill>
                  <a:srgbClr val="FFFFFF"/>
                </a:solidFill>
                <a:latin typeface="Arial Bold"/>
                <a:cs typeface="Arial Bold"/>
              </a:rPr>
              <a:t>welfare in</a:t>
            </a:r>
          </a:p>
          <a:p>
            <a:pPr>
              <a:lnSpc>
                <a:spcPts val="2300"/>
              </a:lnSpc>
            </a:pPr>
            <a:endParaRPr lang="en-CA" sz="2006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7251700" y="3721100"/>
            <a:ext cx="17780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4" b="1" smtClean="0">
                <a:solidFill>
                  <a:srgbClr val="FFFFFF"/>
                </a:solidFill>
                <a:latin typeface="Arial Bold"/>
                <a:cs typeface="Arial Bold"/>
              </a:rPr>
              <a:t>excess of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7404100" y="4025900"/>
            <a:ext cx="16256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4" b="1" smtClean="0">
                <a:solidFill>
                  <a:srgbClr val="FFFFFF"/>
                </a:solidFill>
                <a:latin typeface="Arial Bold"/>
                <a:cs typeface="Arial Bold"/>
              </a:rPr>
              <a:t>$ 100m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7327900" y="4330700"/>
            <a:ext cx="17018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4" b="1" smtClean="0">
                <a:solidFill>
                  <a:srgbClr val="FFFFFF"/>
                </a:solidFill>
                <a:latin typeface="Arial Bold"/>
                <a:cs typeface="Arial Bold"/>
              </a:rPr>
              <a:t>annually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8724900" y="6388100"/>
            <a:ext cx="3048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3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30" name="TextBox 2"/>
          <p:cNvSpPr txBox="1"/>
          <p:nvPr/>
        </p:nvSpPr>
        <p:spPr>
          <a:xfrm>
            <a:off x="1092200" y="254000"/>
            <a:ext cx="80518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75"/>
              </a:lnSpc>
            </a:pPr>
            <a:r>
              <a:rPr lang="en-CA" sz="3204" smtClean="0">
                <a:solidFill>
                  <a:srgbClr val="FFFFFF"/>
                </a:solidFill>
                <a:latin typeface="Calibri"/>
                <a:cs typeface="Calibri"/>
              </a:rPr>
              <a:t>TCS ... </a:t>
            </a:r>
            <a:r>
              <a:rPr lang="en-CA" sz="2795" smtClean="0">
                <a:solidFill>
                  <a:srgbClr val="FFFFFF"/>
                </a:solidFill>
                <a:latin typeface="Calibri"/>
                <a:cs typeface="Calibri"/>
              </a:rPr>
              <a:t>The 2nd most Valued Brand in Global IT Services</a:t>
            </a:r>
          </a:p>
          <a:p>
            <a:pPr>
              <a:lnSpc>
                <a:spcPts val="3275"/>
              </a:lnSpc>
            </a:pPr>
            <a:endParaRPr lang="en-CA" sz="285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55600" y="1422400"/>
            <a:ext cx="1066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8" b="1" smtClean="0">
                <a:solidFill>
                  <a:srgbClr val="FFFFFF"/>
                </a:solidFill>
                <a:latin typeface="Calibri Bold"/>
                <a:cs typeface="Calibri Bold"/>
              </a:rPr>
              <a:t>45+</a:t>
            </a:r>
          </a:p>
          <a:p>
            <a:pPr>
              <a:lnSpc>
                <a:spcPts val="3220"/>
              </a:lnSpc>
            </a:pPr>
            <a:endParaRPr lang="en-CA" sz="2798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65100" y="2349500"/>
            <a:ext cx="12573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FFFFFF"/>
                </a:solidFill>
                <a:latin typeface="Calibri Bold"/>
                <a:cs typeface="Calibri Bold"/>
              </a:rPr>
              <a:t>13.44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27000" y="3378200"/>
            <a:ext cx="12954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410" b="1" smtClean="0">
                <a:solidFill>
                  <a:srgbClr val="FFFFFF"/>
                </a:solidFill>
                <a:latin typeface="Calibri Bold"/>
                <a:cs typeface="Calibri Bold"/>
              </a:rPr>
              <a:t>300,464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81000" y="4279900"/>
            <a:ext cx="10414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FFFFFF"/>
                </a:solidFill>
                <a:latin typeface="Calibri Bold"/>
                <a:cs typeface="Calibri Bold"/>
              </a:rPr>
              <a:t>118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562100" y="1384300"/>
            <a:ext cx="15494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CA" sz="1606" b="1" smtClean="0">
                <a:solidFill>
                  <a:srgbClr val="000000"/>
                </a:solidFill>
                <a:latin typeface="Calibri Bold"/>
                <a:cs typeface="Calibri Bold"/>
              </a:rPr>
              <a:t>Years in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562100" y="1625600"/>
            <a:ext cx="15494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CA" sz="1608" b="1" smtClean="0">
                <a:solidFill>
                  <a:srgbClr val="000000"/>
                </a:solidFill>
                <a:latin typeface="Calibri Bold"/>
                <a:cs typeface="Calibri Bold"/>
              </a:rPr>
              <a:t>Business</a:t>
            </a:r>
          </a:p>
          <a:p>
            <a:pPr>
              <a:lnSpc>
                <a:spcPts val="1840"/>
              </a:lnSpc>
            </a:pPr>
            <a:endParaRPr lang="en-CA" sz="1598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587500" y="2311400"/>
            <a:ext cx="15240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606" b="1" smtClean="0">
                <a:solidFill>
                  <a:srgbClr val="000000"/>
                </a:solidFill>
                <a:latin typeface="Calibri Bold"/>
                <a:cs typeface="Calibri Bold"/>
              </a:rPr>
              <a:t>Billion US$ in</a:t>
            </a:r>
            <a:r>
              <a:rPr lang="en-CA" sz="159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596" smtClean="0">
                <a:solidFill>
                  <a:srgbClr val="000000"/>
                </a:solidFill>
                <a:latin typeface="Times New Roman"/>
              </a:rPr>
            </a:br>
            <a:r>
              <a:rPr lang="en-CA" sz="1606" b="1" smtClean="0">
                <a:solidFill>
                  <a:srgbClr val="000000"/>
                </a:solidFill>
                <a:latin typeface="Calibri Bold"/>
                <a:cs typeface="Calibri Bold"/>
              </a:rPr>
              <a:t>FY14 revenues</a:t>
            </a:r>
          </a:p>
          <a:p>
            <a:pPr>
              <a:lnSpc>
                <a:spcPts val="192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574800" y="3429000"/>
            <a:ext cx="15367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CA" sz="1606" b="1" smtClean="0">
                <a:solidFill>
                  <a:srgbClr val="000000"/>
                </a:solidFill>
                <a:latin typeface="Calibri Bold"/>
                <a:cs typeface="Calibri Bold"/>
              </a:rPr>
              <a:t>Employees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524000" y="4368800"/>
            <a:ext cx="15875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CA" sz="1606" b="1" smtClean="0">
                <a:solidFill>
                  <a:srgbClr val="000000"/>
                </a:solidFill>
                <a:latin typeface="Calibri Bold"/>
                <a:cs typeface="Calibri Bold"/>
              </a:rPr>
              <a:t>Nationalities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3517900" y="1435100"/>
            <a:ext cx="9398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FFFFFF"/>
                </a:solidFill>
                <a:latin typeface="Calibri Bold"/>
                <a:cs typeface="Calibri Bold"/>
              </a:rPr>
              <a:t>46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276600" y="2349500"/>
            <a:ext cx="11811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FFFFFF"/>
                </a:solidFill>
                <a:latin typeface="Calibri Bold"/>
                <a:cs typeface="Calibri Bold"/>
              </a:rPr>
              <a:t>1,340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3505200" y="3327400"/>
            <a:ext cx="9525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FFFFFF"/>
                </a:solidFill>
                <a:latin typeface="Calibri Bold"/>
                <a:cs typeface="Calibri Bold"/>
              </a:rPr>
              <a:t>19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3213100" y="4254500"/>
            <a:ext cx="12446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805" b="1" smtClean="0">
                <a:solidFill>
                  <a:srgbClr val="FFFFFF"/>
                </a:solidFill>
                <a:latin typeface="Calibri Bold"/>
                <a:cs typeface="Calibri Bold"/>
              </a:rPr>
              <a:t>1,500+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4597400" y="1536700"/>
            <a:ext cx="17653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CA" sz="1606" b="1" smtClean="0">
                <a:solidFill>
                  <a:srgbClr val="000000"/>
                </a:solidFill>
                <a:latin typeface="Calibri Bold"/>
                <a:cs typeface="Calibri Bold"/>
              </a:rPr>
              <a:t>Countries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4572000" y="2324100"/>
            <a:ext cx="17907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606" b="1" smtClean="0">
                <a:solidFill>
                  <a:srgbClr val="000000"/>
                </a:solidFill>
                <a:latin typeface="Calibri Bold"/>
                <a:cs typeface="Calibri Bold"/>
              </a:rPr>
              <a:t>Patents filed till</a:t>
            </a:r>
            <a:r>
              <a:rPr lang="en-CA" sz="159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596" smtClean="0">
                <a:solidFill>
                  <a:srgbClr val="000000"/>
                </a:solidFill>
                <a:latin typeface="Times New Roman"/>
              </a:rPr>
            </a:br>
            <a:r>
              <a:rPr lang="en-CA" sz="1606" b="1" smtClean="0">
                <a:solidFill>
                  <a:srgbClr val="000000"/>
                </a:solidFill>
                <a:latin typeface="Calibri Bold"/>
                <a:cs typeface="Calibri Bold"/>
              </a:rPr>
              <a:t>Sep 2013</a:t>
            </a:r>
          </a:p>
          <a:p>
            <a:pPr>
              <a:lnSpc>
                <a:spcPts val="1915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4610100" y="3289300"/>
            <a:ext cx="1752600" cy="571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1606" b="1" smtClean="0">
                <a:solidFill>
                  <a:srgbClr val="000000"/>
                </a:solidFill>
                <a:latin typeface="Calibri Bold"/>
                <a:cs typeface="Calibri Bold"/>
              </a:rPr>
              <a:t>Innovation Labs</a:t>
            </a:r>
            <a:r>
              <a:rPr lang="en-CA" sz="159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596" smtClean="0">
                <a:solidFill>
                  <a:srgbClr val="000000"/>
                </a:solidFill>
                <a:latin typeface="Times New Roman"/>
              </a:rPr>
            </a:br>
            <a:r>
              <a:rPr lang="en-CA" sz="1606" b="1" smtClean="0">
                <a:solidFill>
                  <a:srgbClr val="000000"/>
                </a:solidFill>
                <a:latin typeface="Calibri Bold"/>
                <a:cs typeface="Calibri Bold"/>
              </a:rPr>
              <a:t>worldwide</a:t>
            </a:r>
          </a:p>
          <a:p>
            <a:pPr>
              <a:lnSpc>
                <a:spcPts val="1915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4622800" y="4229100"/>
            <a:ext cx="17399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CA" sz="1606" b="1" smtClean="0">
                <a:solidFill>
                  <a:srgbClr val="000000"/>
                </a:solidFill>
                <a:latin typeface="Calibri Bold"/>
                <a:cs typeface="Calibri Bold"/>
              </a:rPr>
              <a:t>Associates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4622800" y="4470400"/>
            <a:ext cx="17399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CA" sz="1606" b="1" smtClean="0">
                <a:solidFill>
                  <a:srgbClr val="000000"/>
                </a:solidFill>
                <a:latin typeface="Calibri Bold"/>
                <a:cs typeface="Calibri Bold"/>
              </a:rPr>
              <a:t>working in R&amp;D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5016500" y="5257800"/>
            <a:ext cx="13462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001F5F"/>
                </a:solidFill>
                <a:latin typeface="Calibri"/>
                <a:cs typeface="Calibri"/>
              </a:rPr>
              <a:t>Most Valuable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1F5F"/>
                </a:solidFill>
                <a:latin typeface="Calibri"/>
                <a:cs typeface="Calibri"/>
              </a:rPr>
              <a:t>Company'</a:t>
            </a:r>
          </a:p>
          <a:p>
            <a:pPr>
              <a:lnSpc>
                <a:spcPts val="143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5016500" y="5613400"/>
            <a:ext cx="1346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001F5F"/>
                </a:solidFill>
                <a:latin typeface="Calibri"/>
                <a:cs typeface="Calibri"/>
              </a:rPr>
              <a:t>in BT 500 rankings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1F5F"/>
                </a:solidFill>
                <a:latin typeface="Calibri"/>
                <a:cs typeface="Calibri"/>
              </a:rPr>
              <a:t>for 2</a:t>
            </a:r>
            <a:r>
              <a:rPr lang="en-CA" sz="803" smtClean="0">
                <a:solidFill>
                  <a:srgbClr val="001F5F"/>
                </a:solidFill>
                <a:latin typeface="Calibri"/>
                <a:cs typeface="Calibri"/>
              </a:rPr>
              <a:t>nd</a:t>
            </a:r>
            <a:r>
              <a:rPr lang="en-CA" sz="1200" smtClean="0">
                <a:solidFill>
                  <a:srgbClr val="001F5F"/>
                </a:solidFill>
                <a:latin typeface="Calibri"/>
                <a:cs typeface="Calibri"/>
              </a:rPr>
              <a:t> year-in-a-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1F5F"/>
                </a:solidFill>
                <a:latin typeface="Calibri"/>
                <a:cs typeface="Calibri"/>
              </a:rPr>
              <a:t>row</a:t>
            </a:r>
          </a:p>
          <a:p>
            <a:pPr>
              <a:lnSpc>
                <a:spcPts val="143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7124700" y="1358900"/>
            <a:ext cx="19050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403" smtClean="0">
                <a:solidFill>
                  <a:srgbClr val="FFFFFF"/>
                </a:solidFill>
                <a:latin typeface="Calibri"/>
                <a:cs typeface="Calibri"/>
              </a:rPr>
              <a:t>#7 in Revenues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7112000" y="2133600"/>
            <a:ext cx="19177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  <a:tabLst>
                <a:tab pos="266700" algn="l"/>
              </a:tabLst>
            </a:pPr>
            <a:r>
              <a:rPr lang="en-CA" sz="1403" smtClean="0">
                <a:solidFill>
                  <a:srgbClr val="FFFFFF"/>
                </a:solidFill>
                <a:latin typeface="Calibri"/>
                <a:cs typeface="Calibri"/>
              </a:rPr>
              <a:t>32% Workforce</a:t>
            </a:r>
            <a:r>
              <a:rPr lang="en-CA" sz="14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3" smtClean="0">
                <a:solidFill>
                  <a:srgbClr val="000000"/>
                </a:solidFill>
                <a:latin typeface="Times New Roman"/>
              </a:rPr>
            </a:br>
            <a:r>
              <a:rPr lang="en-CA" sz="1403" smtClean="0">
                <a:solidFill>
                  <a:srgbClr val="FFFFFF"/>
                </a:solidFill>
                <a:latin typeface="Calibri"/>
                <a:cs typeface="Calibri"/>
              </a:rPr>
              <a:t>	Women</a:t>
            </a:r>
          </a:p>
          <a:p>
            <a:pPr>
              <a:lnSpc>
                <a:spcPts val="168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6616700" y="3022600"/>
            <a:ext cx="24130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  <a:tabLst>
                <a:tab pos="355600" algn="l"/>
              </a:tabLst>
            </a:pPr>
            <a:r>
              <a:rPr lang="en-CA" sz="1403" smtClean="0">
                <a:solidFill>
                  <a:srgbClr val="FFFFFF"/>
                </a:solidFill>
                <a:latin typeface="Calibri"/>
                <a:cs typeface="Calibri"/>
              </a:rPr>
              <a:t>Leader in Enterprise Mobility</a:t>
            </a:r>
            <a:r>
              <a:rPr lang="en-CA" sz="140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6" smtClean="0">
                <a:solidFill>
                  <a:srgbClr val="000000"/>
                </a:solidFill>
                <a:latin typeface="Times New Roman"/>
              </a:rPr>
            </a:br>
            <a:r>
              <a:rPr lang="en-CA" sz="1406" smtClean="0">
                <a:solidFill>
                  <a:srgbClr val="FFFFFF"/>
                </a:solidFill>
                <a:latin typeface="Calibri"/>
                <a:cs typeface="Calibri"/>
              </a:rPr>
              <a:t>	Services </a:t>
            </a:r>
            <a:r>
              <a:rPr lang="en-CA" sz="1406" smtClean="0">
                <a:solidFill>
                  <a:srgbClr val="FFFFFF"/>
                </a:solidFill>
                <a:latin typeface="Calibri Italic"/>
                <a:cs typeface="Calibri Italic"/>
              </a:rPr>
              <a:t>- Forrester</a:t>
            </a:r>
          </a:p>
          <a:p>
            <a:pPr>
              <a:lnSpc>
                <a:spcPts val="1680"/>
              </a:lnSpc>
            </a:pPr>
            <a:endParaRPr lang="en-CA" sz="1406">
              <a:solidFill>
                <a:srgbClr val="000000"/>
              </a:solidFill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6604000" y="4000500"/>
            <a:ext cx="24257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CA" sz="1403" smtClean="0">
                <a:solidFill>
                  <a:srgbClr val="FFFFFF"/>
                </a:solidFill>
                <a:latin typeface="Calibri"/>
                <a:cs typeface="Calibri"/>
              </a:rPr>
              <a:t>India’s Most Valued Company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6616700" y="4775200"/>
            <a:ext cx="24130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  <a:tabLst>
                <a:tab pos="101600" algn="l"/>
              </a:tabLst>
            </a:pPr>
            <a:r>
              <a:rPr lang="en-CA" sz="1403" smtClean="0">
                <a:solidFill>
                  <a:srgbClr val="FFFFFF"/>
                </a:solidFill>
                <a:latin typeface="Calibri"/>
                <a:cs typeface="Calibri"/>
              </a:rPr>
              <a:t>Ranked the #2 most valuable</a:t>
            </a:r>
            <a:r>
              <a:rPr lang="en-CA" sz="14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3" smtClean="0">
                <a:solidFill>
                  <a:srgbClr val="000000"/>
                </a:solidFill>
                <a:latin typeface="Times New Roman"/>
              </a:rPr>
            </a:br>
            <a:r>
              <a:rPr lang="en-CA" sz="1403" smtClean="0">
                <a:solidFill>
                  <a:srgbClr val="FFFFFF"/>
                </a:solidFill>
                <a:latin typeface="Calibri"/>
                <a:cs typeface="Calibri"/>
              </a:rPr>
              <a:t>	brand in global IT services</a:t>
            </a:r>
          </a:p>
          <a:p>
            <a:pPr>
              <a:lnSpc>
                <a:spcPts val="1675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6477000" y="5651500"/>
            <a:ext cx="25527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523">
              <a:lnSpc>
                <a:spcPts val="1700"/>
              </a:lnSpc>
            </a:pPr>
            <a:r>
              <a:rPr lang="en-CA" sz="1403" smtClean="0">
                <a:solidFill>
                  <a:srgbClr val="FFFFFF"/>
                </a:solidFill>
                <a:latin typeface="Calibri"/>
                <a:cs typeface="Calibri"/>
              </a:rPr>
              <a:t>Insurance Star Performer for 2nd</a:t>
            </a:r>
            <a:r>
              <a:rPr lang="en-CA" sz="14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3" smtClean="0">
                <a:solidFill>
                  <a:srgbClr val="000000"/>
                </a:solidFill>
                <a:latin typeface="Times New Roman"/>
              </a:rPr>
            </a:br>
            <a:r>
              <a:rPr lang="en-CA" sz="1403" smtClean="0">
                <a:solidFill>
                  <a:srgbClr val="FFFFFF"/>
                </a:solidFill>
                <a:latin typeface="Calibri"/>
                <a:cs typeface="Calibri"/>
              </a:rPr>
              <a:t>Consecutive Year </a:t>
            </a:r>
            <a:r>
              <a:rPr lang="en-CA" sz="1403" smtClean="0">
                <a:solidFill>
                  <a:srgbClr val="FFFFFF"/>
                </a:solidFill>
                <a:latin typeface="Calibri Italic"/>
                <a:cs typeface="Calibri Italic"/>
              </a:rPr>
              <a:t>- Everest Group</a:t>
            </a:r>
          </a:p>
          <a:p>
            <a:pPr>
              <a:lnSpc>
                <a:spcPts val="1675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8724900" y="6388100"/>
            <a:ext cx="3048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4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8" name="TextBox 2"/>
          <p:cNvSpPr txBox="1"/>
          <p:nvPr/>
        </p:nvSpPr>
        <p:spPr>
          <a:xfrm>
            <a:off x="1219200" y="292100"/>
            <a:ext cx="79248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5" b="1" smtClean="0">
                <a:solidFill>
                  <a:srgbClr val="FFFFFF"/>
                </a:solidFill>
                <a:latin typeface="Arial Bold"/>
                <a:cs typeface="Arial Bold"/>
              </a:rPr>
              <a:t>Making a Difference for Nordic Customers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222500" y="1041400"/>
            <a:ext cx="69215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4" b="1" smtClean="0">
                <a:solidFill>
                  <a:srgbClr val="FFFFFF"/>
                </a:solidFill>
                <a:latin typeface="Calibri Bold"/>
                <a:cs typeface="Calibri Bold"/>
              </a:rPr>
              <a:t>TCS Nordics Today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46100" y="1651000"/>
            <a:ext cx="85979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3" smtClean="0">
                <a:solidFill>
                  <a:srgbClr val="000000"/>
                </a:solidFill>
                <a:latin typeface="Arial Unicode MS"/>
                <a:cs typeface="Arial Unicode MS"/>
              </a:rPr>
              <a:t></a:t>
            </a:r>
            <a:r>
              <a:rPr lang="en-CA" sz="1403" smtClean="0">
                <a:solidFill>
                  <a:srgbClr val="000000"/>
                </a:solidFill>
                <a:latin typeface="Calibri"/>
                <a:cs typeface="Calibri"/>
              </a:rPr>
              <a:t> 23 years of presence, 6 delivery centers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" y="1866900"/>
            <a:ext cx="85979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3" smtClean="0">
                <a:solidFill>
                  <a:srgbClr val="000000"/>
                </a:solidFill>
                <a:latin typeface="Arial Unicode MS"/>
                <a:cs typeface="Arial Unicode MS"/>
              </a:rPr>
              <a:t></a:t>
            </a:r>
            <a:r>
              <a:rPr lang="en-CA" sz="1403" smtClean="0">
                <a:solidFill>
                  <a:srgbClr val="000000"/>
                </a:solidFill>
                <a:latin typeface="Calibri"/>
                <a:cs typeface="Calibri"/>
              </a:rPr>
              <a:t> 7500+ consultants servicing over 75 clients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46100" y="2070100"/>
            <a:ext cx="8597900" cy="698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  <a:tabLst>
                <a:tab pos="177800" algn="l"/>
              </a:tabLst>
            </a:pPr>
            <a:r>
              <a:rPr lang="en-CA" sz="1403" smtClean="0">
                <a:solidFill>
                  <a:srgbClr val="000000"/>
                </a:solidFill>
                <a:latin typeface="Arial Unicode MS"/>
                <a:cs typeface="Arial Unicode MS"/>
              </a:rPr>
              <a:t></a:t>
            </a:r>
            <a:r>
              <a:rPr lang="en-CA" sz="1403" smtClean="0">
                <a:solidFill>
                  <a:srgbClr val="000000"/>
                </a:solidFill>
                <a:latin typeface="Calibri"/>
                <a:cs typeface="Calibri"/>
              </a:rPr>
              <a:t> Over 2000  employees located in Nordics, 500+ local Nordic nationals</a:t>
            </a:r>
            <a:r>
              <a:rPr lang="en-CA" sz="14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3" smtClean="0">
                <a:solidFill>
                  <a:srgbClr val="000000"/>
                </a:solidFill>
                <a:latin typeface="Times New Roman"/>
              </a:rPr>
            </a:br>
            <a:r>
              <a:rPr lang="en-CA" sz="1403" smtClean="0">
                <a:solidFill>
                  <a:srgbClr val="000000"/>
                </a:solidFill>
                <a:latin typeface="Arial Unicode MS"/>
                <a:cs typeface="Arial Unicode MS"/>
              </a:rPr>
              <a:t></a:t>
            </a:r>
            <a:r>
              <a:rPr lang="en-CA" sz="1403" smtClean="0">
                <a:solidFill>
                  <a:srgbClr val="000000"/>
                </a:solidFill>
                <a:latin typeface="Calibri"/>
                <a:cs typeface="Calibri"/>
              </a:rPr>
              <a:t> Established TCS as a leader in 2</a:t>
            </a:r>
            <a:r>
              <a:rPr lang="en-CA" sz="935" smtClean="0">
                <a:solidFill>
                  <a:srgbClr val="000000"/>
                </a:solidFill>
                <a:latin typeface="Calibri"/>
                <a:cs typeface="Calibri"/>
              </a:rPr>
              <a:t>nd</a:t>
            </a:r>
            <a:r>
              <a:rPr lang="en-CA" sz="1403" smtClean="0">
                <a:solidFill>
                  <a:srgbClr val="000000"/>
                </a:solidFill>
                <a:latin typeface="Calibri"/>
                <a:cs typeface="Calibri"/>
              </a:rPr>
              <a:t> generation (out)sourcing market</a:t>
            </a:r>
            <a:r>
              <a:rPr lang="en-CA" sz="14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3" smtClean="0">
                <a:solidFill>
                  <a:srgbClr val="000000"/>
                </a:solidFill>
                <a:latin typeface="Times New Roman"/>
              </a:rPr>
            </a:br>
            <a:r>
              <a:rPr lang="en-CA" sz="1403" smtClean="0">
                <a:solidFill>
                  <a:srgbClr val="000000"/>
                </a:solidFill>
                <a:latin typeface="Calibri"/>
                <a:cs typeface="Calibri"/>
              </a:rPr>
              <a:t>	across Application &amp; Infrastructure</a:t>
            </a:r>
          </a:p>
          <a:p>
            <a:pPr>
              <a:lnSpc>
                <a:spcPts val="170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46100" y="2705100"/>
            <a:ext cx="85979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  <a:tabLst>
                <a:tab pos="177800" algn="l"/>
              </a:tabLst>
            </a:pPr>
            <a:r>
              <a:rPr lang="en-CA" sz="1403" smtClean="0">
                <a:solidFill>
                  <a:srgbClr val="000000"/>
                </a:solidFill>
                <a:latin typeface="Arial Unicode MS"/>
                <a:cs typeface="Arial Unicode MS"/>
              </a:rPr>
              <a:t></a:t>
            </a:r>
            <a:r>
              <a:rPr lang="en-CA" sz="1403" smtClean="0">
                <a:solidFill>
                  <a:srgbClr val="000000"/>
                </a:solidFill>
                <a:latin typeface="Calibri"/>
                <a:cs typeface="Calibri"/>
              </a:rPr>
              <a:t> Engaged with society &amp; academia - CBS, NTNU, Alto, SSIS, Kongsberg</a:t>
            </a:r>
            <a:r>
              <a:rPr lang="en-CA" sz="14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3" smtClean="0">
                <a:solidFill>
                  <a:srgbClr val="000000"/>
                </a:solidFill>
                <a:latin typeface="Times New Roman"/>
              </a:rPr>
            </a:br>
            <a:r>
              <a:rPr lang="en-CA" sz="1403" smtClean="0">
                <a:solidFill>
                  <a:srgbClr val="000000"/>
                </a:solidFill>
                <a:latin typeface="Calibri"/>
                <a:cs typeface="Calibri"/>
              </a:rPr>
              <a:t>	Kommune, Helsinki Business Hub etc</a:t>
            </a:r>
          </a:p>
          <a:p>
            <a:pPr>
              <a:lnSpc>
                <a:spcPts val="170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133600" y="3543300"/>
            <a:ext cx="70104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16" b="1" smtClean="0">
                <a:solidFill>
                  <a:srgbClr val="FFFFFF"/>
                </a:solidFill>
                <a:latin typeface="Calibri Bold"/>
                <a:cs typeface="Calibri Bold"/>
              </a:rPr>
              <a:t>TCS Denmark Today</a:t>
            </a:r>
          </a:p>
          <a:p>
            <a:pPr>
              <a:lnSpc>
                <a:spcPts val="2300"/>
              </a:lnSpc>
            </a:pPr>
            <a:endParaRPr lang="en-CA" sz="2006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46100" y="4025900"/>
            <a:ext cx="56769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CA" sz="1403" smtClean="0">
                <a:solidFill>
                  <a:srgbClr val="000000"/>
                </a:solidFill>
                <a:latin typeface="Arial Unicode MS"/>
                <a:cs typeface="Arial Unicode MS"/>
              </a:rPr>
              <a:t></a:t>
            </a:r>
            <a:r>
              <a:rPr lang="en-CA" sz="1403" smtClean="0">
                <a:solidFill>
                  <a:srgbClr val="000000"/>
                </a:solidFill>
                <a:latin typeface="Calibri"/>
                <a:cs typeface="Calibri"/>
              </a:rPr>
              <a:t> First Nordic Office opened in Copenhagen in 1991</a:t>
            </a:r>
            <a:r>
              <a:rPr lang="en-CA" sz="14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3" smtClean="0">
                <a:solidFill>
                  <a:srgbClr val="000000"/>
                </a:solidFill>
                <a:latin typeface="Times New Roman"/>
              </a:rPr>
            </a:br>
            <a:r>
              <a:rPr lang="en-CA" sz="1403" smtClean="0">
                <a:solidFill>
                  <a:srgbClr val="000000"/>
                </a:solidFill>
                <a:latin typeface="Arial Unicode MS"/>
                <a:cs typeface="Arial Unicode MS"/>
              </a:rPr>
              <a:t></a:t>
            </a:r>
            <a:r>
              <a:rPr lang="en-CA" sz="1403" smtClean="0">
                <a:solidFill>
                  <a:srgbClr val="000000"/>
                </a:solidFill>
                <a:latin typeface="Calibri"/>
                <a:cs typeface="Calibri"/>
              </a:rPr>
              <a:t> 25+ active clients</a:t>
            </a:r>
          </a:p>
          <a:p>
            <a:pPr>
              <a:lnSpc>
                <a:spcPts val="168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46100" y="4457700"/>
            <a:ext cx="56769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  <a:tabLst>
                <a:tab pos="177800" algn="l"/>
              </a:tabLst>
            </a:pPr>
            <a:r>
              <a:rPr lang="en-CA" sz="1403" smtClean="0">
                <a:solidFill>
                  <a:srgbClr val="000000"/>
                </a:solidFill>
                <a:latin typeface="Arial Unicode MS"/>
                <a:cs typeface="Arial Unicode MS"/>
              </a:rPr>
              <a:t></a:t>
            </a:r>
            <a:r>
              <a:rPr lang="en-CA" sz="1403" smtClean="0">
                <a:solidFill>
                  <a:srgbClr val="000000"/>
                </a:solidFill>
                <a:latin typeface="Calibri"/>
                <a:cs typeface="Calibri"/>
              </a:rPr>
              <a:t> 1.500+ consultants working for Danish customers of which 350+ are</a:t>
            </a:r>
            <a:r>
              <a:rPr lang="en-CA" sz="14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3" smtClean="0">
                <a:solidFill>
                  <a:srgbClr val="000000"/>
                </a:solidFill>
                <a:latin typeface="Times New Roman"/>
              </a:rPr>
            </a:br>
            <a:r>
              <a:rPr lang="en-CA" sz="1403" smtClean="0">
                <a:solidFill>
                  <a:srgbClr val="000000"/>
                </a:solidFill>
                <a:latin typeface="Calibri"/>
                <a:cs typeface="Calibri"/>
              </a:rPr>
              <a:t>	onsite in Denmark</a:t>
            </a:r>
          </a:p>
          <a:p>
            <a:pPr>
              <a:lnSpc>
                <a:spcPts val="168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46100" y="4876800"/>
            <a:ext cx="56769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  <a:tabLst>
                <a:tab pos="177800" algn="l"/>
              </a:tabLst>
            </a:pPr>
            <a:r>
              <a:rPr lang="en-CA" sz="1403" smtClean="0">
                <a:solidFill>
                  <a:srgbClr val="000000"/>
                </a:solidFill>
                <a:latin typeface="Arial Unicode MS"/>
                <a:cs typeface="Arial Unicode MS"/>
              </a:rPr>
              <a:t></a:t>
            </a:r>
            <a:r>
              <a:rPr lang="en-CA" sz="1403" smtClean="0">
                <a:solidFill>
                  <a:srgbClr val="000000"/>
                </a:solidFill>
                <a:latin typeface="Calibri"/>
                <a:cs typeface="Calibri"/>
              </a:rPr>
              <a:t> Academic cooperation with IT University Copenhagen, Aalborg and</a:t>
            </a:r>
            <a:r>
              <a:rPr lang="en-CA" sz="14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3" smtClean="0">
                <a:solidFill>
                  <a:srgbClr val="000000"/>
                </a:solidFill>
                <a:latin typeface="Times New Roman"/>
              </a:rPr>
            </a:br>
            <a:r>
              <a:rPr lang="en-CA" sz="1403" smtClean="0">
                <a:solidFill>
                  <a:srgbClr val="000000"/>
                </a:solidFill>
                <a:latin typeface="Calibri"/>
                <a:cs typeface="Calibri"/>
              </a:rPr>
              <a:t>	CPH Business School</a:t>
            </a:r>
          </a:p>
          <a:p>
            <a:pPr>
              <a:lnSpc>
                <a:spcPts val="168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104900" y="5448300"/>
            <a:ext cx="51181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  <a:tabLst>
                <a:tab pos="1752600" algn="l"/>
                <a:tab pos="3429000" algn="l"/>
              </a:tabLst>
            </a:pPr>
            <a:r>
              <a:rPr lang="en-CA" sz="1413" b="1" smtClean="0">
                <a:solidFill>
                  <a:srgbClr val="000090"/>
                </a:solidFill>
                <a:latin typeface="Arial Bold"/>
                <a:cs typeface="Arial Bold"/>
              </a:rPr>
              <a:t>Stockholm	Oslo	Århus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308100" y="5664200"/>
            <a:ext cx="49149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  <a:tabLst>
                <a:tab pos="1498600" algn="l"/>
                <a:tab pos="3225800" algn="l"/>
              </a:tabLst>
            </a:pPr>
            <a:r>
              <a:rPr lang="en-CA" sz="1403" smtClean="0">
                <a:solidFill>
                  <a:srgbClr val="000090"/>
                </a:solidFill>
                <a:latin typeface="Arial"/>
                <a:cs typeface="Arial"/>
              </a:rPr>
              <a:t>(1998)	(2006)	(2011)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77800" y="5943600"/>
            <a:ext cx="60452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  <a:tabLst>
                <a:tab pos="1816100" algn="l"/>
                <a:tab pos="3314700" algn="l"/>
              </a:tabLst>
            </a:pPr>
            <a:r>
              <a:rPr lang="en-CA" sz="1413" b="1" smtClean="0">
                <a:solidFill>
                  <a:srgbClr val="000090"/>
                </a:solidFill>
                <a:latin typeface="Arial Bold"/>
                <a:cs typeface="Arial Bold"/>
              </a:rPr>
              <a:t>Copenhagen	Helsinki	Reykjavik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457200" y="6159500"/>
            <a:ext cx="5765800" cy="29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00"/>
              </a:lnSpc>
              <a:tabLst>
                <a:tab pos="1625600" algn="l"/>
                <a:tab pos="3187700" algn="l"/>
              </a:tabLst>
            </a:pPr>
            <a:r>
              <a:rPr lang="en-CA" sz="1403" smtClean="0">
                <a:solidFill>
                  <a:srgbClr val="000090"/>
                </a:solidFill>
                <a:latin typeface="Arial"/>
                <a:cs typeface="Arial"/>
              </a:rPr>
              <a:t>(1991)	(2000)	(2006)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6337300" y="3886200"/>
            <a:ext cx="26924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  <a:tabLst>
                <a:tab pos="1358900" algn="l"/>
              </a:tabLst>
            </a:pPr>
            <a:r>
              <a:rPr lang="en-CA" sz="2014" b="1" smtClean="0">
                <a:solidFill>
                  <a:srgbClr val="D5482A"/>
                </a:solidFill>
                <a:latin typeface="Arial Bold"/>
                <a:cs typeface="Arial Bold"/>
              </a:rPr>
              <a:t>2014	2014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8724900" y="6388100"/>
            <a:ext cx="3048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5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9900" y="2781300"/>
            <a:ext cx="86741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6" smtClean="0">
                <a:solidFill>
                  <a:srgbClr val="FFFFFF"/>
                </a:solidFill>
                <a:latin typeface="Calibri"/>
                <a:cs typeface="Calibri"/>
              </a:rPr>
              <a:t>TCS Co-Innovation Network</a:t>
            </a:r>
          </a:p>
          <a:p>
            <a:pPr>
              <a:lnSpc>
                <a:spcPts val="3680"/>
              </a:lnSpc>
            </a:pPr>
            <a:endParaRPr lang="en-CA" sz="320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34" name="TextBox 2"/>
          <p:cNvSpPr txBox="1"/>
          <p:nvPr/>
        </p:nvSpPr>
        <p:spPr>
          <a:xfrm>
            <a:off x="1320800" y="215900"/>
            <a:ext cx="78232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680"/>
              </a:lnSpc>
            </a:pPr>
            <a:r>
              <a:rPr lang="en-CA" sz="3204" smtClean="0">
                <a:solidFill>
                  <a:srgbClr val="FFFFFF"/>
                </a:solidFill>
                <a:latin typeface="Calibri"/>
                <a:cs typeface="Calibri"/>
              </a:rPr>
              <a:t>TCS’ Co-Innovation Network</a:t>
            </a:r>
          </a:p>
          <a:p>
            <a:pPr>
              <a:lnSpc>
                <a:spcPts val="3680"/>
              </a:lnSpc>
            </a:pPr>
            <a:endParaRPr lang="en-CA" sz="32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35100" y="4038600"/>
            <a:ext cx="47117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Innovation Day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35100" y="4191000"/>
            <a:ext cx="47117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996" smtClean="0">
                <a:solidFill>
                  <a:srgbClr val="000000"/>
                </a:solidFill>
                <a:latin typeface="Calibri"/>
                <a:cs typeface="Calibri"/>
              </a:rPr>
              <a:t>Exclusive workshop to brainstorm on innovation for specific</a:t>
            </a:r>
            <a:r>
              <a:rPr lang="en-CA" sz="99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6" smtClean="0">
                <a:solidFill>
                  <a:srgbClr val="000000"/>
                </a:solidFill>
                <a:latin typeface="Times New Roman"/>
              </a:rPr>
            </a:br>
            <a:r>
              <a:rPr lang="en-CA" sz="996" smtClean="0">
                <a:solidFill>
                  <a:srgbClr val="000000"/>
                </a:solidFill>
                <a:latin typeface="Calibri"/>
                <a:cs typeface="Calibri"/>
              </a:rPr>
              <a:t>customer need</a:t>
            </a:r>
          </a:p>
          <a:p>
            <a:pPr>
              <a:lnSpc>
                <a:spcPts val="120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35100" y="4813300"/>
            <a:ext cx="47117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Innovation Forum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35100" y="4965700"/>
            <a:ext cx="47117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996" smtClean="0">
                <a:solidFill>
                  <a:srgbClr val="000000"/>
                </a:solidFill>
                <a:latin typeface="Calibri"/>
                <a:cs typeface="Calibri"/>
              </a:rPr>
              <a:t>Mix of TCS client CXOs, technology experts, , academic</a:t>
            </a:r>
            <a:r>
              <a:rPr lang="en-CA" sz="99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6" smtClean="0">
                <a:solidFill>
                  <a:srgbClr val="000000"/>
                </a:solidFill>
                <a:latin typeface="Times New Roman"/>
              </a:rPr>
            </a:br>
            <a:r>
              <a:rPr lang="en-CA" sz="996" smtClean="0">
                <a:solidFill>
                  <a:srgbClr val="000000"/>
                </a:solidFill>
                <a:latin typeface="Calibri"/>
                <a:cs typeface="Calibri"/>
              </a:rPr>
              <a:t>partners, TCS R&amp;D and  Management</a:t>
            </a:r>
          </a:p>
          <a:p>
            <a:pPr>
              <a:lnSpc>
                <a:spcPts val="120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435100" y="5613400"/>
            <a:ext cx="47117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Custom</a:t>
            </a:r>
            <a:r>
              <a:rPr lang="en-CA" sz="1006" b="1" smtClean="0">
                <a:solidFill>
                  <a:srgbClr val="FFFFFF"/>
                </a:solidFill>
                <a:latin typeface="Calibri Bold"/>
                <a:cs typeface="Calibri Bold"/>
              </a:rPr>
              <a:t> 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COIN™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435100" y="5765800"/>
            <a:ext cx="47117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000000"/>
                </a:solidFill>
                <a:latin typeface="Calibri"/>
                <a:cs typeface="Calibri"/>
              </a:rPr>
              <a:t>Brings co-innovation to life in context of customer’s business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6286500" y="2425700"/>
            <a:ext cx="10033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Intel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6286500" y="2578100"/>
            <a:ext cx="10033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SAP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286500" y="2730500"/>
            <a:ext cx="10033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Cisco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6286500" y="2882900"/>
            <a:ext cx="10033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HP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6248400" y="3441700"/>
            <a:ext cx="10414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India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6248400" y="3594100"/>
            <a:ext cx="10414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US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6248400" y="3746500"/>
            <a:ext cx="10414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UK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6248400" y="3898900"/>
            <a:ext cx="10414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Australia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6273800" y="4191000"/>
            <a:ext cx="10160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MetricStream</a:t>
            </a:r>
            <a:r>
              <a:rPr lang="en-CA" sz="99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6" smtClean="0">
                <a:solidFill>
                  <a:srgbClr val="000000"/>
                </a:solidFill>
                <a:latin typeface="Times New Roman"/>
              </a:rPr>
            </a:b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Collabnet</a:t>
            </a:r>
          </a:p>
          <a:p>
            <a:pPr>
              <a:lnSpc>
                <a:spcPts val="120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6273800" y="4508500"/>
            <a:ext cx="10160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Digite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6273800" y="4648200"/>
            <a:ext cx="10160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Aprimo</a:t>
            </a:r>
            <a:r>
              <a:rPr lang="en-CA" sz="99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6" smtClean="0">
                <a:solidFill>
                  <a:srgbClr val="000000"/>
                </a:solidFill>
                <a:latin typeface="Times New Roman"/>
              </a:rPr>
            </a:b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Worklight</a:t>
            </a:r>
          </a:p>
          <a:p>
            <a:pPr>
              <a:lnSpc>
                <a:spcPts val="120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6261100" y="5321300"/>
            <a:ext cx="1028700" cy="330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Sequoia Capital</a:t>
            </a:r>
            <a:r>
              <a:rPr lang="en-CA" sz="99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6" smtClean="0">
                <a:solidFill>
                  <a:srgbClr val="000000"/>
                </a:solidFill>
                <a:latin typeface="Times New Roman"/>
              </a:rPr>
            </a:b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KPCB</a:t>
            </a:r>
          </a:p>
          <a:p>
            <a:pPr>
              <a:lnSpc>
                <a:spcPts val="1075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21" name="TextBox 21"/>
          <p:cNvSpPr txBox="1"/>
          <p:nvPr/>
        </p:nvSpPr>
        <p:spPr>
          <a:xfrm>
            <a:off x="6261100" y="5588000"/>
            <a:ext cx="10287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Gemini</a:t>
            </a:r>
          </a:p>
          <a:p>
            <a:pPr>
              <a:lnSpc>
                <a:spcPts val="108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6261100" y="5727700"/>
            <a:ext cx="10287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NVP</a:t>
            </a:r>
          </a:p>
          <a:p>
            <a:pPr>
              <a:lnSpc>
                <a:spcPts val="1075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6261100" y="5867400"/>
            <a:ext cx="1028700" cy="330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Helion Partners</a:t>
            </a:r>
            <a:r>
              <a:rPr lang="en-CA" sz="99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6" smtClean="0">
                <a:solidFill>
                  <a:srgbClr val="000000"/>
                </a:solidFill>
                <a:latin typeface="Times New Roman"/>
              </a:rPr>
            </a:b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Index Ventures</a:t>
            </a:r>
          </a:p>
          <a:p>
            <a:pPr>
              <a:lnSpc>
                <a:spcPts val="1075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7340600" y="2438400"/>
            <a:ext cx="16891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EMC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7340600" y="2590800"/>
            <a:ext cx="16891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8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8" b="1" smtClean="0">
                <a:solidFill>
                  <a:srgbClr val="000000"/>
                </a:solidFill>
                <a:latin typeface="Calibri Bold"/>
                <a:cs typeface="Calibri Bold"/>
              </a:rPr>
              <a:t>  IBM</a:t>
            </a:r>
          </a:p>
          <a:p>
            <a:pPr>
              <a:lnSpc>
                <a:spcPts val="1150"/>
              </a:lnSpc>
            </a:pPr>
            <a:endParaRPr lang="en-CA" sz="998">
              <a:solidFill>
                <a:srgbClr val="000000"/>
              </a:solidFill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7340600" y="2743200"/>
            <a:ext cx="16891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Oracle</a:t>
            </a:r>
            <a:r>
              <a:rPr lang="en-CA" sz="99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6" smtClean="0">
                <a:solidFill>
                  <a:srgbClr val="000000"/>
                </a:solidFill>
                <a:latin typeface="Times New Roman"/>
              </a:rPr>
            </a:b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Microsoft</a:t>
            </a:r>
          </a:p>
          <a:p>
            <a:pPr>
              <a:lnSpc>
                <a:spcPts val="120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7391400" y="3429000"/>
            <a:ext cx="16383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Corp R&amp;D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7391400" y="3568700"/>
            <a:ext cx="16383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  <a:tabLst>
                <a:tab pos="177800" algn="l"/>
              </a:tabLst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Industry / Domain/</a:t>
            </a:r>
            <a:r>
              <a:rPr lang="en-CA" sz="99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6" smtClean="0">
                <a:solidFill>
                  <a:srgbClr val="000000"/>
                </a:solidFill>
                <a:latin typeface="Times New Roman"/>
              </a:rPr>
            </a:b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	Geography</a:t>
            </a:r>
          </a:p>
          <a:p>
            <a:pPr>
              <a:lnSpc>
                <a:spcPts val="120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7569200" y="3886200"/>
            <a:ext cx="14605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Showcases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30" name="TextBox 30"/>
          <p:cNvSpPr txBox="1"/>
          <p:nvPr/>
        </p:nvSpPr>
        <p:spPr>
          <a:xfrm>
            <a:off x="7467600" y="4292600"/>
            <a:ext cx="1562100" cy="190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Qylur</a:t>
            </a:r>
          </a:p>
          <a:p>
            <a:pPr>
              <a:lnSpc>
                <a:spcPts val="115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31" name="TextBox 31"/>
          <p:cNvSpPr txBox="1"/>
          <p:nvPr/>
        </p:nvSpPr>
        <p:spPr>
          <a:xfrm>
            <a:off x="7467600" y="4445000"/>
            <a:ext cx="15621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998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8" b="1" smtClean="0">
                <a:solidFill>
                  <a:srgbClr val="000000"/>
                </a:solidFill>
                <a:latin typeface="Calibri Bold"/>
                <a:cs typeface="Calibri Bold"/>
              </a:rPr>
              <a:t>  Right Hemisphere</a:t>
            </a:r>
            <a:r>
              <a:rPr lang="en-CA" sz="99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6" smtClean="0">
                <a:solidFill>
                  <a:srgbClr val="000000"/>
                </a:solidFill>
                <a:latin typeface="Times New Roman"/>
              </a:rPr>
            </a:b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mCom</a:t>
            </a:r>
          </a:p>
          <a:p>
            <a:pPr>
              <a:lnSpc>
                <a:spcPts val="120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32" name="TextBox 32"/>
          <p:cNvSpPr txBox="1"/>
          <p:nvPr/>
        </p:nvSpPr>
        <p:spPr>
          <a:xfrm>
            <a:off x="7467600" y="4749800"/>
            <a:ext cx="15621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Cicero</a:t>
            </a:r>
            <a:r>
              <a:rPr lang="en-CA" sz="996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996" smtClean="0">
                <a:solidFill>
                  <a:srgbClr val="000000"/>
                </a:solidFill>
                <a:latin typeface="Times New Roman"/>
              </a:rPr>
            </a:br>
            <a:r>
              <a:rPr lang="en-CA" sz="996" smtClean="0">
                <a:solidFill>
                  <a:srgbClr val="4E84C4"/>
                </a:solidFill>
                <a:latin typeface="Arial Unicode MS"/>
                <a:cs typeface="Arial Unicode MS"/>
              </a:rPr>
              <a:t></a:t>
            </a:r>
            <a:r>
              <a:rPr lang="en-CA" sz="1006" b="1" smtClean="0">
                <a:solidFill>
                  <a:srgbClr val="000000"/>
                </a:solidFill>
                <a:latin typeface="Calibri Bold"/>
                <a:cs typeface="Calibri Bold"/>
              </a:rPr>
              <a:t>  Vistaar</a:t>
            </a:r>
          </a:p>
          <a:p>
            <a:pPr>
              <a:lnSpc>
                <a:spcPts val="1200"/>
              </a:lnSpc>
            </a:pPr>
            <a:endParaRPr lang="en-CA" sz="996">
              <a:solidFill>
                <a:srgbClr val="000000"/>
              </a:solidFill>
            </a:endParaRPr>
          </a:p>
        </p:txBody>
      </p:sp>
      <p:sp>
        <p:nvSpPr>
          <p:cNvPr id="33" name="TextBox 33"/>
          <p:cNvSpPr txBox="1"/>
          <p:nvPr/>
        </p:nvSpPr>
        <p:spPr>
          <a:xfrm>
            <a:off x="8724900" y="6388100"/>
            <a:ext cx="3048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7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9" name="TextBox 2"/>
          <p:cNvSpPr txBox="1"/>
          <p:nvPr/>
        </p:nvSpPr>
        <p:spPr>
          <a:xfrm>
            <a:off x="7416800" y="546100"/>
            <a:ext cx="17272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10" b="1" smtClean="0">
                <a:solidFill>
                  <a:srgbClr val="CACACA"/>
                </a:solidFill>
                <a:latin typeface="Arial Bold"/>
                <a:cs typeface="Arial Bold"/>
              </a:rPr>
              <a:t>Academic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267200" y="1117600"/>
            <a:ext cx="48768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Aalborg Univ, Said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Business School,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Oxford Fraunhofer</a:t>
            </a:r>
          </a:p>
          <a:p>
            <a:pPr>
              <a:lnSpc>
                <a:spcPts val="14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419600" y="1663700"/>
            <a:ext cx="4724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IESE Imperial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43000" y="1841500"/>
            <a:ext cx="30226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  <a:tabLst>
                <a:tab pos="266700" algn="l"/>
              </a:tabLst>
            </a:pP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MIT Sloan CISR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	MIT  ILP</a:t>
            </a:r>
          </a:p>
          <a:p>
            <a:pPr>
              <a:lnSpc>
                <a:spcPts val="141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244600" y="2197100"/>
            <a:ext cx="29210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  <a:tabLst>
                <a:tab pos="165100" algn="l"/>
              </a:tabLst>
            </a:pP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U C Berkeley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	Stanford</a:t>
            </a:r>
          </a:p>
          <a:p>
            <a:pPr>
              <a:lnSpc>
                <a:spcPts val="144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447800" y="2565400"/>
            <a:ext cx="27178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Purdue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71600" y="2755900"/>
            <a:ext cx="27940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Columbia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600200" y="2933700"/>
            <a:ext cx="25654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IRI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4457700" y="1854200"/>
            <a:ext cx="17272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College RCA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267200" y="2032000"/>
            <a:ext cx="19177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2" smtClean="0">
                <a:solidFill>
                  <a:srgbClr val="F4F4F4"/>
                </a:solidFill>
                <a:latin typeface="Arial"/>
                <a:cs typeface="Arial"/>
              </a:rPr>
              <a:t>London Middlesex</a:t>
            </a:r>
          </a:p>
          <a:p>
            <a:pPr>
              <a:lnSpc>
                <a:spcPts val="1380"/>
              </a:lnSpc>
            </a:pPr>
            <a:endParaRPr lang="en-CA" sz="1202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4559300" y="2222500"/>
            <a:ext cx="16256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University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6299200" y="3060700"/>
            <a:ext cx="2730500" cy="254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IIT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6019800" y="3238500"/>
            <a:ext cx="3124200" cy="419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89915">
              <a:lnSpc>
                <a:spcPts val="1400"/>
              </a:lnSpc>
            </a:pP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Bombay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ISI Kolkata</a:t>
            </a:r>
          </a:p>
          <a:p>
            <a:pPr>
              <a:lnSpc>
                <a:spcPts val="14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6235700" y="5067300"/>
            <a:ext cx="29083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SMU,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6083300" y="5245100"/>
            <a:ext cx="30607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450"/>
              </a:lnSpc>
              <a:tabLst>
                <a:tab pos="190500" algn="l"/>
              </a:tabLst>
            </a:pP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Singapore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Monash</a:t>
            </a:r>
            <a:r>
              <a:rPr lang="en-CA" sz="120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	Univ</a:t>
            </a:r>
          </a:p>
          <a:p>
            <a:pPr>
              <a:lnSpc>
                <a:spcPts val="14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6134100" y="5803900"/>
            <a:ext cx="30099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45"/>
              </a:lnSpc>
            </a:pPr>
            <a:r>
              <a:rPr lang="en-CA" sz="1200" smtClean="0">
                <a:solidFill>
                  <a:srgbClr val="F4F4F4"/>
                </a:solidFill>
                <a:latin typeface="Arial"/>
                <a:cs typeface="Arial"/>
              </a:rPr>
              <a:t>Australia</a:t>
            </a:r>
          </a:p>
          <a:p>
            <a:pPr>
              <a:lnSpc>
                <a:spcPts val="134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8432800" y="6223000"/>
            <a:ext cx="711200" cy="685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02" smtClean="0">
                <a:solidFill>
                  <a:srgbClr val="E0E0E0"/>
                </a:solidFill>
                <a:latin typeface="Arial"/>
                <a:cs typeface="Arial"/>
              </a:rPr>
              <a:t>8</a:t>
            </a:r>
          </a:p>
          <a:p>
            <a:pPr>
              <a:lnSpc>
                <a:spcPts val="4140"/>
              </a:lnSpc>
            </a:pPr>
            <a:endParaRPr lang="en-CA" sz="3602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45300"/>
          </a:xfrm>
          <a:prstGeom prst="rect">
            <a:avLst/>
          </a:prstGeom>
        </p:spPr>
      </p:pic>
      <p:sp>
        <p:nvSpPr>
          <p:cNvPr id="14" name="TextBox 2"/>
          <p:cNvSpPr txBox="1"/>
          <p:nvPr/>
        </p:nvSpPr>
        <p:spPr>
          <a:xfrm>
            <a:off x="1282700" y="266700"/>
            <a:ext cx="7861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5" b="1" smtClean="0">
                <a:solidFill>
                  <a:srgbClr val="FFFFFF"/>
                </a:solidFill>
                <a:latin typeface="Calibri Bold"/>
                <a:cs typeface="Calibri Bold"/>
              </a:rPr>
              <a:t>Academic Collaboration in Denmark</a:t>
            </a:r>
          </a:p>
          <a:p>
            <a:pPr>
              <a:lnSpc>
                <a:spcPts val="3220"/>
              </a:lnSpc>
            </a:pPr>
            <a:endParaRPr lang="en-CA" sz="2795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962400" y="1117600"/>
            <a:ext cx="51816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000000"/>
                </a:solidFill>
                <a:latin typeface="Arial Bold"/>
                <a:cs typeface="Arial Bold"/>
              </a:rPr>
              <a:t>The Supply Chain Leaders Forum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628900" y="1612900"/>
            <a:ext cx="65151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3" smtClean="0">
                <a:solidFill>
                  <a:srgbClr val="000000"/>
                </a:solidFill>
                <a:latin typeface="Arial"/>
                <a:cs typeface="Arial"/>
              </a:rPr>
              <a:t>Annual event together with CBS HD-SCM where the best thesis is awarded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368800" y="1828800"/>
            <a:ext cx="47752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6" smtClean="0">
                <a:solidFill>
                  <a:srgbClr val="000000"/>
                </a:solidFill>
                <a:latin typeface="Arial"/>
                <a:cs typeface="Arial"/>
              </a:rPr>
              <a:t>10,000 DKK by TCS Denmark.</a:t>
            </a:r>
          </a:p>
          <a:p>
            <a:pPr>
              <a:lnSpc>
                <a:spcPts val="1610"/>
              </a:lnSpc>
            </a:pPr>
            <a:endParaRPr lang="en-CA" sz="140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476500" y="2032000"/>
            <a:ext cx="6667500" cy="698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50"/>
              </a:lnSpc>
              <a:tabLst>
                <a:tab pos="2501900" algn="l"/>
              </a:tabLst>
            </a:pPr>
            <a:r>
              <a:rPr lang="en-CA" sz="1403" smtClean="0">
                <a:solidFill>
                  <a:srgbClr val="000000"/>
                </a:solidFill>
                <a:latin typeface="Arial"/>
                <a:cs typeface="Arial"/>
              </a:rPr>
              <a:t>TCS drives the event jointly with the head of the HD-SCM line and fund most of</a:t>
            </a:r>
            <a:r>
              <a:rPr lang="en-CA" sz="14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3" smtClean="0">
                <a:solidFill>
                  <a:srgbClr val="000000"/>
                </a:solidFill>
                <a:latin typeface="Times New Roman"/>
              </a:rPr>
            </a:br>
            <a:r>
              <a:rPr lang="en-CA" sz="1403" smtClean="0">
                <a:solidFill>
                  <a:srgbClr val="000000"/>
                </a:solidFill>
                <a:latin typeface="Arial"/>
                <a:cs typeface="Arial"/>
              </a:rPr>
              <a:t>the event via own donation and by helping to get donations from private funds</a:t>
            </a:r>
            <a:r>
              <a:rPr lang="en-CA" sz="14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3" smtClean="0">
                <a:solidFill>
                  <a:srgbClr val="000000"/>
                </a:solidFill>
                <a:latin typeface="Times New Roman"/>
              </a:rPr>
            </a:br>
            <a:r>
              <a:rPr lang="en-CA" sz="1403" smtClean="0">
                <a:solidFill>
                  <a:srgbClr val="000000"/>
                </a:solidFill>
                <a:latin typeface="Arial"/>
                <a:cs typeface="Arial"/>
              </a:rPr>
              <a:t>	and companies</a:t>
            </a:r>
          </a:p>
          <a:p>
            <a:pPr>
              <a:lnSpc>
                <a:spcPts val="165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368800" y="3035300"/>
            <a:ext cx="47752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000000"/>
                </a:solidFill>
                <a:latin typeface="Arial Bold"/>
                <a:cs typeface="Arial Bold"/>
              </a:rPr>
              <a:t>Joint Research Program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628900" y="3505200"/>
            <a:ext cx="6515100" cy="698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17348">
              <a:lnSpc>
                <a:spcPts val="1700"/>
              </a:lnSpc>
            </a:pPr>
            <a:r>
              <a:rPr lang="en-CA" sz="1403" smtClean="0">
                <a:solidFill>
                  <a:srgbClr val="000000"/>
                </a:solidFill>
                <a:latin typeface="Arial"/>
                <a:cs typeface="Arial"/>
              </a:rPr>
              <a:t>Developing innovative technology solutions for mobile cellular systems.</a:t>
            </a:r>
            <a:r>
              <a:rPr lang="en-CA" sz="14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3" smtClean="0">
                <a:solidFill>
                  <a:srgbClr val="000000"/>
                </a:solidFill>
                <a:latin typeface="Times New Roman"/>
              </a:rPr>
            </a:br>
            <a:r>
              <a:rPr lang="en-CA" sz="1403" smtClean="0">
                <a:solidFill>
                  <a:srgbClr val="000000"/>
                </a:solidFill>
                <a:latin typeface="Arial"/>
                <a:cs typeface="Arial"/>
              </a:rPr>
              <a:t>The goal of the cooperation of AAU and TCS is to investigate and propose</a:t>
            </a:r>
            <a:r>
              <a:rPr lang="en-CA" sz="14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3" smtClean="0">
                <a:solidFill>
                  <a:srgbClr val="000000"/>
                </a:solidFill>
                <a:latin typeface="Times New Roman"/>
              </a:rPr>
            </a:br>
            <a:r>
              <a:rPr lang="en-CA" sz="1403" smtClean="0">
                <a:solidFill>
                  <a:srgbClr val="000000"/>
                </a:solidFill>
                <a:latin typeface="Arial"/>
                <a:cs typeface="Arial"/>
              </a:rPr>
              <a:t>systems with flexible and adaptive receiver architecture and air interfaces.</a:t>
            </a:r>
          </a:p>
          <a:p>
            <a:pPr>
              <a:lnSpc>
                <a:spcPts val="170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181600" y="4584700"/>
            <a:ext cx="39624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3" smtClean="0">
                <a:solidFill>
                  <a:srgbClr val="FFFFFF"/>
                </a:solidFill>
                <a:latin typeface="Arial"/>
                <a:cs typeface="Arial"/>
              </a:rPr>
              <a:t>attached.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314700" y="4826000"/>
            <a:ext cx="58293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000000"/>
                </a:solidFill>
                <a:latin typeface="Arial Bold"/>
                <a:cs typeface="Arial Bold"/>
              </a:rPr>
              <a:t>Next Generation Global Software Development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2476500" y="5295900"/>
            <a:ext cx="66675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  <a:tabLst>
                <a:tab pos="1498600" algn="l"/>
              </a:tabLst>
            </a:pPr>
            <a:r>
              <a:rPr lang="en-CA" sz="1403" smtClean="0">
                <a:solidFill>
                  <a:srgbClr val="000000"/>
                </a:solidFill>
                <a:latin typeface="Arial"/>
                <a:cs typeface="Arial"/>
              </a:rPr>
              <a:t>This project aims at providing knowledge and tools for organizations to excel in</a:t>
            </a:r>
            <a:r>
              <a:rPr lang="en-CA" sz="14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3" smtClean="0">
                <a:solidFill>
                  <a:srgbClr val="000000"/>
                </a:solidFill>
                <a:latin typeface="Times New Roman"/>
              </a:rPr>
            </a:br>
            <a:r>
              <a:rPr lang="en-CA" sz="1403" smtClean="0">
                <a:solidFill>
                  <a:srgbClr val="000000"/>
                </a:solidFill>
                <a:latin typeface="Arial"/>
                <a:cs typeface="Arial"/>
              </a:rPr>
              <a:t>	software development on a global scale.</a:t>
            </a:r>
          </a:p>
          <a:p>
            <a:pPr>
              <a:lnSpc>
                <a:spcPts val="170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2997200" y="5727700"/>
            <a:ext cx="6146800" cy="482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195">
              <a:lnSpc>
                <a:spcPts val="1700"/>
              </a:lnSpc>
            </a:pPr>
            <a:r>
              <a:rPr lang="en-CA" sz="1403" smtClean="0">
                <a:solidFill>
                  <a:srgbClr val="000000"/>
                </a:solidFill>
                <a:latin typeface="Arial"/>
                <a:cs typeface="Arial"/>
              </a:rPr>
              <a:t>View cultural diversity as an opportunity for increased innovation</a:t>
            </a:r>
            <a:r>
              <a:rPr lang="en-CA" sz="1403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CA" sz="1403" smtClean="0">
                <a:solidFill>
                  <a:srgbClr val="000000"/>
                </a:solidFill>
                <a:latin typeface="Times New Roman"/>
              </a:rPr>
            </a:br>
            <a:r>
              <a:rPr lang="en-CA" sz="1403" smtClean="0">
                <a:solidFill>
                  <a:srgbClr val="000000"/>
                </a:solidFill>
                <a:latin typeface="Arial"/>
                <a:cs typeface="Arial"/>
              </a:rPr>
              <a:t>Move from an outsourcing model to a collaborative model of GSD</a:t>
            </a:r>
          </a:p>
          <a:p>
            <a:pPr>
              <a:lnSpc>
                <a:spcPts val="170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8724900" y="6388100"/>
            <a:ext cx="4191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9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</Words>
  <Application>Microsoft Office PowerPoint</Application>
  <PresentationFormat>On-screen Show (4:3)</PresentationFormat>
  <Paragraphs>170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Investintech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A2E_Engine</dc:creator>
  <cp:lastModifiedBy>All at INT</cp:lastModifiedBy>
  <cp:revision>1</cp:revision>
  <dcterms:created xsi:type="dcterms:W3CDTF">2014-10-10T07:45:21Z</dcterms:created>
  <dcterms:modified xsi:type="dcterms:W3CDTF">2014-10-10T11:47:36Z</dcterms:modified>
</cp:coreProperties>
</file>