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2" r:id="rId1"/>
    <p:sldMasterId id="2147484035" r:id="rId2"/>
  </p:sldMasterIdLst>
  <p:notesMasterIdLst>
    <p:notesMasterId r:id="rId24"/>
  </p:notesMasterIdLst>
  <p:handoutMasterIdLst>
    <p:handoutMasterId r:id="rId25"/>
  </p:handoutMasterIdLst>
  <p:sldIdLst>
    <p:sldId id="579" r:id="rId3"/>
    <p:sldId id="580" r:id="rId4"/>
    <p:sldId id="581" r:id="rId5"/>
    <p:sldId id="582" r:id="rId6"/>
    <p:sldId id="583" r:id="rId7"/>
    <p:sldId id="592" r:id="rId8"/>
    <p:sldId id="585" r:id="rId9"/>
    <p:sldId id="586" r:id="rId10"/>
    <p:sldId id="587" r:id="rId11"/>
    <p:sldId id="588" r:id="rId12"/>
    <p:sldId id="589" r:id="rId13"/>
    <p:sldId id="590" r:id="rId14"/>
    <p:sldId id="567" r:id="rId15"/>
    <p:sldId id="577" r:id="rId16"/>
    <p:sldId id="507" r:id="rId17"/>
    <p:sldId id="572" r:id="rId18"/>
    <p:sldId id="573" r:id="rId19"/>
    <p:sldId id="574" r:id="rId20"/>
    <p:sldId id="552" r:id="rId21"/>
    <p:sldId id="576" r:id="rId22"/>
    <p:sldId id="593" r:id="rId23"/>
  </p:sldIdLst>
  <p:sldSz cx="12195175" cy="6858000"/>
  <p:notesSz cx="6805613" cy="9939338"/>
  <p:defaultTex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709"/>
    <a:srgbClr val="FF2222"/>
    <a:srgbClr val="5F5F5F"/>
    <a:srgbClr val="333333"/>
    <a:srgbClr val="E2E2E2"/>
    <a:srgbClr val="ECECEC"/>
    <a:srgbClr val="00D8A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31" autoAdjust="0"/>
    <p:restoredTop sz="81262" autoAdjust="0"/>
  </p:normalViewPr>
  <p:slideViewPr>
    <p:cSldViewPr snapToGrid="0" snapToObjects="1" showGuides="1">
      <p:cViewPr>
        <p:scale>
          <a:sx n="62" d="100"/>
          <a:sy n="62" d="100"/>
        </p:scale>
        <p:origin x="-1242" y="-804"/>
      </p:cViewPr>
      <p:guideLst>
        <p:guide orient="horz" pos="1497"/>
        <p:guide pos="6392"/>
        <p:guide pos="1161"/>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70" d="100"/>
          <a:sy n="70" d="100"/>
        </p:scale>
        <p:origin x="-1638" y="-108"/>
      </p:cViewPr>
      <p:guideLst>
        <p:guide orient="horz" pos="3131"/>
        <p:guide pos="2144"/>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hdr" sz="quarter"/>
          </p:nvPr>
        </p:nvSpPr>
        <p:spPr bwMode="auto">
          <a:xfrm>
            <a:off x="0" y="0"/>
            <a:ext cx="2949575" cy="496888"/>
          </a:xfrm>
          <a:prstGeom prst="rect">
            <a:avLst/>
          </a:prstGeom>
          <a:noFill/>
          <a:ln>
            <a:noFill/>
          </a:ln>
          <a:effectLst/>
          <a:extLst/>
        </p:spPr>
        <p:txBody>
          <a:bodyPr vert="horz" wrap="square" lIns="91550" tIns="45775" rIns="91550" bIns="45775" numCol="1" anchor="t" anchorCtr="0" compatLnSpc="1">
            <a:prstTxWarp prst="textNoShape">
              <a:avLst/>
            </a:prstTxWarp>
          </a:bodyPr>
          <a:lstStyle>
            <a:lvl1pPr eaLnBrk="0" hangingPunct="0">
              <a:defRPr sz="1200">
                <a:ea typeface="宋体" pitchFamily="2" charset="-122"/>
              </a:defRPr>
            </a:lvl1pPr>
          </a:lstStyle>
          <a:p>
            <a:pPr>
              <a:defRPr/>
            </a:pPr>
            <a:endParaRPr lang="zh-CN" altLang="en-US"/>
          </a:p>
        </p:txBody>
      </p:sp>
      <p:sp>
        <p:nvSpPr>
          <p:cNvPr id="227331" name="Rectangle 3"/>
          <p:cNvSpPr>
            <a:spLocks noGrp="1" noChangeArrowheads="1"/>
          </p:cNvSpPr>
          <p:nvPr>
            <p:ph type="dt" sz="quarter" idx="1"/>
          </p:nvPr>
        </p:nvSpPr>
        <p:spPr bwMode="auto">
          <a:xfrm>
            <a:off x="3854450" y="0"/>
            <a:ext cx="2949575" cy="496888"/>
          </a:xfrm>
          <a:prstGeom prst="rect">
            <a:avLst/>
          </a:prstGeom>
          <a:noFill/>
          <a:ln>
            <a:noFill/>
          </a:ln>
          <a:effectLst/>
          <a:extLst/>
        </p:spPr>
        <p:txBody>
          <a:bodyPr vert="horz" wrap="square" lIns="91550" tIns="45775" rIns="91550" bIns="45775" numCol="1" anchor="t" anchorCtr="0" compatLnSpc="1">
            <a:prstTxWarp prst="textNoShape">
              <a:avLst/>
            </a:prstTxWarp>
          </a:bodyPr>
          <a:lstStyle>
            <a:lvl1pPr algn="r" eaLnBrk="0" hangingPunct="0">
              <a:defRPr sz="1200">
                <a:ea typeface="宋体" pitchFamily="2" charset="-122"/>
              </a:defRPr>
            </a:lvl1pPr>
          </a:lstStyle>
          <a:p>
            <a:pPr>
              <a:defRPr/>
            </a:pPr>
            <a:fld id="{6E7838C5-4E13-43FD-8B92-5000DEC86B7F}" type="datetimeFigureOut">
              <a:rPr lang="zh-CN" altLang="en-US"/>
              <a:pPr>
                <a:defRPr/>
              </a:pPr>
              <a:t>2014/10/10</a:t>
            </a:fld>
            <a:endParaRPr lang="en-US" altLang="zh-CN"/>
          </a:p>
        </p:txBody>
      </p:sp>
      <p:sp>
        <p:nvSpPr>
          <p:cNvPr id="227332" name="Rectangle 4"/>
          <p:cNvSpPr>
            <a:spLocks noGrp="1" noChangeArrowheads="1"/>
          </p:cNvSpPr>
          <p:nvPr>
            <p:ph type="ftr" sz="quarter" idx="2"/>
          </p:nvPr>
        </p:nvSpPr>
        <p:spPr bwMode="auto">
          <a:xfrm>
            <a:off x="0" y="9440863"/>
            <a:ext cx="2949575" cy="496887"/>
          </a:xfrm>
          <a:prstGeom prst="rect">
            <a:avLst/>
          </a:prstGeom>
          <a:noFill/>
          <a:ln>
            <a:noFill/>
          </a:ln>
          <a:effectLst/>
          <a:extLst/>
        </p:spPr>
        <p:txBody>
          <a:bodyPr vert="horz" wrap="square" lIns="91550" tIns="45775" rIns="91550" bIns="45775" numCol="1" anchor="b" anchorCtr="0" compatLnSpc="1">
            <a:prstTxWarp prst="textNoShape">
              <a:avLst/>
            </a:prstTxWarp>
          </a:bodyPr>
          <a:lstStyle>
            <a:lvl1pPr eaLnBrk="0" hangingPunct="0">
              <a:defRPr sz="1200">
                <a:ea typeface="宋体" pitchFamily="2" charset="-122"/>
              </a:defRPr>
            </a:lvl1pPr>
          </a:lstStyle>
          <a:p>
            <a:pPr>
              <a:defRPr/>
            </a:pPr>
            <a:endParaRPr lang="en-US" altLang="zh-CN"/>
          </a:p>
        </p:txBody>
      </p:sp>
      <p:sp>
        <p:nvSpPr>
          <p:cNvPr id="227333" name="Rectangle 5"/>
          <p:cNvSpPr>
            <a:spLocks noGrp="1" noChangeArrowheads="1"/>
          </p:cNvSpPr>
          <p:nvPr>
            <p:ph type="sldNum" sz="quarter" idx="3"/>
          </p:nvPr>
        </p:nvSpPr>
        <p:spPr bwMode="auto">
          <a:xfrm>
            <a:off x="3854450" y="9440863"/>
            <a:ext cx="2949575" cy="496887"/>
          </a:xfrm>
          <a:prstGeom prst="rect">
            <a:avLst/>
          </a:prstGeom>
          <a:noFill/>
          <a:ln>
            <a:noFill/>
          </a:ln>
          <a:effectLst/>
          <a:extLst/>
        </p:spPr>
        <p:txBody>
          <a:bodyPr vert="horz" wrap="square" lIns="91550" tIns="45775" rIns="91550" bIns="45775" numCol="1" anchor="b" anchorCtr="0" compatLnSpc="1">
            <a:prstTxWarp prst="textNoShape">
              <a:avLst/>
            </a:prstTxWarp>
          </a:bodyPr>
          <a:lstStyle>
            <a:lvl1pPr algn="r" eaLnBrk="0" hangingPunct="0">
              <a:defRPr sz="1200">
                <a:ea typeface="宋体" pitchFamily="2" charset="-122"/>
              </a:defRPr>
            </a:lvl1pPr>
          </a:lstStyle>
          <a:p>
            <a:pPr>
              <a:defRPr/>
            </a:pPr>
            <a:fld id="{C1A0599B-97B9-4DBF-BBA2-163E90A3A778}" type="slidenum">
              <a:rPr lang="zh-CN" altLang="en-US"/>
              <a:pPr>
                <a:defRPr/>
              </a:pPr>
              <a:t>‹#›</a:t>
            </a:fld>
            <a:endParaRPr lang="en-US" altLang="zh-CN"/>
          </a:p>
        </p:txBody>
      </p:sp>
    </p:spTree>
    <p:extLst>
      <p:ext uri="{BB962C8B-B14F-4D97-AF65-F5344CB8AC3E}">
        <p14:creationId xmlns:p14="http://schemas.microsoft.com/office/powerpoint/2010/main" val="13670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550" tIns="45775" rIns="91550" bIns="45775" rtlCol="0"/>
          <a:lstStyle>
            <a:lvl1pPr algn="l">
              <a:defRPr sz="1200">
                <a:ea typeface="宋体" charset="-122"/>
              </a:defRPr>
            </a:lvl1pPr>
          </a:lstStyle>
          <a:p>
            <a:pPr>
              <a:defRPr/>
            </a:pPr>
            <a:endParaRPr lang="en-US"/>
          </a:p>
        </p:txBody>
      </p:sp>
      <p:sp>
        <p:nvSpPr>
          <p:cNvPr id="3" name="Date Placeholder 2"/>
          <p:cNvSpPr>
            <a:spLocks noGrp="1"/>
          </p:cNvSpPr>
          <p:nvPr>
            <p:ph type="dt" idx="1"/>
          </p:nvPr>
        </p:nvSpPr>
        <p:spPr>
          <a:xfrm>
            <a:off x="3854450" y="0"/>
            <a:ext cx="2949575" cy="496888"/>
          </a:xfrm>
          <a:prstGeom prst="rect">
            <a:avLst/>
          </a:prstGeom>
        </p:spPr>
        <p:txBody>
          <a:bodyPr vert="horz" lIns="91550" tIns="45775" rIns="91550" bIns="45775" rtlCol="0"/>
          <a:lstStyle>
            <a:lvl1pPr algn="r">
              <a:defRPr sz="1200">
                <a:ea typeface="宋体" charset="-122"/>
              </a:defRPr>
            </a:lvl1pPr>
          </a:lstStyle>
          <a:p>
            <a:pPr>
              <a:defRPr/>
            </a:pPr>
            <a:fld id="{A871BA14-20C8-4A23-B904-8618E2638F17}" type="datetimeFigureOut">
              <a:rPr lang="en-US"/>
              <a:pPr>
                <a:defRPr/>
              </a:pPr>
              <a:t>10/10/2014</a:t>
            </a:fld>
            <a:endParaRPr lang="en-US"/>
          </a:p>
        </p:txBody>
      </p:sp>
      <p:sp>
        <p:nvSpPr>
          <p:cNvPr id="4" name="Slide Image Placeholder 3"/>
          <p:cNvSpPr>
            <a:spLocks noGrp="1" noRot="1" noChangeAspect="1"/>
          </p:cNvSpPr>
          <p:nvPr>
            <p:ph type="sldImg" idx="2"/>
          </p:nvPr>
        </p:nvSpPr>
        <p:spPr>
          <a:xfrm>
            <a:off x="88900" y="746125"/>
            <a:ext cx="6627813" cy="3727450"/>
          </a:xfrm>
          <a:prstGeom prst="rect">
            <a:avLst/>
          </a:prstGeom>
          <a:noFill/>
          <a:ln w="12700">
            <a:solidFill>
              <a:prstClr val="black"/>
            </a:solidFill>
          </a:ln>
        </p:spPr>
        <p:txBody>
          <a:bodyPr vert="horz" lIns="91550" tIns="45775" rIns="91550" bIns="45775" rtlCol="0" anchor="ctr"/>
          <a:lstStyle/>
          <a:p>
            <a:pPr lvl="0"/>
            <a:endParaRPr lang="en-US" noProof="0"/>
          </a:p>
        </p:txBody>
      </p:sp>
      <p:sp>
        <p:nvSpPr>
          <p:cNvPr id="5" name="Notes Placeholder 4"/>
          <p:cNvSpPr>
            <a:spLocks noGrp="1"/>
          </p:cNvSpPr>
          <p:nvPr>
            <p:ph type="body" sz="quarter" idx="3"/>
          </p:nvPr>
        </p:nvSpPr>
        <p:spPr>
          <a:xfrm>
            <a:off x="681038" y="4721225"/>
            <a:ext cx="5445125" cy="4471988"/>
          </a:xfrm>
          <a:prstGeom prst="rect">
            <a:avLst/>
          </a:prstGeom>
        </p:spPr>
        <p:txBody>
          <a:bodyPr vert="horz" lIns="91550" tIns="45775" rIns="91550" bIns="4577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40863"/>
            <a:ext cx="2949575" cy="496887"/>
          </a:xfrm>
          <a:prstGeom prst="rect">
            <a:avLst/>
          </a:prstGeom>
        </p:spPr>
        <p:txBody>
          <a:bodyPr vert="horz" lIns="91550" tIns="45775" rIns="91550" bIns="45775" rtlCol="0" anchor="b"/>
          <a:lstStyle>
            <a:lvl1pPr algn="l">
              <a:defRPr sz="1200">
                <a:ea typeface="宋体" charset="-122"/>
              </a:defRPr>
            </a:lvl1pPr>
          </a:lstStyle>
          <a:p>
            <a:pPr>
              <a:defRPr/>
            </a:pPr>
            <a:endParaRPr lang="en-US"/>
          </a:p>
        </p:txBody>
      </p:sp>
      <p:sp>
        <p:nvSpPr>
          <p:cNvPr id="7" name="Slide Number Placeholder 6"/>
          <p:cNvSpPr>
            <a:spLocks noGrp="1"/>
          </p:cNvSpPr>
          <p:nvPr>
            <p:ph type="sldNum" sz="quarter" idx="5"/>
          </p:nvPr>
        </p:nvSpPr>
        <p:spPr>
          <a:xfrm>
            <a:off x="3854450" y="9440863"/>
            <a:ext cx="2949575" cy="496887"/>
          </a:xfrm>
          <a:prstGeom prst="rect">
            <a:avLst/>
          </a:prstGeom>
        </p:spPr>
        <p:txBody>
          <a:bodyPr vert="horz" lIns="91550" tIns="45775" rIns="91550" bIns="45775" rtlCol="0" anchor="b"/>
          <a:lstStyle>
            <a:lvl1pPr algn="r">
              <a:defRPr sz="1200">
                <a:ea typeface="宋体" charset="-122"/>
              </a:defRPr>
            </a:lvl1pPr>
          </a:lstStyle>
          <a:p>
            <a:pPr>
              <a:defRPr/>
            </a:pPr>
            <a:fld id="{56EA4813-B4EB-4FA7-9E48-875C670093E2}" type="slidenum">
              <a:rPr lang="en-US"/>
              <a:pPr>
                <a:defRPr/>
              </a:pPr>
              <a:t>‹#›</a:t>
            </a:fld>
            <a:endParaRPr lang="en-US"/>
          </a:p>
        </p:txBody>
      </p:sp>
    </p:spTree>
    <p:extLst>
      <p:ext uri="{BB962C8B-B14F-4D97-AF65-F5344CB8AC3E}">
        <p14:creationId xmlns:p14="http://schemas.microsoft.com/office/powerpoint/2010/main" val="16248779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epo.org/about-us/annual-reports-statistics/statistics/patentees.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8900" y="746125"/>
            <a:ext cx="6627813" cy="3727450"/>
          </a:xfrm>
        </p:spPr>
      </p:sp>
      <p:sp>
        <p:nvSpPr>
          <p:cNvPr id="3" name="备注占位符 2"/>
          <p:cNvSpPr>
            <a:spLocks noGrp="1"/>
          </p:cNvSpPr>
          <p:nvPr>
            <p:ph type="body" idx="1"/>
          </p:nvPr>
        </p:nvSpPr>
        <p:spPr/>
        <p:txBody>
          <a:bodyPr>
            <a:normAutofit/>
          </a:bodyPr>
          <a:lstStyle/>
          <a:p>
            <a:pPr marL="228874" indent="-228874"/>
            <a:endParaRPr lang="en-US" altLang="zh-CN" dirty="0" smtClean="0"/>
          </a:p>
        </p:txBody>
      </p:sp>
      <p:sp>
        <p:nvSpPr>
          <p:cNvPr id="4" name="灯片编号占位符 3"/>
          <p:cNvSpPr>
            <a:spLocks noGrp="1"/>
          </p:cNvSpPr>
          <p:nvPr>
            <p:ph type="sldNum" sz="quarter" idx="10"/>
          </p:nvPr>
        </p:nvSpPr>
        <p:spPr/>
        <p:txBody>
          <a:bodyPr/>
          <a:lstStyle/>
          <a:p>
            <a:fld id="{3BAC5458-9D8F-496A-8CA9-D1357EC7E62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88900" y="746125"/>
            <a:ext cx="6627813"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zh-CN"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969FA4-8409-4B43-B20D-50B2E264A8BB}" type="slidenum">
              <a:rPr lang="zh-CN" altLang="en-US"/>
              <a:pPr fontAlgn="base">
                <a:spcBef>
                  <a:spcPct val="0"/>
                </a:spcBef>
                <a:spcAft>
                  <a:spcPct val="0"/>
                </a:spcAft>
                <a:defRPr/>
              </a:pPr>
              <a:t>12</a:t>
            </a:fld>
            <a:endParaRPr lang="en-US" altLang="zh-C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xfrm>
            <a:off x="88900" y="746125"/>
            <a:ext cx="6627813"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81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44BBBB0C-6F52-4ED2-8FA6-B19B93DD52B3}" type="slidenum">
              <a:rPr lang="zh-CN" altLang="en-US" smtClean="0"/>
              <a:pPr eaLnBrk="1" hangingPunct="1"/>
              <a:t>13</a:t>
            </a:fld>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bwMode="auto">
          <a:xfrm>
            <a:off x="88900" y="746125"/>
            <a:ext cx="6627813"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备注占位符 2"/>
          <p:cNvSpPr>
            <a:spLocks noGrp="1"/>
          </p:cNvSpPr>
          <p:nvPr>
            <p:ph type="body" idx="1"/>
          </p:nvPr>
        </p:nvSpPr>
        <p:spPr bwMode="auto"/>
        <p:txBody>
          <a:bodyPr wrap="square" numCol="1" anchor="t" anchorCtr="0" compatLnSpc="1">
            <a:prstTxWarp prst="textNoShape">
              <a:avLst/>
            </a:prstTxWarp>
            <a:normAutofit fontScale="92500"/>
          </a:bodyPr>
          <a:lstStyle/>
          <a:p>
            <a:pPr eaLnBrk="1" hangingPunct="1">
              <a:lnSpc>
                <a:spcPct val="80000"/>
              </a:lnSpc>
              <a:spcBef>
                <a:spcPct val="0"/>
              </a:spcBef>
              <a:defRPr/>
            </a:pPr>
            <a:endParaRPr lang="zh-CN" altLang="zh-CN" sz="900" dirty="0" smtClean="0"/>
          </a:p>
        </p:txBody>
      </p:sp>
      <p:sp>
        <p:nvSpPr>
          <p:cNvPr id="614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2F82E86B-BD41-4A15-A600-5979FC6E60B1}" type="slidenum">
              <a:rPr lang="en-US" altLang="zh-CN" smtClean="0"/>
              <a:pPr eaLnBrk="1" hangingPunct="1"/>
              <a:t>14</a:t>
            </a:fld>
            <a:endParaRPr lang="en-US" altLang="zh-C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bwMode="auto">
          <a:xfrm>
            <a:off x="88900" y="746125"/>
            <a:ext cx="6627813"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dirty="0" smtClean="0"/>
          </a:p>
        </p:txBody>
      </p:sp>
      <p:sp>
        <p:nvSpPr>
          <p:cNvPr id="522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581A3F11-07C6-4536-8181-C3D208C64967}" type="slidenum">
              <a:rPr lang="en-US" altLang="zh-CN" smtClean="0"/>
              <a:pPr eaLnBrk="1" hangingPunct="1"/>
              <a:t>15</a:t>
            </a:fld>
            <a:endParaRPr lang="en-US" altLang="zh-CN"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xfrm>
            <a:off x="88900" y="746125"/>
            <a:ext cx="6627813"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73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534B64F6-5EF3-4652-94D8-B81FF1452E3E}" type="slidenum">
              <a:rPr lang="zh-CN" altLang="en-US" smtClean="0"/>
              <a:pPr eaLnBrk="1" hangingPunct="1"/>
              <a:t>16</a:t>
            </a:fld>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xfrm>
            <a:off x="88900" y="746125"/>
            <a:ext cx="6627813"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zh-CN" sz="1100" smtClean="0"/>
              <a:t>Our smartphone shipments in 2013 reached 52 million units, an increase of 62% year-on-year.</a:t>
            </a:r>
            <a:endParaRPr lang="zh-CN" altLang="zh-CN" sz="1100" smtClean="0"/>
          </a:p>
          <a:p>
            <a:pPr eaLnBrk="1" hangingPunct="1">
              <a:lnSpc>
                <a:spcPct val="80000"/>
              </a:lnSpc>
              <a:spcBef>
                <a:spcPct val="0"/>
              </a:spcBef>
            </a:pPr>
            <a:r>
              <a:rPr lang="en-US" altLang="zh-CN" sz="1100" smtClean="0"/>
              <a:t>Smartphone shipment target for 2014: 80 million units</a:t>
            </a:r>
            <a:endParaRPr lang="zh-CN" altLang="zh-CN" sz="1100" smtClean="0"/>
          </a:p>
          <a:p>
            <a:pPr eaLnBrk="1" hangingPunct="1">
              <a:lnSpc>
                <a:spcPct val="80000"/>
              </a:lnSpc>
              <a:spcBef>
                <a:spcPct val="0"/>
              </a:spcBef>
            </a:pPr>
            <a:r>
              <a:rPr lang="en-US" altLang="zh-CN" sz="1100" smtClean="0"/>
              <a:t>In 2013, Huawei ranked third in the smartphone market (with a share of 4.9%), behind Samsung (31.3%) and Apple (15.3%) (Source: IDC).</a:t>
            </a:r>
            <a:endParaRPr lang="zh-CN" altLang="zh-CN" sz="1100" smtClean="0"/>
          </a:p>
          <a:p>
            <a:pPr eaLnBrk="1" hangingPunct="1">
              <a:lnSpc>
                <a:spcPct val="80000"/>
              </a:lnSpc>
              <a:spcBef>
                <a:spcPct val="0"/>
              </a:spcBef>
            </a:pPr>
            <a:r>
              <a:rPr lang="en-US" altLang="zh-CN" sz="1100" smtClean="0"/>
              <a:t>January 2013: Ascend D2; February 2013: Ascend P2; April 2013: Ascend W2 and Ascend Mate; June 2013: Ascend P6</a:t>
            </a:r>
            <a:endParaRPr lang="zh-CN" altLang="zh-CN" sz="1100" smtClean="0"/>
          </a:p>
          <a:p>
            <a:pPr eaLnBrk="1" hangingPunct="1">
              <a:lnSpc>
                <a:spcPct val="80000"/>
              </a:lnSpc>
              <a:spcBef>
                <a:spcPct val="0"/>
              </a:spcBef>
            </a:pPr>
            <a:r>
              <a:rPr lang="en-US" altLang="zh-CN" sz="1100" smtClean="0"/>
              <a:t>New products launched at the Consumer Electronics Show (CES): Tron game console (to be sold in China in Q2 2014) and Ascend Mate 2</a:t>
            </a:r>
            <a:endParaRPr lang="zh-CN" altLang="zh-CN" sz="1100" smtClean="0"/>
          </a:p>
          <a:p>
            <a:pPr eaLnBrk="1" hangingPunct="1">
              <a:lnSpc>
                <a:spcPct val="80000"/>
              </a:lnSpc>
              <a:spcBef>
                <a:spcPct val="0"/>
              </a:spcBef>
            </a:pPr>
            <a:endParaRPr lang="zh-CN" altLang="zh-CN" sz="1100" smtClean="0">
              <a:latin typeface="华文细黑" pitchFamily="2" charset="-122"/>
              <a:ea typeface="华文细黑" pitchFamily="2" charset="-122"/>
            </a:endParaRPr>
          </a:p>
        </p:txBody>
      </p:sp>
      <p:sp>
        <p:nvSpPr>
          <p:cNvPr id="583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D2A9A4DF-2819-4D61-80A5-CC6BA4B7A003}" type="slidenum">
              <a:rPr lang="en-US" altLang="zh-CN" smtClean="0"/>
              <a:pPr eaLnBrk="1" hangingPunct="1"/>
              <a:t>18</a:t>
            </a:fld>
            <a:endParaRPr lang="en-US" altLang="zh-CN"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bwMode="auto">
          <a:xfrm>
            <a:off x="88900" y="746125"/>
            <a:ext cx="6627813"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zh-CN" sz="700" dirty="0" smtClean="0"/>
              <a:t>Key messages:</a:t>
            </a:r>
            <a:endParaRPr lang="zh-CN" altLang="zh-CN" sz="700" dirty="0" smtClean="0"/>
          </a:p>
          <a:p>
            <a:pPr eaLnBrk="1" hangingPunct="1">
              <a:lnSpc>
                <a:spcPct val="80000"/>
              </a:lnSpc>
              <a:spcBef>
                <a:spcPct val="0"/>
              </a:spcBef>
            </a:pPr>
            <a:r>
              <a:rPr lang="en-US" altLang="zh-CN" sz="700" dirty="0" smtClean="0"/>
              <a:t>ICT is a high-tech industry. The major driving force behind its development is customer needs and technology.</a:t>
            </a:r>
            <a:endParaRPr lang="zh-CN" altLang="zh-CN" sz="700" dirty="0" smtClean="0"/>
          </a:p>
          <a:p>
            <a:pPr eaLnBrk="1" hangingPunct="1">
              <a:lnSpc>
                <a:spcPct val="80000"/>
              </a:lnSpc>
              <a:spcBef>
                <a:spcPct val="0"/>
              </a:spcBef>
            </a:pPr>
            <a:r>
              <a:rPr lang="en-US" altLang="zh-CN" sz="700" dirty="0" smtClean="0"/>
              <a:t>Over the past decade, we have been investing more than 10% of our sales revenue in R&amp;D. No matter how the economic environment changes, we believe that only by continuously investing in technology will we be able to provide the highest returns to our customers.</a:t>
            </a:r>
            <a:endParaRPr lang="zh-CN" altLang="zh-CN" sz="700" dirty="0" smtClean="0"/>
          </a:p>
          <a:p>
            <a:pPr eaLnBrk="1" hangingPunct="1">
              <a:lnSpc>
                <a:spcPct val="80000"/>
              </a:lnSpc>
              <a:spcBef>
                <a:spcPct val="0"/>
              </a:spcBef>
            </a:pPr>
            <a:r>
              <a:rPr lang="en-US" altLang="zh-CN" sz="700" dirty="0" smtClean="0"/>
              <a:t>We are well aware that </a:t>
            </a:r>
            <a:r>
              <a:rPr lang="en-US" altLang="zh-CN" sz="700" b="1" dirty="0" smtClean="0"/>
              <a:t>investment in R&amp;D should be approached like a marathon, not a surge like short-distance sprint. We must maintain our efforts, </a:t>
            </a:r>
            <a:r>
              <a:rPr lang="en-US" altLang="zh-CN" sz="700" dirty="0" smtClean="0"/>
              <a:t>commit time and money, and continue with our research and making breakthroughs into our focused directions.</a:t>
            </a:r>
            <a:endParaRPr lang="zh-CN" altLang="zh-CN" sz="700" dirty="0" smtClean="0"/>
          </a:p>
          <a:p>
            <a:pPr eaLnBrk="1" hangingPunct="1">
              <a:lnSpc>
                <a:spcPct val="80000"/>
              </a:lnSpc>
              <a:spcBef>
                <a:spcPct val="0"/>
              </a:spcBef>
            </a:pPr>
            <a:r>
              <a:rPr lang="en-US" altLang="zh-CN" sz="700" dirty="0" smtClean="0"/>
              <a:t>By doing so, we also drive industry development and social progress. For example, </a:t>
            </a:r>
            <a:r>
              <a:rPr lang="en-US" altLang="zh-CN" sz="700" dirty="0" err="1" smtClean="0"/>
              <a:t>Huawei's</a:t>
            </a:r>
            <a:r>
              <a:rPr lang="en-US" altLang="zh-CN" sz="700" dirty="0" smtClean="0"/>
              <a:t> </a:t>
            </a:r>
            <a:r>
              <a:rPr lang="en-US" altLang="zh-CN" sz="700" dirty="0" err="1" smtClean="0"/>
              <a:t>SingleRAN</a:t>
            </a:r>
            <a:r>
              <a:rPr lang="en-US" altLang="zh-CN" sz="700" dirty="0" smtClean="0"/>
              <a:t> ushered in a new broadband era and enables people to enjoy broader bandwidth by paying the same tariff. Another example is our </a:t>
            </a:r>
            <a:r>
              <a:rPr lang="en-US" altLang="zh-CN" sz="700" dirty="0" err="1" smtClean="0"/>
              <a:t>SoftCOM</a:t>
            </a:r>
            <a:r>
              <a:rPr lang="en-US" altLang="zh-CN" sz="700" dirty="0" smtClean="0"/>
              <a:t> technology that helped carriers construct network architectures based on data centers and turned digital floods into "digital oilfields".</a:t>
            </a:r>
            <a:endParaRPr lang="zh-CN" altLang="zh-CN" sz="700" dirty="0" smtClean="0"/>
          </a:p>
          <a:p>
            <a:pPr eaLnBrk="1" hangingPunct="1">
              <a:lnSpc>
                <a:spcPct val="80000"/>
              </a:lnSpc>
              <a:spcBef>
                <a:spcPct val="0"/>
              </a:spcBef>
            </a:pPr>
            <a:r>
              <a:rPr lang="en-US" altLang="zh-CN" sz="700" dirty="0" smtClean="0"/>
              <a:t>In terms of the number of patents granted in the US, we rank No. 1(the whole Huawei group, including patents granted in US applied by Huawei technology and Huawei US) among enterprises from mainland China and second among Chinese enterprises, slightly behind </a:t>
            </a:r>
            <a:r>
              <a:rPr lang="en-US" altLang="zh-CN" sz="700" dirty="0" err="1" smtClean="0"/>
              <a:t>Foxconn</a:t>
            </a:r>
            <a:r>
              <a:rPr lang="en-US" altLang="zh-CN" sz="700" dirty="0" smtClean="0"/>
              <a:t>.</a:t>
            </a:r>
            <a:endParaRPr lang="zh-CN" altLang="zh-CN" sz="700" dirty="0" smtClean="0"/>
          </a:p>
          <a:p>
            <a:pPr eaLnBrk="1" hangingPunct="1">
              <a:lnSpc>
                <a:spcPct val="80000"/>
              </a:lnSpc>
              <a:spcBef>
                <a:spcPct val="0"/>
              </a:spcBef>
            </a:pPr>
            <a:r>
              <a:rPr lang="en-US" altLang="zh-CN" sz="700" dirty="0" smtClean="0"/>
              <a:t>TOP 15(ranking 13 in granted patent, ranking 11 in application) in </a:t>
            </a:r>
            <a:r>
              <a:rPr lang="en-US" altLang="zh-CN" sz="700" dirty="0" err="1" smtClean="0"/>
              <a:t>Europe:</a:t>
            </a:r>
            <a:r>
              <a:rPr lang="en-US" altLang="zh-CN" u="sng" dirty="0" err="1" smtClean="0">
                <a:hlinkClick r:id="rId3"/>
              </a:rPr>
              <a:t>http</a:t>
            </a:r>
            <a:r>
              <a:rPr lang="en-US" altLang="zh-CN" u="sng" dirty="0" smtClean="0">
                <a:hlinkClick r:id="rId3"/>
              </a:rPr>
              <a:t>://</a:t>
            </a:r>
            <a:r>
              <a:rPr lang="en-US" altLang="zh-CN" u="sng" dirty="0" err="1" smtClean="0">
                <a:hlinkClick r:id="rId3"/>
              </a:rPr>
              <a:t>www.epo.org</a:t>
            </a:r>
            <a:r>
              <a:rPr lang="en-US" altLang="zh-CN" u="sng" dirty="0" smtClean="0">
                <a:hlinkClick r:id="rId3"/>
              </a:rPr>
              <a:t>/about-us/annual-reports-statistics/statistics/</a:t>
            </a:r>
            <a:r>
              <a:rPr lang="en-US" altLang="zh-CN" u="sng" dirty="0" err="1" smtClean="0">
                <a:hlinkClick r:id="rId3"/>
              </a:rPr>
              <a:t>patentees.html</a:t>
            </a:r>
            <a:endParaRPr lang="zh-CN" altLang="zh-CN" dirty="0" smtClean="0"/>
          </a:p>
          <a:p>
            <a:pPr eaLnBrk="1" hangingPunct="1">
              <a:lnSpc>
                <a:spcPct val="80000"/>
              </a:lnSpc>
              <a:spcBef>
                <a:spcPct val="0"/>
              </a:spcBef>
            </a:pPr>
            <a:r>
              <a:rPr lang="en-US" altLang="zh-CN" sz="700" dirty="0" smtClean="0"/>
              <a:t> </a:t>
            </a:r>
            <a:endParaRPr lang="zh-CN" altLang="zh-CN" sz="700" dirty="0" smtClean="0"/>
          </a:p>
          <a:p>
            <a:pPr eaLnBrk="1" hangingPunct="1">
              <a:lnSpc>
                <a:spcPct val="80000"/>
              </a:lnSpc>
              <a:spcBef>
                <a:spcPct val="0"/>
              </a:spcBef>
            </a:pPr>
            <a:r>
              <a:rPr lang="en-US" altLang="zh-CN" sz="700" dirty="0" smtClean="0"/>
              <a:t>Huawei has filed a total of 44,168 patent applications in China, 14,555 PCT patent applications, and 18,791 patent applications outside of China. A total of 36,511 patent applications have been granted.</a:t>
            </a:r>
            <a:endParaRPr lang="zh-CN" altLang="zh-CN" sz="700" dirty="0" smtClean="0"/>
          </a:p>
          <a:p>
            <a:pPr eaLnBrk="1" hangingPunct="1">
              <a:lnSpc>
                <a:spcPct val="80000"/>
              </a:lnSpc>
              <a:spcBef>
                <a:spcPct val="0"/>
              </a:spcBef>
            </a:pPr>
            <a:endParaRPr lang="zh-CN" altLang="zh-CN" sz="700" dirty="0" smtClean="0"/>
          </a:p>
          <a:p>
            <a:pPr eaLnBrk="1" hangingPunct="1">
              <a:lnSpc>
                <a:spcPct val="80000"/>
              </a:lnSpc>
              <a:spcBef>
                <a:spcPct val="0"/>
              </a:spcBef>
            </a:pPr>
            <a:r>
              <a:rPr lang="en-US" altLang="zh-CN" sz="700" b="1" dirty="0" smtClean="0"/>
              <a:t>Key messages:</a:t>
            </a:r>
            <a:endParaRPr lang="zh-CN" altLang="zh-CN" sz="700" dirty="0" smtClean="0"/>
          </a:p>
          <a:p>
            <a:pPr eaLnBrk="1" hangingPunct="1">
              <a:lnSpc>
                <a:spcPct val="80000"/>
              </a:lnSpc>
              <a:spcBef>
                <a:spcPct val="0"/>
              </a:spcBef>
            </a:pPr>
            <a:r>
              <a:rPr lang="en-US" altLang="zh-CN" sz="700" dirty="0" smtClean="0"/>
              <a:t>With an insight into the industry's development trends, Huawei has made significant explorations and innovations in the past decade, driving the industry's transformation and development.</a:t>
            </a:r>
            <a:endParaRPr lang="zh-CN" altLang="zh-CN" sz="700" dirty="0" smtClean="0"/>
          </a:p>
          <a:p>
            <a:pPr eaLnBrk="1" hangingPunct="1">
              <a:lnSpc>
                <a:spcPct val="80000"/>
              </a:lnSpc>
              <a:spcBef>
                <a:spcPct val="0"/>
              </a:spcBef>
            </a:pPr>
            <a:r>
              <a:rPr lang="en-US" altLang="zh-CN" sz="700" b="1" dirty="0" smtClean="0"/>
              <a:t>In 2004,</a:t>
            </a:r>
            <a:r>
              <a:rPr lang="en-US" altLang="zh-CN" sz="700" dirty="0" smtClean="0"/>
              <a:t> to</a:t>
            </a:r>
            <a:r>
              <a:rPr lang="en-US" altLang="zh-CN" sz="700" b="1" dirty="0" smtClean="0"/>
              <a:t> </a:t>
            </a:r>
            <a:r>
              <a:rPr lang="en-US" altLang="zh-CN" sz="700" dirty="0" smtClean="0"/>
              <a:t>address carriers' difficulties in acquiring sites and equipment rooms needed for base station deployments, Huawei came up with the industry's first distributed base station, which has become a solution widely accepted and followed in the industry.</a:t>
            </a:r>
            <a:endParaRPr lang="zh-CN" altLang="zh-CN" sz="700" dirty="0" smtClean="0"/>
          </a:p>
          <a:p>
            <a:pPr eaLnBrk="1" hangingPunct="1">
              <a:lnSpc>
                <a:spcPct val="80000"/>
              </a:lnSpc>
              <a:spcBef>
                <a:spcPct val="0"/>
              </a:spcBef>
            </a:pPr>
            <a:r>
              <a:rPr lang="en-US" altLang="zh-CN" sz="700" b="1" dirty="0" smtClean="0"/>
              <a:t>In 2005, </a:t>
            </a:r>
            <a:r>
              <a:rPr lang="en-US" altLang="zh-CN" sz="700" dirty="0" smtClean="0"/>
              <a:t>Huawei built the </a:t>
            </a:r>
            <a:r>
              <a:rPr lang="en-US" altLang="zh-CN" sz="700" dirty="0" err="1" smtClean="0"/>
              <a:t>SingleFAN</a:t>
            </a:r>
            <a:r>
              <a:rPr lang="en-US" altLang="zh-CN" sz="700" dirty="0" smtClean="0"/>
              <a:t> platform, the industry's first common platform integrating DSL, fiber, and cable. Today, it has been commonly adopted in the industry.</a:t>
            </a:r>
            <a:endParaRPr lang="zh-CN" altLang="zh-CN" sz="700" dirty="0" smtClean="0"/>
          </a:p>
          <a:p>
            <a:pPr eaLnBrk="1" hangingPunct="1">
              <a:lnSpc>
                <a:spcPct val="80000"/>
              </a:lnSpc>
              <a:spcBef>
                <a:spcPct val="0"/>
              </a:spcBef>
            </a:pPr>
            <a:r>
              <a:rPr lang="en-US" altLang="zh-CN" sz="700" b="1" dirty="0" smtClean="0"/>
              <a:t>In 2006, </a:t>
            </a:r>
            <a:r>
              <a:rPr lang="en-US" altLang="zh-CN" sz="700" dirty="0" smtClean="0"/>
              <a:t>Huawei was the first to raise the idea of All-IP and FMC network architecture, precisely anticipating and steering industry trends. It became </a:t>
            </a:r>
            <a:r>
              <a:rPr lang="en-US" altLang="zh-CN" sz="700" dirty="0" err="1" smtClean="0"/>
              <a:t>Huawei's</a:t>
            </a:r>
            <a:r>
              <a:rPr lang="en-US" altLang="zh-CN" sz="700" dirty="0" smtClean="0"/>
              <a:t> technology strategy. Nowadays, Huawei has gained a leading position in end-to-end IP technologies and products.</a:t>
            </a:r>
            <a:endParaRPr lang="zh-CN" altLang="zh-CN" sz="700" dirty="0" smtClean="0"/>
          </a:p>
          <a:p>
            <a:pPr eaLnBrk="1" hangingPunct="1">
              <a:lnSpc>
                <a:spcPct val="80000"/>
              </a:lnSpc>
              <a:spcBef>
                <a:spcPct val="0"/>
              </a:spcBef>
            </a:pPr>
            <a:r>
              <a:rPr lang="en-US" altLang="zh-CN" sz="700" b="1" dirty="0" smtClean="0"/>
              <a:t>In 2007, </a:t>
            </a:r>
            <a:r>
              <a:rPr lang="en-US" altLang="zh-CN" sz="700" dirty="0" smtClean="0"/>
              <a:t>after</a:t>
            </a:r>
            <a:r>
              <a:rPr lang="en-US" altLang="zh-CN" sz="700" b="1" dirty="0" smtClean="0"/>
              <a:t> </a:t>
            </a:r>
            <a:r>
              <a:rPr lang="en-US" altLang="zh-CN" sz="700" dirty="0" smtClean="0"/>
              <a:t>foreseeing that GSM, UMTS, and LTE would coexist for the long term, Huawei put forward the </a:t>
            </a:r>
            <a:r>
              <a:rPr lang="en-US" altLang="zh-CN" sz="700" dirty="0" err="1" smtClean="0"/>
              <a:t>SingleRAN</a:t>
            </a:r>
            <a:r>
              <a:rPr lang="en-US" altLang="zh-CN" sz="700" dirty="0" smtClean="0"/>
              <a:t> strategy, which now has become a basic industry criterion.</a:t>
            </a:r>
            <a:endParaRPr lang="zh-CN" altLang="zh-CN" sz="700" dirty="0" smtClean="0"/>
          </a:p>
          <a:p>
            <a:pPr eaLnBrk="1" hangingPunct="1">
              <a:lnSpc>
                <a:spcPct val="80000"/>
              </a:lnSpc>
              <a:spcBef>
                <a:spcPct val="0"/>
              </a:spcBef>
            </a:pPr>
            <a:r>
              <a:rPr lang="en-US" altLang="zh-CN" sz="700" b="1" dirty="0" smtClean="0"/>
              <a:t>In 2008, </a:t>
            </a:r>
            <a:r>
              <a:rPr lang="en-US" altLang="zh-CN" sz="700" dirty="0" smtClean="0"/>
              <a:t>with an insight into the transformation trends of cloud computing technology and business model, Huawei made the decision to enter the cloud computing field, becoming the first entrant among telecom players. Today Huawei has made significant progress in this field, with large-scale commercial applications with SingTel, China Mobile, and many other carriers. In addition, Huawei has set up over 50,000 virtual desktops inside the company, the largest such application in the world.</a:t>
            </a:r>
            <a:endParaRPr lang="zh-CN" altLang="zh-CN" sz="700" dirty="0" smtClean="0"/>
          </a:p>
          <a:p>
            <a:pPr eaLnBrk="1" hangingPunct="1">
              <a:lnSpc>
                <a:spcPct val="80000"/>
              </a:lnSpc>
              <a:spcBef>
                <a:spcPct val="0"/>
              </a:spcBef>
            </a:pPr>
            <a:r>
              <a:rPr lang="en-US" altLang="zh-CN" sz="700" b="1" dirty="0" smtClean="0"/>
              <a:t>In 2009, </a:t>
            </a:r>
            <a:r>
              <a:rPr lang="en-US" altLang="zh-CN" sz="700" dirty="0" smtClean="0"/>
              <a:t>Huawei led the establishment of OTN standards, shaping the future of optical network development.</a:t>
            </a:r>
            <a:endParaRPr lang="zh-CN" altLang="zh-CN" sz="700" dirty="0" smtClean="0"/>
          </a:p>
          <a:p>
            <a:pPr eaLnBrk="1" hangingPunct="1">
              <a:lnSpc>
                <a:spcPct val="80000"/>
              </a:lnSpc>
              <a:spcBef>
                <a:spcPct val="0"/>
              </a:spcBef>
            </a:pPr>
            <a:r>
              <a:rPr lang="en-US" altLang="zh-CN" sz="700" b="1" dirty="0" smtClean="0"/>
              <a:t>In 2010, </a:t>
            </a:r>
            <a:r>
              <a:rPr lang="en-US" altLang="zh-CN" sz="700" dirty="0" smtClean="0"/>
              <a:t>based on </a:t>
            </a:r>
            <a:r>
              <a:rPr lang="en-US" altLang="zh-CN" sz="700" dirty="0" err="1" smtClean="0"/>
              <a:t>SingleRAN</a:t>
            </a:r>
            <a:r>
              <a:rPr lang="en-US" altLang="zh-CN" sz="700" dirty="0" smtClean="0"/>
              <a:t>, Huawei established the Single Strategy, which integrates multiple networks into one network.</a:t>
            </a:r>
            <a:endParaRPr lang="zh-CN" altLang="zh-CN" sz="700" dirty="0" smtClean="0"/>
          </a:p>
          <a:p>
            <a:pPr eaLnBrk="1" hangingPunct="1">
              <a:lnSpc>
                <a:spcPct val="80000"/>
              </a:lnSpc>
              <a:spcBef>
                <a:spcPct val="0"/>
              </a:spcBef>
            </a:pPr>
            <a:r>
              <a:rPr lang="en-US" altLang="zh-CN" sz="700" b="1" dirty="0" smtClean="0"/>
              <a:t>In 2011, </a:t>
            </a:r>
            <a:r>
              <a:rPr lang="en-US" altLang="zh-CN" sz="700" dirty="0" smtClean="0"/>
              <a:t>Huawei launched the industry's first 400G DWDM optical transport system. This system supports a capacity of up to 20 </a:t>
            </a:r>
            <a:r>
              <a:rPr lang="en-US" altLang="zh-CN" sz="700" dirty="0" err="1" smtClean="0"/>
              <a:t>Tbit</a:t>
            </a:r>
            <a:r>
              <a:rPr lang="en-US" altLang="zh-CN" sz="700" dirty="0" smtClean="0"/>
              <a:t>/s over a single fiber (C-band) and a transmission distance spanning 1000 km without electrical regeneration, boasting the largest transmission capacity among WDM systems at the time.</a:t>
            </a:r>
            <a:endParaRPr lang="zh-CN" altLang="zh-CN" sz="700" dirty="0" smtClean="0"/>
          </a:p>
          <a:p>
            <a:pPr eaLnBrk="1" hangingPunct="1">
              <a:lnSpc>
                <a:spcPct val="80000"/>
              </a:lnSpc>
              <a:spcBef>
                <a:spcPct val="0"/>
              </a:spcBef>
            </a:pPr>
            <a:r>
              <a:rPr lang="en-US" altLang="zh-CN" sz="700" b="1" dirty="0" smtClean="0"/>
              <a:t>In 2012, </a:t>
            </a:r>
            <a:r>
              <a:rPr lang="en-US" altLang="zh-CN" sz="700" dirty="0" smtClean="0"/>
              <a:t>to accommodate needs of fast service deployment and open network platforms, Huawei raised the idea of </a:t>
            </a:r>
            <a:r>
              <a:rPr lang="en-US" altLang="zh-CN" sz="700" dirty="0" err="1" smtClean="0"/>
              <a:t>SoftCOM</a:t>
            </a:r>
            <a:r>
              <a:rPr lang="en-US" altLang="zh-CN" sz="700" dirty="0" smtClean="0"/>
              <a:t>, which builds network programmability and achieves the goal of a software defined network.</a:t>
            </a:r>
          </a:p>
          <a:p>
            <a:pPr eaLnBrk="1" hangingPunct="1">
              <a:lnSpc>
                <a:spcPct val="80000"/>
              </a:lnSpc>
              <a:spcBef>
                <a:spcPct val="0"/>
              </a:spcBef>
            </a:pPr>
            <a:r>
              <a:rPr lang="en-US" altLang="zh-CN" sz="700" dirty="0" smtClean="0"/>
              <a:t>2013</a:t>
            </a:r>
            <a:r>
              <a:rPr lang="zh-CN" altLang="en-US" sz="700" dirty="0" smtClean="0"/>
              <a:t>，</a:t>
            </a:r>
            <a:r>
              <a:rPr lang="en-US" altLang="zh-CN" sz="800" dirty="0" err="1" smtClean="0"/>
              <a:t>SoftCOM</a:t>
            </a:r>
            <a:r>
              <a:rPr lang="en-US" altLang="zh-CN" sz="800" dirty="0" smtClean="0"/>
              <a:t>, </a:t>
            </a:r>
            <a:r>
              <a:rPr lang="en-US" altLang="zh-CN" sz="800" dirty="0" err="1" smtClean="0"/>
              <a:t>Huawei’s</a:t>
            </a:r>
            <a:r>
              <a:rPr lang="en-US" altLang="zh-CN" sz="800" dirty="0" smtClean="0"/>
              <a:t> strategy for network architecture for the coming decade, is a revolutionary vision that leverages cloud computing, software-defined networking (SDN), network functions virtualization (NFV), and internet-based operations to streamline the networks of telecommunications operators and maximize information technology (IT) resources. The services, efficiencies and overall operations of the telecom industry will be dramatically improved due to the reconstructing of the architecture of networks to become defined by software and not hardware. </a:t>
            </a:r>
            <a:r>
              <a:rPr lang="en-US" altLang="zh-CN" sz="800" dirty="0" err="1" smtClean="0"/>
              <a:t>SoftCOM</a:t>
            </a:r>
            <a:r>
              <a:rPr lang="en-US" altLang="zh-CN" sz="800" dirty="0" smtClean="0"/>
              <a:t> will help </a:t>
            </a:r>
            <a:r>
              <a:rPr lang="en-US" altLang="zh-CN" sz="800" dirty="0" err="1" smtClean="0"/>
              <a:t>telcos</a:t>
            </a:r>
            <a:r>
              <a:rPr lang="en-US" altLang="zh-CN" sz="800" dirty="0" smtClean="0"/>
              <a:t> to embrace the strategic opportunities of the information age and effectively manage the challenges brought about by the structural limitations of existing networks. </a:t>
            </a:r>
          </a:p>
          <a:p>
            <a:pPr eaLnBrk="1" hangingPunct="1">
              <a:lnSpc>
                <a:spcPct val="80000"/>
              </a:lnSpc>
              <a:spcBef>
                <a:spcPct val="0"/>
              </a:spcBef>
            </a:pPr>
            <a:endParaRPr lang="zh-CN" altLang="zh-CN" sz="700" dirty="0" smtClean="0"/>
          </a:p>
          <a:p>
            <a:pPr eaLnBrk="1" hangingPunct="1">
              <a:lnSpc>
                <a:spcPct val="80000"/>
              </a:lnSpc>
              <a:spcBef>
                <a:spcPct val="0"/>
              </a:spcBef>
            </a:pPr>
            <a:endParaRPr lang="zh-CN" altLang="zh-CN" sz="700" dirty="0" smtClean="0">
              <a:latin typeface="Arial" charset="0"/>
              <a:cs typeface="Arial" charset="0"/>
            </a:endParaRPr>
          </a:p>
          <a:p>
            <a:pPr eaLnBrk="1" hangingPunct="1">
              <a:lnSpc>
                <a:spcPct val="80000"/>
              </a:lnSpc>
              <a:spcBef>
                <a:spcPct val="0"/>
              </a:spcBef>
            </a:pPr>
            <a:endParaRPr lang="en-US" altLang="zh-CN" sz="700" dirty="0" smtClean="0">
              <a:latin typeface="Arial" charset="0"/>
              <a:cs typeface="Arial" charset="0"/>
            </a:endParaRPr>
          </a:p>
          <a:p>
            <a:pPr eaLnBrk="1" hangingPunct="1">
              <a:lnSpc>
                <a:spcPct val="80000"/>
              </a:lnSpc>
              <a:spcBef>
                <a:spcPct val="0"/>
              </a:spcBef>
            </a:pPr>
            <a:endParaRPr lang="zh-CN" altLang="zh-CN" sz="700" dirty="0" smtClean="0"/>
          </a:p>
          <a:p>
            <a:pPr eaLnBrk="1" hangingPunct="1">
              <a:lnSpc>
                <a:spcPct val="80000"/>
              </a:lnSpc>
              <a:spcBef>
                <a:spcPct val="0"/>
              </a:spcBef>
            </a:pPr>
            <a:endParaRPr lang="zh-CN" altLang="zh-CN" sz="700" dirty="0" smtClean="0">
              <a:latin typeface="华文细黑" pitchFamily="2" charset="-122"/>
              <a:ea typeface="华文细黑" pitchFamily="2" charset="-122"/>
            </a:endParaRPr>
          </a:p>
        </p:txBody>
      </p:sp>
      <p:sp>
        <p:nvSpPr>
          <p:cNvPr id="604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C05D4C67-6307-4830-92EA-36BD15215716}" type="slidenum">
              <a:rPr lang="en-US" altLang="zh-CN" smtClean="0"/>
              <a:pPr eaLnBrk="1" hangingPunct="1"/>
              <a:t>20</a:t>
            </a:fld>
            <a:endParaRPr lang="en-US"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xfrm>
            <a:off x="88900" y="746125"/>
            <a:ext cx="6627813"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81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宋体" pitchFamily="2" charset="-122"/>
              </a:defRPr>
            </a:lvl1pPr>
            <a:lvl2pPr marL="742874" indent="-285721" eaLnBrk="0" hangingPunct="0">
              <a:defRPr>
                <a:solidFill>
                  <a:schemeClr val="tx1"/>
                </a:solidFill>
                <a:latin typeface="Calibri" pitchFamily="34" charset="0"/>
                <a:ea typeface="宋体" pitchFamily="2" charset="-122"/>
              </a:defRPr>
            </a:lvl2pPr>
            <a:lvl3pPr marL="1142884" indent="-228577" eaLnBrk="0" hangingPunct="0">
              <a:defRPr>
                <a:solidFill>
                  <a:schemeClr val="tx1"/>
                </a:solidFill>
                <a:latin typeface="Calibri" pitchFamily="34" charset="0"/>
                <a:ea typeface="宋体" pitchFamily="2" charset="-122"/>
              </a:defRPr>
            </a:lvl3pPr>
            <a:lvl4pPr marL="1600038" indent="-228577" eaLnBrk="0" hangingPunct="0">
              <a:defRPr>
                <a:solidFill>
                  <a:schemeClr val="tx1"/>
                </a:solidFill>
                <a:latin typeface="Calibri" pitchFamily="34" charset="0"/>
                <a:ea typeface="宋体" pitchFamily="2" charset="-122"/>
              </a:defRPr>
            </a:lvl4pPr>
            <a:lvl5pPr marL="2057191" indent="-228577" eaLnBrk="0" hangingPunct="0">
              <a:defRPr>
                <a:solidFill>
                  <a:schemeClr val="tx1"/>
                </a:solidFill>
                <a:latin typeface="Calibri" pitchFamily="34" charset="0"/>
                <a:ea typeface="宋体" pitchFamily="2" charset="-122"/>
              </a:defRPr>
            </a:lvl5pPr>
            <a:lvl6pPr marL="2514345" indent="-228577" eaLnBrk="0" fontAlgn="base" hangingPunct="0">
              <a:spcBef>
                <a:spcPct val="0"/>
              </a:spcBef>
              <a:spcAft>
                <a:spcPct val="0"/>
              </a:spcAft>
              <a:defRPr>
                <a:solidFill>
                  <a:schemeClr val="tx1"/>
                </a:solidFill>
                <a:latin typeface="Calibri" pitchFamily="34" charset="0"/>
                <a:ea typeface="宋体" pitchFamily="2" charset="-122"/>
              </a:defRPr>
            </a:lvl6pPr>
            <a:lvl7pPr marL="2971499" indent="-228577" eaLnBrk="0" fontAlgn="base" hangingPunct="0">
              <a:spcBef>
                <a:spcPct val="0"/>
              </a:spcBef>
              <a:spcAft>
                <a:spcPct val="0"/>
              </a:spcAft>
              <a:defRPr>
                <a:solidFill>
                  <a:schemeClr val="tx1"/>
                </a:solidFill>
                <a:latin typeface="Calibri" pitchFamily="34" charset="0"/>
                <a:ea typeface="宋体" pitchFamily="2" charset="-122"/>
              </a:defRPr>
            </a:lvl7pPr>
            <a:lvl8pPr marL="3428651" indent="-228577" eaLnBrk="0" fontAlgn="base" hangingPunct="0">
              <a:spcBef>
                <a:spcPct val="0"/>
              </a:spcBef>
              <a:spcAft>
                <a:spcPct val="0"/>
              </a:spcAft>
              <a:defRPr>
                <a:solidFill>
                  <a:schemeClr val="tx1"/>
                </a:solidFill>
                <a:latin typeface="Calibri" pitchFamily="34" charset="0"/>
                <a:ea typeface="宋体" pitchFamily="2" charset="-122"/>
              </a:defRPr>
            </a:lvl8pPr>
            <a:lvl9pPr marL="3885805" indent="-228577"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44BBBB0C-6F52-4ED2-8FA6-B19B93DD52B3}" type="slidenum">
              <a:rPr lang="zh-CN" altLang="en-US" smtClean="0"/>
              <a:pPr eaLnBrk="1" hangingPunct="1"/>
              <a:t>2</a:t>
            </a:fld>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xfrm>
            <a:off x="918647" y="745491"/>
            <a:ext cx="4968320"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zh-CN" altLang="zh-CN" sz="700" dirty="0"/>
          </a:p>
        </p:txBody>
      </p:sp>
      <p:sp>
        <p:nvSpPr>
          <p:cNvPr id="491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宋体" pitchFamily="2" charset="-122"/>
              </a:defRPr>
            </a:lvl1pPr>
            <a:lvl2pPr marL="742874" indent="-285721" eaLnBrk="0" hangingPunct="0">
              <a:defRPr>
                <a:solidFill>
                  <a:schemeClr val="tx1"/>
                </a:solidFill>
                <a:latin typeface="Calibri" pitchFamily="34" charset="0"/>
                <a:ea typeface="宋体" pitchFamily="2" charset="-122"/>
              </a:defRPr>
            </a:lvl2pPr>
            <a:lvl3pPr marL="1142884" indent="-228577" eaLnBrk="0" hangingPunct="0">
              <a:defRPr>
                <a:solidFill>
                  <a:schemeClr val="tx1"/>
                </a:solidFill>
                <a:latin typeface="Calibri" pitchFamily="34" charset="0"/>
                <a:ea typeface="宋体" pitchFamily="2" charset="-122"/>
              </a:defRPr>
            </a:lvl3pPr>
            <a:lvl4pPr marL="1600038" indent="-228577" eaLnBrk="0" hangingPunct="0">
              <a:defRPr>
                <a:solidFill>
                  <a:schemeClr val="tx1"/>
                </a:solidFill>
                <a:latin typeface="Calibri" pitchFamily="34" charset="0"/>
                <a:ea typeface="宋体" pitchFamily="2" charset="-122"/>
              </a:defRPr>
            </a:lvl4pPr>
            <a:lvl5pPr marL="2057191" indent="-228577" eaLnBrk="0" hangingPunct="0">
              <a:defRPr>
                <a:solidFill>
                  <a:schemeClr val="tx1"/>
                </a:solidFill>
                <a:latin typeface="Calibri" pitchFamily="34" charset="0"/>
                <a:ea typeface="宋体" pitchFamily="2" charset="-122"/>
              </a:defRPr>
            </a:lvl5pPr>
            <a:lvl6pPr marL="2514345" indent="-228577" eaLnBrk="0" fontAlgn="base" hangingPunct="0">
              <a:spcBef>
                <a:spcPct val="0"/>
              </a:spcBef>
              <a:spcAft>
                <a:spcPct val="0"/>
              </a:spcAft>
              <a:defRPr>
                <a:solidFill>
                  <a:schemeClr val="tx1"/>
                </a:solidFill>
                <a:latin typeface="Calibri" pitchFamily="34" charset="0"/>
                <a:ea typeface="宋体" pitchFamily="2" charset="-122"/>
              </a:defRPr>
            </a:lvl6pPr>
            <a:lvl7pPr marL="2971499" indent="-228577" eaLnBrk="0" fontAlgn="base" hangingPunct="0">
              <a:spcBef>
                <a:spcPct val="0"/>
              </a:spcBef>
              <a:spcAft>
                <a:spcPct val="0"/>
              </a:spcAft>
              <a:defRPr>
                <a:solidFill>
                  <a:schemeClr val="tx1"/>
                </a:solidFill>
                <a:latin typeface="Calibri" pitchFamily="34" charset="0"/>
                <a:ea typeface="宋体" pitchFamily="2" charset="-122"/>
              </a:defRPr>
            </a:lvl7pPr>
            <a:lvl8pPr marL="3428651" indent="-228577" eaLnBrk="0" fontAlgn="base" hangingPunct="0">
              <a:spcBef>
                <a:spcPct val="0"/>
              </a:spcBef>
              <a:spcAft>
                <a:spcPct val="0"/>
              </a:spcAft>
              <a:defRPr>
                <a:solidFill>
                  <a:schemeClr val="tx1"/>
                </a:solidFill>
                <a:latin typeface="Calibri" pitchFamily="34" charset="0"/>
                <a:ea typeface="宋体" pitchFamily="2" charset="-122"/>
              </a:defRPr>
            </a:lvl8pPr>
            <a:lvl9pPr marL="3885805" indent="-228577"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DE171ABD-DDD1-4FDE-B56C-FE1F3FCD51CD}" type="slidenum">
              <a:rPr lang="zh-CN" altLang="en-US" smtClean="0"/>
              <a:pPr eaLnBrk="1" hangingPunct="1"/>
              <a:t>4</a:t>
            </a:fld>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xfrm>
            <a:off x="918647" y="745491"/>
            <a:ext cx="4968320"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zh-CN" altLang="en-US" sz="1100" dirty="0"/>
          </a:p>
        </p:txBody>
      </p:sp>
      <p:sp>
        <p:nvSpPr>
          <p:cNvPr id="501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宋体" pitchFamily="2" charset="-122"/>
              </a:defRPr>
            </a:lvl1pPr>
            <a:lvl2pPr marL="742874" indent="-285721" eaLnBrk="0" hangingPunct="0">
              <a:defRPr>
                <a:solidFill>
                  <a:schemeClr val="tx1"/>
                </a:solidFill>
                <a:latin typeface="Calibri" pitchFamily="34" charset="0"/>
                <a:ea typeface="宋体" pitchFamily="2" charset="-122"/>
              </a:defRPr>
            </a:lvl2pPr>
            <a:lvl3pPr marL="1142884" indent="-228577" eaLnBrk="0" hangingPunct="0">
              <a:defRPr>
                <a:solidFill>
                  <a:schemeClr val="tx1"/>
                </a:solidFill>
                <a:latin typeface="Calibri" pitchFamily="34" charset="0"/>
                <a:ea typeface="宋体" pitchFamily="2" charset="-122"/>
              </a:defRPr>
            </a:lvl3pPr>
            <a:lvl4pPr marL="1600038" indent="-228577" eaLnBrk="0" hangingPunct="0">
              <a:defRPr>
                <a:solidFill>
                  <a:schemeClr val="tx1"/>
                </a:solidFill>
                <a:latin typeface="Calibri" pitchFamily="34" charset="0"/>
                <a:ea typeface="宋体" pitchFamily="2" charset="-122"/>
              </a:defRPr>
            </a:lvl4pPr>
            <a:lvl5pPr marL="2057191" indent="-228577" eaLnBrk="0" hangingPunct="0">
              <a:defRPr>
                <a:solidFill>
                  <a:schemeClr val="tx1"/>
                </a:solidFill>
                <a:latin typeface="Calibri" pitchFamily="34" charset="0"/>
                <a:ea typeface="宋体" pitchFamily="2" charset="-122"/>
              </a:defRPr>
            </a:lvl5pPr>
            <a:lvl6pPr marL="2514345" indent="-228577" eaLnBrk="0" fontAlgn="base" hangingPunct="0">
              <a:spcBef>
                <a:spcPct val="0"/>
              </a:spcBef>
              <a:spcAft>
                <a:spcPct val="0"/>
              </a:spcAft>
              <a:defRPr>
                <a:solidFill>
                  <a:schemeClr val="tx1"/>
                </a:solidFill>
                <a:latin typeface="Calibri" pitchFamily="34" charset="0"/>
                <a:ea typeface="宋体" pitchFamily="2" charset="-122"/>
              </a:defRPr>
            </a:lvl6pPr>
            <a:lvl7pPr marL="2971499" indent="-228577" eaLnBrk="0" fontAlgn="base" hangingPunct="0">
              <a:spcBef>
                <a:spcPct val="0"/>
              </a:spcBef>
              <a:spcAft>
                <a:spcPct val="0"/>
              </a:spcAft>
              <a:defRPr>
                <a:solidFill>
                  <a:schemeClr val="tx1"/>
                </a:solidFill>
                <a:latin typeface="Calibri" pitchFamily="34" charset="0"/>
                <a:ea typeface="宋体" pitchFamily="2" charset="-122"/>
              </a:defRPr>
            </a:lvl7pPr>
            <a:lvl8pPr marL="3428651" indent="-228577" eaLnBrk="0" fontAlgn="base" hangingPunct="0">
              <a:spcBef>
                <a:spcPct val="0"/>
              </a:spcBef>
              <a:spcAft>
                <a:spcPct val="0"/>
              </a:spcAft>
              <a:defRPr>
                <a:solidFill>
                  <a:schemeClr val="tx1"/>
                </a:solidFill>
                <a:latin typeface="Calibri" pitchFamily="34" charset="0"/>
                <a:ea typeface="宋体" pitchFamily="2" charset="-122"/>
              </a:defRPr>
            </a:lvl8pPr>
            <a:lvl9pPr marL="3885805" indent="-228577"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5895066C-F090-4515-87B0-559A3F992AE0}" type="slidenum">
              <a:rPr lang="zh-CN" altLang="en-US" smtClean="0"/>
              <a:pPr eaLnBrk="1" hangingPunct="1"/>
              <a:t>5</a:t>
            </a:fld>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xfrm>
            <a:off x="88900" y="746125"/>
            <a:ext cx="6627813"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81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ea typeface="宋体" pitchFamily="2" charset="-122"/>
              </a:defRPr>
            </a:lvl1pPr>
            <a:lvl2pPr marL="742874" indent="-285721" eaLnBrk="0" hangingPunct="0">
              <a:defRPr>
                <a:solidFill>
                  <a:schemeClr val="tx1"/>
                </a:solidFill>
                <a:latin typeface="Calibri" pitchFamily="34" charset="0"/>
                <a:ea typeface="宋体" pitchFamily="2" charset="-122"/>
              </a:defRPr>
            </a:lvl2pPr>
            <a:lvl3pPr marL="1142884" indent="-228577" eaLnBrk="0" hangingPunct="0">
              <a:defRPr>
                <a:solidFill>
                  <a:schemeClr val="tx1"/>
                </a:solidFill>
                <a:latin typeface="Calibri" pitchFamily="34" charset="0"/>
                <a:ea typeface="宋体" pitchFamily="2" charset="-122"/>
              </a:defRPr>
            </a:lvl3pPr>
            <a:lvl4pPr marL="1600038" indent="-228577" eaLnBrk="0" hangingPunct="0">
              <a:defRPr>
                <a:solidFill>
                  <a:schemeClr val="tx1"/>
                </a:solidFill>
                <a:latin typeface="Calibri" pitchFamily="34" charset="0"/>
                <a:ea typeface="宋体" pitchFamily="2" charset="-122"/>
              </a:defRPr>
            </a:lvl4pPr>
            <a:lvl5pPr marL="2057191" indent="-228577" eaLnBrk="0" hangingPunct="0">
              <a:defRPr>
                <a:solidFill>
                  <a:schemeClr val="tx1"/>
                </a:solidFill>
                <a:latin typeface="Calibri" pitchFamily="34" charset="0"/>
                <a:ea typeface="宋体" pitchFamily="2" charset="-122"/>
              </a:defRPr>
            </a:lvl5pPr>
            <a:lvl6pPr marL="2514345" indent="-228577" eaLnBrk="0" fontAlgn="base" hangingPunct="0">
              <a:spcBef>
                <a:spcPct val="0"/>
              </a:spcBef>
              <a:spcAft>
                <a:spcPct val="0"/>
              </a:spcAft>
              <a:defRPr>
                <a:solidFill>
                  <a:schemeClr val="tx1"/>
                </a:solidFill>
                <a:latin typeface="Calibri" pitchFamily="34" charset="0"/>
                <a:ea typeface="宋体" pitchFamily="2" charset="-122"/>
              </a:defRPr>
            </a:lvl6pPr>
            <a:lvl7pPr marL="2971499" indent="-228577" eaLnBrk="0" fontAlgn="base" hangingPunct="0">
              <a:spcBef>
                <a:spcPct val="0"/>
              </a:spcBef>
              <a:spcAft>
                <a:spcPct val="0"/>
              </a:spcAft>
              <a:defRPr>
                <a:solidFill>
                  <a:schemeClr val="tx1"/>
                </a:solidFill>
                <a:latin typeface="Calibri" pitchFamily="34" charset="0"/>
                <a:ea typeface="宋体" pitchFamily="2" charset="-122"/>
              </a:defRPr>
            </a:lvl7pPr>
            <a:lvl8pPr marL="3428651" indent="-228577" eaLnBrk="0" fontAlgn="base" hangingPunct="0">
              <a:spcBef>
                <a:spcPct val="0"/>
              </a:spcBef>
              <a:spcAft>
                <a:spcPct val="0"/>
              </a:spcAft>
              <a:defRPr>
                <a:solidFill>
                  <a:schemeClr val="tx1"/>
                </a:solidFill>
                <a:latin typeface="Calibri" pitchFamily="34" charset="0"/>
                <a:ea typeface="宋体" pitchFamily="2" charset="-122"/>
              </a:defRPr>
            </a:lvl8pPr>
            <a:lvl9pPr marL="3885805" indent="-228577"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44BBBB0C-6F52-4ED2-8FA6-B19B93DD52B3}" type="slidenum">
              <a:rPr lang="zh-CN" altLang="en-US" smtClean="0"/>
              <a:pPr eaLnBrk="1" hangingPunct="1"/>
              <a:t>6</a:t>
            </a:fld>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918647" y="745491"/>
            <a:ext cx="4968320"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zh-CN" dirty="0"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969FA4-8409-4B43-B20D-50B2E264A8BB}" type="slidenum">
              <a:rPr lang="zh-CN" altLang="en-US"/>
              <a:pPr fontAlgn="base">
                <a:spcBef>
                  <a:spcPct val="0"/>
                </a:spcBef>
                <a:spcAft>
                  <a:spcPct val="0"/>
                </a:spcAft>
                <a:defRPr/>
              </a:pPr>
              <a:t>7</a:t>
            </a:fld>
            <a:endParaRPr lang="en-US" altLang="zh-C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918647" y="745491"/>
            <a:ext cx="4968320"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zh-CN" dirty="0"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969FA4-8409-4B43-B20D-50B2E264A8BB}" type="slidenum">
              <a:rPr lang="zh-CN" altLang="en-US"/>
              <a:pPr fontAlgn="base">
                <a:spcBef>
                  <a:spcPct val="0"/>
                </a:spcBef>
                <a:spcAft>
                  <a:spcPct val="0"/>
                </a:spcAft>
                <a:defRPr/>
              </a:pPr>
              <a:t>9</a:t>
            </a:fld>
            <a:endParaRPr lang="en-US"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918647" y="745491"/>
            <a:ext cx="4968320"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zh-CN" dirty="0"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969FA4-8409-4B43-B20D-50B2E264A8BB}" type="slidenum">
              <a:rPr lang="zh-CN" altLang="en-US"/>
              <a:pPr fontAlgn="base">
                <a:spcBef>
                  <a:spcPct val="0"/>
                </a:spcBef>
                <a:spcAft>
                  <a:spcPct val="0"/>
                </a:spcAft>
                <a:defRPr/>
              </a:pPr>
              <a:t>10</a:t>
            </a:fld>
            <a:endParaRPr lang="en-US" altLang="zh-C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918647" y="745491"/>
            <a:ext cx="4968320" cy="372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zh-CN"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969FA4-8409-4B43-B20D-50B2E264A8BB}" type="slidenum">
              <a:rPr lang="zh-CN" altLang="en-US"/>
              <a:pPr fontAlgn="base">
                <a:spcBef>
                  <a:spcPct val="0"/>
                </a:spcBef>
                <a:spcAft>
                  <a:spcPct val="0"/>
                </a:spcAft>
                <a:defRPr/>
              </a:pPr>
              <a:t>11</a:t>
            </a:fld>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651" y="2636839"/>
            <a:ext cx="5616576" cy="584751"/>
          </a:xfrm>
          <a:prstGeom prst="rect">
            <a:avLst/>
          </a:prstGeom>
        </p:spPr>
        <p:txBody>
          <a:bodyPr/>
          <a:lstStyle/>
          <a:p>
            <a:r>
              <a:rPr lang="zh-CN" altLang="en-US" dirty="0" smtClean="0"/>
              <a:t>单击此处编辑母版标题样式</a:t>
            </a:r>
            <a:endParaRPr lang="zh-CN" altLang="en-US" dirty="0"/>
          </a:p>
        </p:txBody>
      </p:sp>
      <p:sp>
        <p:nvSpPr>
          <p:cNvPr id="3" name="Rectangle 19"/>
          <p:cNvSpPr>
            <a:spLocks noGrp="1" noChangeArrowheads="1"/>
          </p:cNvSpPr>
          <p:nvPr>
            <p:ph type="dt" sz="quarter" idx="10"/>
          </p:nvPr>
        </p:nvSpPr>
        <p:spPr>
          <a:xfrm>
            <a:off x="876301" y="479426"/>
            <a:ext cx="1625601" cy="200055"/>
          </a:xfrm>
        </p:spPr>
        <p:txBody>
          <a:bodyPr/>
          <a:lstStyle>
            <a:lvl1pPr>
              <a:defRPr/>
            </a:lvl1pPr>
          </a:lstStyle>
          <a:p>
            <a:pPr>
              <a:defRPr/>
            </a:pPr>
            <a:endParaRPr lang="en-US" altLang="zh-CN"/>
          </a:p>
        </p:txBody>
      </p:sp>
    </p:spTree>
    <p:extLst>
      <p:ext uri="{BB962C8B-B14F-4D97-AF65-F5344CB8AC3E}">
        <p14:creationId xmlns:p14="http://schemas.microsoft.com/office/powerpoint/2010/main" val="1780459486"/>
      </p:ext>
    </p:extLst>
  </p:cSld>
  <p:clrMapOvr>
    <a:masterClrMapping/>
  </p:clrMapOvr>
  <p:transition spd="med"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760" y="274665"/>
            <a:ext cx="10977775"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535113"/>
            <a:ext cx="5388320" cy="639762"/>
          </a:xfrm>
        </p:spPr>
        <p:txBody>
          <a:bodyPr anchor="b"/>
          <a:lstStyle>
            <a:lvl1pPr marL="0" indent="0">
              <a:buNone/>
              <a:defRPr sz="2400" b="1"/>
            </a:lvl1pPr>
            <a:lvl2pPr marL="455947" indent="0">
              <a:buNone/>
              <a:defRPr sz="2000" b="1"/>
            </a:lvl2pPr>
            <a:lvl3pPr marL="911847" indent="0">
              <a:buNone/>
              <a:defRPr sz="1800" b="1"/>
            </a:lvl3pPr>
            <a:lvl4pPr marL="1367788" indent="0">
              <a:buNone/>
              <a:defRPr sz="1600" b="1"/>
            </a:lvl4pPr>
            <a:lvl5pPr marL="1823717" indent="0">
              <a:buNone/>
              <a:defRPr sz="1600" b="1"/>
            </a:lvl5pPr>
            <a:lvl6pPr marL="2279643" indent="0">
              <a:buNone/>
              <a:defRPr sz="1600" b="1"/>
            </a:lvl6pPr>
            <a:lvl7pPr marL="2735580" indent="0">
              <a:buNone/>
              <a:defRPr sz="1600" b="1"/>
            </a:lvl7pPr>
            <a:lvl8pPr marL="3191503" indent="0">
              <a:buNone/>
              <a:defRPr sz="1600" b="1"/>
            </a:lvl8pPr>
            <a:lvl9pPr marL="3647433"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759" y="2174905"/>
            <a:ext cx="5388320" cy="3952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7139" y="1535113"/>
            <a:ext cx="5390437" cy="639762"/>
          </a:xfrm>
        </p:spPr>
        <p:txBody>
          <a:bodyPr anchor="b"/>
          <a:lstStyle>
            <a:lvl1pPr marL="0" indent="0">
              <a:buNone/>
              <a:defRPr sz="2400" b="1"/>
            </a:lvl1pPr>
            <a:lvl2pPr marL="455947" indent="0">
              <a:buNone/>
              <a:defRPr sz="2000" b="1"/>
            </a:lvl2pPr>
            <a:lvl3pPr marL="911847" indent="0">
              <a:buNone/>
              <a:defRPr sz="1800" b="1"/>
            </a:lvl3pPr>
            <a:lvl4pPr marL="1367788" indent="0">
              <a:buNone/>
              <a:defRPr sz="1600" b="1"/>
            </a:lvl4pPr>
            <a:lvl5pPr marL="1823717" indent="0">
              <a:buNone/>
              <a:defRPr sz="1600" b="1"/>
            </a:lvl5pPr>
            <a:lvl6pPr marL="2279643" indent="0">
              <a:buNone/>
              <a:defRPr sz="1600" b="1"/>
            </a:lvl6pPr>
            <a:lvl7pPr marL="2735580" indent="0">
              <a:buNone/>
              <a:defRPr sz="1600" b="1"/>
            </a:lvl7pPr>
            <a:lvl8pPr marL="3191503" indent="0">
              <a:buNone/>
              <a:defRPr sz="1600" b="1"/>
            </a:lvl8pPr>
            <a:lvl9pPr marL="3647433"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7139" y="2174905"/>
            <a:ext cx="5390437" cy="39528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矩形 10"/>
          <p:cNvSpPr>
            <a:spLocks noGrp="1" noChangeArrowheads="1"/>
          </p:cNvSpPr>
          <p:nvPr>
            <p:ph type="dt" sz="half" idx="10"/>
          </p:nvPr>
        </p:nvSpPr>
        <p:spPr/>
        <p:txBody>
          <a:bodyPr/>
          <a:lstStyle>
            <a:lvl1pPr>
              <a:defRPr sz="1800"/>
            </a:lvl1pPr>
          </a:lstStyle>
          <a:p>
            <a:pPr>
              <a:defRPr/>
            </a:pPr>
            <a:r>
              <a:rPr lang="de-DE" altLang="zh-CN"/>
              <a:t>Page </a:t>
            </a:r>
            <a:fld id="{F3903B94-7FDE-4467-A1B8-ED79F03F9B49}" type="slidenum">
              <a:rPr lang="de-DE" altLang="zh-CN"/>
              <a:pPr>
                <a:defRPr/>
              </a:pPr>
              <a:t>‹#›</a:t>
            </a:fld>
            <a:endParaRPr lang="en-GB" altLang="zh-CN"/>
          </a:p>
        </p:txBody>
      </p:sp>
    </p:spTree>
    <p:extLst>
      <p:ext uri="{BB962C8B-B14F-4D97-AF65-F5344CB8AC3E}">
        <p14:creationId xmlns:p14="http://schemas.microsoft.com/office/powerpoint/2010/main" val="4121753222"/>
      </p:ext>
    </p:extLst>
  </p:cSld>
  <p:clrMapOvr>
    <a:masterClrMapping/>
  </p:clrMapOvr>
  <p:transition spd="med"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矩形 10"/>
          <p:cNvSpPr>
            <a:spLocks noGrp="1" noChangeArrowheads="1"/>
          </p:cNvSpPr>
          <p:nvPr>
            <p:ph type="dt" sz="half" idx="10"/>
          </p:nvPr>
        </p:nvSpPr>
        <p:spPr/>
        <p:txBody>
          <a:bodyPr/>
          <a:lstStyle>
            <a:lvl1pPr>
              <a:defRPr sz="1800"/>
            </a:lvl1pPr>
          </a:lstStyle>
          <a:p>
            <a:pPr>
              <a:defRPr/>
            </a:pPr>
            <a:r>
              <a:rPr lang="de-DE" altLang="zh-CN"/>
              <a:t>Page </a:t>
            </a:r>
            <a:fld id="{B66D357A-1622-4313-AD63-36F41EE9E96D}" type="slidenum">
              <a:rPr lang="de-DE" altLang="zh-CN"/>
              <a:pPr>
                <a:defRPr/>
              </a:pPr>
              <a:t>‹#›</a:t>
            </a:fld>
            <a:endParaRPr lang="en-GB" altLang="zh-CN"/>
          </a:p>
        </p:txBody>
      </p:sp>
    </p:spTree>
    <p:extLst>
      <p:ext uri="{BB962C8B-B14F-4D97-AF65-F5344CB8AC3E}">
        <p14:creationId xmlns:p14="http://schemas.microsoft.com/office/powerpoint/2010/main" val="2549164674"/>
      </p:ext>
    </p:extLst>
  </p:cSld>
  <p:clrMapOvr>
    <a:masterClrMapping/>
  </p:clrMapOvr>
  <p:transition spd="med"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矩形 10"/>
          <p:cNvSpPr>
            <a:spLocks noGrp="1" noChangeArrowheads="1"/>
          </p:cNvSpPr>
          <p:nvPr>
            <p:ph type="dt" sz="half" idx="10"/>
          </p:nvPr>
        </p:nvSpPr>
        <p:spPr/>
        <p:txBody>
          <a:bodyPr/>
          <a:lstStyle>
            <a:lvl1pPr>
              <a:defRPr sz="1800"/>
            </a:lvl1pPr>
          </a:lstStyle>
          <a:p>
            <a:pPr>
              <a:defRPr/>
            </a:pPr>
            <a:r>
              <a:rPr lang="de-DE" altLang="zh-CN"/>
              <a:t>Page </a:t>
            </a:r>
            <a:fld id="{C8A6D104-8697-4F64-8745-1BEA37D15229}" type="slidenum">
              <a:rPr lang="de-DE" altLang="zh-CN"/>
              <a:pPr>
                <a:defRPr/>
              </a:pPr>
              <a:t>‹#›</a:t>
            </a:fld>
            <a:endParaRPr lang="en-GB" altLang="zh-CN"/>
          </a:p>
        </p:txBody>
      </p:sp>
    </p:spTree>
    <p:extLst>
      <p:ext uri="{BB962C8B-B14F-4D97-AF65-F5344CB8AC3E}">
        <p14:creationId xmlns:p14="http://schemas.microsoft.com/office/powerpoint/2010/main" val="2571057578"/>
      </p:ext>
    </p:extLst>
  </p:cSld>
  <p:clrMapOvr>
    <a:masterClrMapping/>
  </p:clrMapOvr>
  <p:transition spd="med"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801" y="273077"/>
            <a:ext cx="4012129"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975" y="273077"/>
            <a:ext cx="6819559" cy="58547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801" y="1435100"/>
            <a:ext cx="4012129" cy="4692650"/>
          </a:xfrm>
        </p:spPr>
        <p:txBody>
          <a:bodyPr/>
          <a:lstStyle>
            <a:lvl1pPr marL="0" indent="0">
              <a:buNone/>
              <a:defRPr sz="1400"/>
            </a:lvl1pPr>
            <a:lvl2pPr marL="455947" indent="0">
              <a:buNone/>
              <a:defRPr sz="1200"/>
            </a:lvl2pPr>
            <a:lvl3pPr marL="911847" indent="0">
              <a:buNone/>
              <a:defRPr sz="1000"/>
            </a:lvl3pPr>
            <a:lvl4pPr marL="1367788" indent="0">
              <a:buNone/>
              <a:defRPr sz="900"/>
            </a:lvl4pPr>
            <a:lvl5pPr marL="1823717" indent="0">
              <a:buNone/>
              <a:defRPr sz="900"/>
            </a:lvl5pPr>
            <a:lvl6pPr marL="2279643" indent="0">
              <a:buNone/>
              <a:defRPr sz="900"/>
            </a:lvl6pPr>
            <a:lvl7pPr marL="2735580" indent="0">
              <a:buNone/>
              <a:defRPr sz="900"/>
            </a:lvl7pPr>
            <a:lvl8pPr marL="3191503" indent="0">
              <a:buNone/>
              <a:defRPr sz="900"/>
            </a:lvl8pPr>
            <a:lvl9pPr marL="3647433" indent="0">
              <a:buNone/>
              <a:defRPr sz="900"/>
            </a:lvl9pPr>
          </a:lstStyle>
          <a:p>
            <a:pPr lvl="0"/>
            <a:r>
              <a:rPr lang="zh-CN" altLang="en-US" smtClean="0"/>
              <a:t>单击此处编辑母版文本样式</a:t>
            </a:r>
          </a:p>
        </p:txBody>
      </p:sp>
      <p:sp>
        <p:nvSpPr>
          <p:cNvPr id="5" name="矩形 10"/>
          <p:cNvSpPr>
            <a:spLocks noGrp="1" noChangeArrowheads="1"/>
          </p:cNvSpPr>
          <p:nvPr>
            <p:ph type="dt" sz="half" idx="10"/>
          </p:nvPr>
        </p:nvSpPr>
        <p:spPr/>
        <p:txBody>
          <a:bodyPr/>
          <a:lstStyle>
            <a:lvl1pPr>
              <a:defRPr sz="1800"/>
            </a:lvl1pPr>
          </a:lstStyle>
          <a:p>
            <a:pPr>
              <a:defRPr/>
            </a:pPr>
            <a:r>
              <a:rPr lang="de-DE" altLang="zh-CN"/>
              <a:t>Page </a:t>
            </a:r>
            <a:fld id="{94A8960D-47D7-41BC-BE74-05DB79B0B05E}" type="slidenum">
              <a:rPr lang="de-DE" altLang="zh-CN"/>
              <a:pPr>
                <a:defRPr/>
              </a:pPr>
              <a:t>‹#›</a:t>
            </a:fld>
            <a:endParaRPr lang="en-GB" altLang="zh-CN"/>
          </a:p>
        </p:txBody>
      </p:sp>
    </p:spTree>
    <p:extLst>
      <p:ext uri="{BB962C8B-B14F-4D97-AF65-F5344CB8AC3E}">
        <p14:creationId xmlns:p14="http://schemas.microsoft.com/office/powerpoint/2010/main" val="2520537860"/>
      </p:ext>
    </p:extLst>
  </p:cSld>
  <p:clrMapOvr>
    <a:masterClrMapping/>
  </p:clrMapOvr>
  <p:transition spd="med"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4" y="4802218"/>
            <a:ext cx="7319222" cy="566737"/>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344" y="612778"/>
            <a:ext cx="7319222" cy="4116388"/>
          </a:xfrm>
        </p:spPr>
        <p:txBody>
          <a:bodyPr/>
          <a:lstStyle>
            <a:lvl1pPr marL="0" indent="0">
              <a:buNone/>
              <a:defRPr sz="3200"/>
            </a:lvl1pPr>
            <a:lvl2pPr marL="455947" indent="0">
              <a:buNone/>
              <a:defRPr sz="2800"/>
            </a:lvl2pPr>
            <a:lvl3pPr marL="911847" indent="0">
              <a:buNone/>
              <a:defRPr sz="2400"/>
            </a:lvl3pPr>
            <a:lvl4pPr marL="1367788" indent="0">
              <a:buNone/>
              <a:defRPr sz="2000"/>
            </a:lvl4pPr>
            <a:lvl5pPr marL="1823717" indent="0">
              <a:buNone/>
              <a:defRPr sz="2000"/>
            </a:lvl5pPr>
            <a:lvl6pPr marL="2279643" indent="0">
              <a:buNone/>
              <a:defRPr sz="2000"/>
            </a:lvl6pPr>
            <a:lvl7pPr marL="2735580" indent="0">
              <a:buNone/>
              <a:defRPr sz="2000"/>
            </a:lvl7pPr>
            <a:lvl8pPr marL="3191503" indent="0">
              <a:buNone/>
              <a:defRPr sz="2000"/>
            </a:lvl8pPr>
            <a:lvl9pPr marL="3647433" indent="0">
              <a:buNone/>
              <a:defRPr sz="2000"/>
            </a:lvl9pPr>
          </a:lstStyle>
          <a:p>
            <a:pPr lvl="0"/>
            <a:endParaRPr lang="zh-CN" altLang="en-US" noProof="0" smtClean="0"/>
          </a:p>
        </p:txBody>
      </p:sp>
      <p:sp>
        <p:nvSpPr>
          <p:cNvPr id="4" name="文本占位符 3"/>
          <p:cNvSpPr>
            <a:spLocks noGrp="1"/>
          </p:cNvSpPr>
          <p:nvPr>
            <p:ph type="body" sz="half" idx="2"/>
          </p:nvPr>
        </p:nvSpPr>
        <p:spPr>
          <a:xfrm>
            <a:off x="2390344" y="5368958"/>
            <a:ext cx="7319222" cy="804863"/>
          </a:xfrm>
        </p:spPr>
        <p:txBody>
          <a:bodyPr/>
          <a:lstStyle>
            <a:lvl1pPr marL="0" indent="0">
              <a:buNone/>
              <a:defRPr sz="1400"/>
            </a:lvl1pPr>
            <a:lvl2pPr marL="455947" indent="0">
              <a:buNone/>
              <a:defRPr sz="1200"/>
            </a:lvl2pPr>
            <a:lvl3pPr marL="911847" indent="0">
              <a:buNone/>
              <a:defRPr sz="1000"/>
            </a:lvl3pPr>
            <a:lvl4pPr marL="1367788" indent="0">
              <a:buNone/>
              <a:defRPr sz="900"/>
            </a:lvl4pPr>
            <a:lvl5pPr marL="1823717" indent="0">
              <a:buNone/>
              <a:defRPr sz="900"/>
            </a:lvl5pPr>
            <a:lvl6pPr marL="2279643" indent="0">
              <a:buNone/>
              <a:defRPr sz="900"/>
            </a:lvl6pPr>
            <a:lvl7pPr marL="2735580" indent="0">
              <a:buNone/>
              <a:defRPr sz="900"/>
            </a:lvl7pPr>
            <a:lvl8pPr marL="3191503" indent="0">
              <a:buNone/>
              <a:defRPr sz="900"/>
            </a:lvl8pPr>
            <a:lvl9pPr marL="3647433" indent="0">
              <a:buNone/>
              <a:defRPr sz="900"/>
            </a:lvl9pPr>
          </a:lstStyle>
          <a:p>
            <a:pPr lvl="0"/>
            <a:r>
              <a:rPr lang="zh-CN" altLang="en-US" smtClean="0"/>
              <a:t>单击此处编辑母版文本样式</a:t>
            </a:r>
          </a:p>
        </p:txBody>
      </p:sp>
      <p:sp>
        <p:nvSpPr>
          <p:cNvPr id="5" name="矩形 10"/>
          <p:cNvSpPr>
            <a:spLocks noGrp="1" noChangeArrowheads="1"/>
          </p:cNvSpPr>
          <p:nvPr>
            <p:ph type="dt" sz="half" idx="10"/>
          </p:nvPr>
        </p:nvSpPr>
        <p:spPr/>
        <p:txBody>
          <a:bodyPr/>
          <a:lstStyle>
            <a:lvl1pPr>
              <a:defRPr sz="1800"/>
            </a:lvl1pPr>
          </a:lstStyle>
          <a:p>
            <a:pPr>
              <a:defRPr/>
            </a:pPr>
            <a:r>
              <a:rPr lang="de-DE" altLang="zh-CN"/>
              <a:t>Page </a:t>
            </a:r>
            <a:fld id="{8FF2467F-95F5-4A04-B805-DC7754E81EB9}" type="slidenum">
              <a:rPr lang="de-DE" altLang="zh-CN"/>
              <a:pPr>
                <a:defRPr/>
              </a:pPr>
              <a:t>‹#›</a:t>
            </a:fld>
            <a:endParaRPr lang="en-GB" altLang="zh-CN"/>
          </a:p>
        </p:txBody>
      </p:sp>
    </p:spTree>
    <p:extLst>
      <p:ext uri="{BB962C8B-B14F-4D97-AF65-F5344CB8AC3E}">
        <p14:creationId xmlns:p14="http://schemas.microsoft.com/office/powerpoint/2010/main" val="2620730014"/>
      </p:ext>
    </p:extLst>
  </p:cSld>
  <p:clrMapOvr>
    <a:masterClrMapping/>
  </p:clrMapOvr>
  <p:transition spd="med"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矩形 10"/>
          <p:cNvSpPr>
            <a:spLocks noGrp="1" noChangeArrowheads="1"/>
          </p:cNvSpPr>
          <p:nvPr>
            <p:ph type="dt" sz="half" idx="10"/>
          </p:nvPr>
        </p:nvSpPr>
        <p:spPr/>
        <p:txBody>
          <a:bodyPr/>
          <a:lstStyle>
            <a:lvl1pPr>
              <a:defRPr sz="1800"/>
            </a:lvl1pPr>
          </a:lstStyle>
          <a:p>
            <a:pPr>
              <a:defRPr/>
            </a:pPr>
            <a:r>
              <a:rPr lang="de-DE" altLang="zh-CN"/>
              <a:t>Page </a:t>
            </a:r>
            <a:fld id="{1932D771-3133-4F98-B416-350009341164}" type="slidenum">
              <a:rPr lang="de-DE" altLang="zh-CN"/>
              <a:pPr>
                <a:defRPr/>
              </a:pPr>
              <a:t>‹#›</a:t>
            </a:fld>
            <a:endParaRPr lang="en-GB" altLang="zh-CN"/>
          </a:p>
        </p:txBody>
      </p:sp>
    </p:spTree>
    <p:extLst>
      <p:ext uri="{BB962C8B-B14F-4D97-AF65-F5344CB8AC3E}">
        <p14:creationId xmlns:p14="http://schemas.microsoft.com/office/powerpoint/2010/main" val="3844802699"/>
      </p:ext>
    </p:extLst>
  </p:cSld>
  <p:clrMapOvr>
    <a:masterClrMapping/>
  </p:clrMapOvr>
  <p:transition spd="med"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01316" y="430243"/>
            <a:ext cx="2646522" cy="54070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61713" y="430243"/>
            <a:ext cx="7736314" cy="54070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矩形 10"/>
          <p:cNvSpPr>
            <a:spLocks noGrp="1" noChangeArrowheads="1"/>
          </p:cNvSpPr>
          <p:nvPr>
            <p:ph type="dt" sz="half" idx="10"/>
          </p:nvPr>
        </p:nvSpPr>
        <p:spPr/>
        <p:txBody>
          <a:bodyPr/>
          <a:lstStyle>
            <a:lvl1pPr>
              <a:defRPr sz="1800"/>
            </a:lvl1pPr>
          </a:lstStyle>
          <a:p>
            <a:pPr>
              <a:defRPr/>
            </a:pPr>
            <a:r>
              <a:rPr lang="de-DE" altLang="zh-CN"/>
              <a:t>Page </a:t>
            </a:r>
            <a:fld id="{728F03D4-FC43-413D-A0B3-7DB34A35D9B3}" type="slidenum">
              <a:rPr lang="de-DE" altLang="zh-CN"/>
              <a:pPr>
                <a:defRPr/>
              </a:pPr>
              <a:t>‹#›</a:t>
            </a:fld>
            <a:endParaRPr lang="en-GB" altLang="zh-CN"/>
          </a:p>
        </p:txBody>
      </p:sp>
    </p:spTree>
    <p:extLst>
      <p:ext uri="{BB962C8B-B14F-4D97-AF65-F5344CB8AC3E}">
        <p14:creationId xmlns:p14="http://schemas.microsoft.com/office/powerpoint/2010/main" val="3348315044"/>
      </p:ext>
    </p:extLst>
  </p:cSld>
  <p:clrMapOvr>
    <a:masterClrMapping/>
  </p:clrMapOvr>
  <p:transition spd="med"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61710" y="430243"/>
            <a:ext cx="10586089" cy="54070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矩形 10"/>
          <p:cNvSpPr>
            <a:spLocks noGrp="1" noChangeArrowheads="1"/>
          </p:cNvSpPr>
          <p:nvPr>
            <p:ph type="dt" sz="half" idx="10"/>
          </p:nvPr>
        </p:nvSpPr>
        <p:spPr/>
        <p:txBody>
          <a:bodyPr/>
          <a:lstStyle>
            <a:lvl1pPr>
              <a:defRPr sz="1800"/>
            </a:lvl1pPr>
          </a:lstStyle>
          <a:p>
            <a:pPr>
              <a:defRPr/>
            </a:pPr>
            <a:r>
              <a:rPr lang="de-DE" altLang="zh-CN"/>
              <a:t>Page </a:t>
            </a:r>
            <a:fld id="{6C267F93-10FC-408F-B875-38BA5333651B}" type="slidenum">
              <a:rPr lang="de-DE" altLang="zh-CN"/>
              <a:pPr>
                <a:defRPr/>
              </a:pPr>
              <a:t>‹#›</a:t>
            </a:fld>
            <a:endParaRPr lang="en-GB" altLang="zh-CN"/>
          </a:p>
        </p:txBody>
      </p:sp>
    </p:spTree>
    <p:extLst>
      <p:ext uri="{BB962C8B-B14F-4D97-AF65-F5344CB8AC3E}">
        <p14:creationId xmlns:p14="http://schemas.microsoft.com/office/powerpoint/2010/main" val="3850004077"/>
      </p:ext>
    </p:extLst>
  </p:cSld>
  <p:clrMapOvr>
    <a:masterClrMapping/>
  </p:clrMapOvr>
  <p:transition spd="med"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861748" y="430243"/>
            <a:ext cx="10332023" cy="871537"/>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870214" y="1643066"/>
            <a:ext cx="10577621" cy="4194175"/>
          </a:xfrm>
        </p:spPr>
        <p:txBody>
          <a:bodyPr/>
          <a:lstStyle/>
          <a:p>
            <a:pPr lvl="0"/>
            <a:endParaRPr lang="zh-CN" altLang="en-US" noProof="0"/>
          </a:p>
        </p:txBody>
      </p:sp>
      <p:sp>
        <p:nvSpPr>
          <p:cNvPr id="4" name="矩形 10"/>
          <p:cNvSpPr>
            <a:spLocks noGrp="1" noChangeArrowheads="1"/>
          </p:cNvSpPr>
          <p:nvPr>
            <p:ph type="dt" sz="half" idx="10"/>
          </p:nvPr>
        </p:nvSpPr>
        <p:spPr/>
        <p:txBody>
          <a:bodyPr/>
          <a:lstStyle>
            <a:lvl1pPr>
              <a:defRPr sz="1800"/>
            </a:lvl1pPr>
          </a:lstStyle>
          <a:p>
            <a:pPr>
              <a:defRPr/>
            </a:pPr>
            <a:r>
              <a:rPr lang="de-DE" altLang="zh-CN"/>
              <a:t>Page </a:t>
            </a:r>
            <a:fld id="{3E5A098B-FF13-4C31-95D5-81054E59A8C3}" type="slidenum">
              <a:rPr lang="de-DE" altLang="zh-CN"/>
              <a:pPr>
                <a:defRPr/>
              </a:pPr>
              <a:t>‹#›</a:t>
            </a:fld>
            <a:endParaRPr lang="en-GB" altLang="zh-CN"/>
          </a:p>
        </p:txBody>
      </p:sp>
    </p:spTree>
    <p:extLst>
      <p:ext uri="{BB962C8B-B14F-4D97-AF65-F5344CB8AC3E}">
        <p14:creationId xmlns:p14="http://schemas.microsoft.com/office/powerpoint/2010/main" val="990509543"/>
      </p:ext>
    </p:extLst>
  </p:cSld>
  <p:clrMapOvr>
    <a:masterClrMapping/>
  </p:clrMapOvr>
  <p:transition spd="med"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txAndChart" preserve="1">
  <p:cSld name="标题，文本与图表">
    <p:spTree>
      <p:nvGrpSpPr>
        <p:cNvPr id="1" name=""/>
        <p:cNvGrpSpPr/>
        <p:nvPr/>
      </p:nvGrpSpPr>
      <p:grpSpPr>
        <a:xfrm>
          <a:off x="0" y="0"/>
          <a:ext cx="0" cy="0"/>
          <a:chOff x="0" y="0"/>
          <a:chExt cx="0" cy="0"/>
        </a:xfrm>
      </p:grpSpPr>
      <p:sp>
        <p:nvSpPr>
          <p:cNvPr id="2" name="标题 1"/>
          <p:cNvSpPr>
            <a:spLocks noGrp="1"/>
          </p:cNvSpPr>
          <p:nvPr>
            <p:ph type="title"/>
          </p:nvPr>
        </p:nvSpPr>
        <p:spPr>
          <a:xfrm>
            <a:off x="861748" y="430243"/>
            <a:ext cx="10332023" cy="871537"/>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870179" y="1643066"/>
            <a:ext cx="5187184" cy="41941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图表占位符 3"/>
          <p:cNvSpPr>
            <a:spLocks noGrp="1"/>
          </p:cNvSpPr>
          <p:nvPr>
            <p:ph type="chart" sz="half" idx="2"/>
          </p:nvPr>
        </p:nvSpPr>
        <p:spPr>
          <a:xfrm>
            <a:off x="6260620" y="1643066"/>
            <a:ext cx="5187184" cy="4194175"/>
          </a:xfrm>
        </p:spPr>
        <p:txBody>
          <a:bodyPr/>
          <a:lstStyle/>
          <a:p>
            <a:pPr lvl="0"/>
            <a:endParaRPr lang="zh-CN" altLang="en-US" noProof="0"/>
          </a:p>
        </p:txBody>
      </p:sp>
      <p:sp>
        <p:nvSpPr>
          <p:cNvPr id="5" name="矩形 10"/>
          <p:cNvSpPr>
            <a:spLocks noGrp="1" noChangeArrowheads="1"/>
          </p:cNvSpPr>
          <p:nvPr>
            <p:ph type="dt" sz="half" idx="10"/>
          </p:nvPr>
        </p:nvSpPr>
        <p:spPr/>
        <p:txBody>
          <a:bodyPr/>
          <a:lstStyle>
            <a:lvl1pPr>
              <a:defRPr sz="1800"/>
            </a:lvl1pPr>
          </a:lstStyle>
          <a:p>
            <a:pPr>
              <a:defRPr/>
            </a:pPr>
            <a:r>
              <a:rPr lang="de-DE" altLang="zh-CN"/>
              <a:t>Page </a:t>
            </a:r>
            <a:fld id="{0F344FAF-CCEE-4BD1-93B1-47DE200DF20D}" type="slidenum">
              <a:rPr lang="de-DE" altLang="zh-CN"/>
              <a:pPr>
                <a:defRPr/>
              </a:pPr>
              <a:t>‹#›</a:t>
            </a:fld>
            <a:endParaRPr lang="en-GB" altLang="zh-CN"/>
          </a:p>
        </p:txBody>
      </p:sp>
    </p:spTree>
    <p:extLst>
      <p:ext uri="{BB962C8B-B14F-4D97-AF65-F5344CB8AC3E}">
        <p14:creationId xmlns:p14="http://schemas.microsoft.com/office/powerpoint/2010/main" val="3307944267"/>
      </p:ext>
    </p:extLst>
  </p:cSld>
  <p:clrMapOvr>
    <a:masterClrMapping/>
  </p:clrMapOvr>
  <p:transition spd="med"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Picture 9" descr="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453688" y="6386515"/>
            <a:ext cx="1309688"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1"/>
          <p:cNvSpPr>
            <a:spLocks noGrp="1"/>
          </p:cNvSpPr>
          <p:nvPr>
            <p:ph type="dt" sz="quarter" idx="10"/>
          </p:nvPr>
        </p:nvSpPr>
        <p:spPr>
          <a:xfrm>
            <a:off x="876301" y="479425"/>
            <a:ext cx="1625601" cy="200055"/>
          </a:xfrm>
        </p:spPr>
        <p:txBody>
          <a:bodyPr/>
          <a:lstStyle>
            <a:lvl1pPr>
              <a:defRPr/>
            </a:lvl1pPr>
          </a:lstStyle>
          <a:p>
            <a:pPr>
              <a:defRPr/>
            </a:pPr>
            <a:fld id="{B5439F75-2FDF-4ED5-A842-923FB0F47098}" type="datetime3">
              <a:rPr lang="en-US" altLang="zh-CN"/>
              <a:pPr>
                <a:defRPr/>
              </a:pPr>
              <a:t>10 October 2014</a:t>
            </a:fld>
            <a:endParaRPr lang="en-US" altLang="zh-CN"/>
          </a:p>
        </p:txBody>
      </p:sp>
    </p:spTree>
    <p:extLst>
      <p:ext uri="{BB962C8B-B14F-4D97-AF65-F5344CB8AC3E}">
        <p14:creationId xmlns:p14="http://schemas.microsoft.com/office/powerpoint/2010/main" val="2393793702"/>
      </p:ext>
    </p:extLst>
  </p:cSld>
  <p:clrMapOvr>
    <a:masterClrMapping/>
  </p:clrMapOvr>
  <p:transition spd="med"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861748" y="430243"/>
            <a:ext cx="10332023" cy="871537"/>
          </a:xfr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870214" y="1643066"/>
            <a:ext cx="10577621" cy="4194175"/>
          </a:xfrm>
        </p:spPr>
        <p:txBody>
          <a:bodyPr/>
          <a:lstStyle/>
          <a:p>
            <a:pPr lvl="0"/>
            <a:endParaRPr lang="zh-CN" altLang="en-US" noProof="0"/>
          </a:p>
        </p:txBody>
      </p:sp>
      <p:sp>
        <p:nvSpPr>
          <p:cNvPr id="4" name="矩形 10"/>
          <p:cNvSpPr>
            <a:spLocks noGrp="1" noChangeArrowheads="1"/>
          </p:cNvSpPr>
          <p:nvPr>
            <p:ph type="dt" sz="half" idx="10"/>
          </p:nvPr>
        </p:nvSpPr>
        <p:spPr/>
        <p:txBody>
          <a:bodyPr/>
          <a:lstStyle>
            <a:lvl1pPr>
              <a:defRPr sz="1800"/>
            </a:lvl1pPr>
          </a:lstStyle>
          <a:p>
            <a:pPr>
              <a:defRPr/>
            </a:pPr>
            <a:r>
              <a:rPr lang="de-DE" altLang="zh-CN"/>
              <a:t>Page </a:t>
            </a:r>
            <a:fld id="{37F89C08-068A-4990-A01B-6A8C8AAB6302}" type="slidenum">
              <a:rPr lang="de-DE" altLang="zh-CN"/>
              <a:pPr>
                <a:defRPr/>
              </a:pPr>
              <a:t>‹#›</a:t>
            </a:fld>
            <a:endParaRPr lang="en-GB" altLang="zh-CN"/>
          </a:p>
        </p:txBody>
      </p:sp>
    </p:spTree>
    <p:extLst>
      <p:ext uri="{BB962C8B-B14F-4D97-AF65-F5344CB8AC3E}">
        <p14:creationId xmlns:p14="http://schemas.microsoft.com/office/powerpoint/2010/main" val="1165568245"/>
      </p:ext>
    </p:extLst>
  </p:cSld>
  <p:clrMapOvr>
    <a:masterClrMapping/>
  </p:clrMapOvr>
  <p:transition spd="med" advClick="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文本与内容">
    <p:spTree>
      <p:nvGrpSpPr>
        <p:cNvPr id="1" name=""/>
        <p:cNvGrpSpPr/>
        <p:nvPr/>
      </p:nvGrpSpPr>
      <p:grpSpPr>
        <a:xfrm>
          <a:off x="0" y="0"/>
          <a:ext cx="0" cy="0"/>
          <a:chOff x="0" y="0"/>
          <a:chExt cx="0" cy="0"/>
        </a:xfrm>
      </p:grpSpPr>
      <p:pic>
        <p:nvPicPr>
          <p:cNvPr id="3" name="Picture 9" descr="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453688" y="6386515"/>
            <a:ext cx="1309688"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823913" y="341787"/>
            <a:ext cx="10847387" cy="553998"/>
          </a:xfrm>
        </p:spPr>
        <p:txBody>
          <a:bodyPr tIns="0" rIns="0" bIns="0"/>
          <a:lstStyle>
            <a:lvl1pPr>
              <a:defRPr lang="zh-CN" altLang="en-US" sz="3600" b="0" kern="1200" dirty="0">
                <a:solidFill>
                  <a:schemeClr val="tx1">
                    <a:lumMod val="75000"/>
                    <a:lumOff val="25000"/>
                  </a:schemeClr>
                </a:solidFill>
                <a:latin typeface="Arial" pitchFamily="34" charset="0"/>
                <a:ea typeface="微软雅黑" pitchFamily="34" charset="-122"/>
                <a:cs typeface="Arial" pitchFamily="34" charset="0"/>
              </a:defRPr>
            </a:lvl1pPr>
          </a:lstStyle>
          <a:p>
            <a:pPr lvl="0"/>
            <a:r>
              <a:rPr lang="zh-CN" altLang="en-US" dirty="0" smtClean="0"/>
              <a:t>单击此处编辑母版标题样式</a:t>
            </a:r>
            <a:endParaRPr lang="zh-CN" altLang="en-US" dirty="0"/>
          </a:p>
        </p:txBody>
      </p:sp>
    </p:spTree>
    <p:extLst>
      <p:ext uri="{BB962C8B-B14F-4D97-AF65-F5344CB8AC3E}">
        <p14:creationId xmlns:p14="http://schemas.microsoft.com/office/powerpoint/2010/main" val="1537896868"/>
      </p:ext>
    </p:extLst>
  </p:cSld>
  <p:clrMapOvr>
    <a:masterClrMapping/>
  </p:clrMapOvr>
  <p:transition spd="med" advClick="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41003" y="44626"/>
            <a:ext cx="10441160" cy="584751"/>
          </a:xfrm>
        </p:spPr>
        <p:txBody>
          <a:bodyPr/>
          <a:lstStyle/>
          <a:p>
            <a:r>
              <a:rPr lang="en-US" smtClean="0"/>
              <a:t>Click to edit Master title style</a:t>
            </a:r>
            <a:endParaRPr lang="en-US"/>
          </a:p>
        </p:txBody>
      </p:sp>
    </p:spTree>
    <p:extLst>
      <p:ext uri="{BB962C8B-B14F-4D97-AF65-F5344CB8AC3E}">
        <p14:creationId xmlns:p14="http://schemas.microsoft.com/office/powerpoint/2010/main" val="893886616"/>
      </p:ext>
    </p:extLst>
  </p:cSld>
  <p:clrMapOvr>
    <a:masterClrMapping/>
  </p:clrMapOvr>
  <p:transition spd="med" advClick="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912080" y="361099"/>
            <a:ext cx="10330229" cy="503473"/>
          </a:xfrm>
          <a:noFill/>
          <a:ln>
            <a:noFill/>
          </a:ln>
          <a:effectLst/>
          <a:extLst/>
        </p:spPr>
        <p:txBody>
          <a:bodyPr lIns="36000" tIns="36000" rIns="36000" bIns="36000"/>
          <a:lstStyle>
            <a:lvl1pPr>
              <a:defRPr lang="zh-CN" altLang="en-US" sz="2800" b="0" kern="1200">
                <a:latin typeface="FrutigerNext LT Medium" pitchFamily="34" charset="0"/>
              </a:defRPr>
            </a:lvl1pPr>
          </a:lstStyle>
          <a:p>
            <a:pPr lvl="0"/>
            <a:r>
              <a:rPr lang="zh-CN" altLang="en-US" dirty="0" smtClean="0"/>
              <a:t>单击此处编辑母版标题样式</a:t>
            </a:r>
            <a:endParaRPr lang="zh-CN" altLang="en-US" dirty="0"/>
          </a:p>
        </p:txBody>
      </p:sp>
    </p:spTree>
    <p:extLst>
      <p:ext uri="{BB962C8B-B14F-4D97-AF65-F5344CB8AC3E}">
        <p14:creationId xmlns:p14="http://schemas.microsoft.com/office/powerpoint/2010/main" val="1128163782"/>
      </p:ext>
    </p:extLst>
  </p:cSld>
  <p:clrMapOvr>
    <a:masterClrMapping/>
  </p:clrMapOvr>
  <p:transition spd="med" advClick="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pic>
        <p:nvPicPr>
          <p:cNvPr id="3" name="Picture 9" descr="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44125" y="6415090"/>
            <a:ext cx="1309688"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标题 1"/>
          <p:cNvSpPr>
            <a:spLocks noGrp="1"/>
          </p:cNvSpPr>
          <p:nvPr>
            <p:ph type="title"/>
          </p:nvPr>
        </p:nvSpPr>
        <p:spPr bwMode="auto">
          <a:xfrm>
            <a:off x="922176" y="392268"/>
            <a:ext cx="10975975" cy="1331650"/>
          </a:xfrm>
          <a:prstGeom prst="rect">
            <a:avLst/>
          </a:prstGeom>
          <a:noFill/>
          <a:ln>
            <a:noFill/>
          </a:ln>
          <a:effectLst/>
          <a:extLst/>
        </p:spPr>
        <p:txBody>
          <a:bodyPr anchor="ctr">
            <a:noAutofit/>
          </a:bodyPr>
          <a:lstStyle>
            <a:lvl1pPr algn="l" rtl="0" eaLnBrk="1" fontAlgn="base" hangingPunct="1">
              <a:lnSpc>
                <a:spcPts val="4000"/>
              </a:lnSpc>
              <a:spcBef>
                <a:spcPct val="0"/>
              </a:spcBef>
              <a:spcAft>
                <a:spcPct val="0"/>
              </a:spcAft>
              <a:defRPr lang="zh-CN" altLang="en-US" sz="3200" b="1" kern="1200" noProof="0" dirty="0">
                <a:solidFill>
                  <a:schemeClr val="tx2"/>
                </a:solidFill>
                <a:latin typeface="微软雅黑" pitchFamily="34" charset="-122"/>
                <a:ea typeface="微软雅黑" pitchFamily="34" charset="-122"/>
                <a:cs typeface="Arial" pitchFamily="34" charset="0"/>
              </a:defRPr>
            </a:lvl1pPr>
          </a:lstStyle>
          <a:p>
            <a:pPr lvl="0"/>
            <a:r>
              <a:rPr lang="zh-CN" altLang="en-US" noProof="0" dirty="0" smtClean="0"/>
              <a:t>单击此处编辑母版标题样式</a:t>
            </a:r>
            <a:endParaRPr lang="zh-CN" altLang="en-US" noProof="0" dirty="0"/>
          </a:p>
        </p:txBody>
      </p:sp>
    </p:spTree>
    <p:extLst>
      <p:ext uri="{BB962C8B-B14F-4D97-AF65-F5344CB8AC3E}">
        <p14:creationId xmlns:p14="http://schemas.microsoft.com/office/powerpoint/2010/main" val="1302766119"/>
      </p:ext>
    </p:extLst>
  </p:cSld>
  <p:clrMapOvr>
    <a:masterClrMapping/>
  </p:clrMapOvr>
  <p:transition spd="med"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矩形 10"/>
          <p:cNvSpPr>
            <a:spLocks noGrp="1" noChangeArrowheads="1"/>
          </p:cNvSpPr>
          <p:nvPr>
            <p:ph type="dt" sz="half" idx="10"/>
          </p:nvPr>
        </p:nvSpPr>
        <p:spPr/>
        <p:txBody>
          <a:bodyPr/>
          <a:lstStyle>
            <a:lvl1pPr>
              <a:defRPr sz="1800"/>
            </a:lvl1pPr>
          </a:lstStyle>
          <a:p>
            <a:pPr>
              <a:defRPr/>
            </a:pPr>
            <a:r>
              <a:rPr lang="de-DE" altLang="zh-CN"/>
              <a:t>Page </a:t>
            </a:r>
            <a:fld id="{E0C2A229-1F18-44A0-BE33-4BA8DE8A7C57}" type="slidenum">
              <a:rPr lang="de-DE" altLang="zh-CN"/>
              <a:pPr>
                <a:defRPr/>
              </a:pPr>
              <a:t>‹#›</a:t>
            </a:fld>
            <a:endParaRPr lang="en-GB" altLang="zh-CN"/>
          </a:p>
        </p:txBody>
      </p:sp>
    </p:spTree>
    <p:extLst>
      <p:ext uri="{BB962C8B-B14F-4D97-AF65-F5344CB8AC3E}">
        <p14:creationId xmlns:p14="http://schemas.microsoft.com/office/powerpoint/2010/main" val="3611009809"/>
      </p:ext>
    </p:extLst>
  </p:cSld>
  <p:clrMapOvr>
    <a:masterClrMapping/>
  </p:clrMapOvr>
  <p:transition spd="med"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376" y="4408520"/>
            <a:ext cx="10368015"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376" y="2906744"/>
            <a:ext cx="10368015" cy="1501775"/>
          </a:xfrm>
        </p:spPr>
        <p:txBody>
          <a:bodyPr anchor="b"/>
          <a:lstStyle>
            <a:lvl1pPr marL="0" indent="0">
              <a:buNone/>
              <a:defRPr sz="2000"/>
            </a:lvl1pPr>
            <a:lvl2pPr marL="455947" indent="0">
              <a:buNone/>
              <a:defRPr sz="1800"/>
            </a:lvl2pPr>
            <a:lvl3pPr marL="911847" indent="0">
              <a:buNone/>
              <a:defRPr sz="1600"/>
            </a:lvl3pPr>
            <a:lvl4pPr marL="1367788" indent="0">
              <a:buNone/>
              <a:defRPr sz="1400"/>
            </a:lvl4pPr>
            <a:lvl5pPr marL="1823717" indent="0">
              <a:buNone/>
              <a:defRPr sz="1400"/>
            </a:lvl5pPr>
            <a:lvl6pPr marL="2279643" indent="0">
              <a:buNone/>
              <a:defRPr sz="1400"/>
            </a:lvl6pPr>
            <a:lvl7pPr marL="2735580" indent="0">
              <a:buNone/>
              <a:defRPr sz="1400"/>
            </a:lvl7pPr>
            <a:lvl8pPr marL="3191503" indent="0">
              <a:buNone/>
              <a:defRPr sz="1400"/>
            </a:lvl8pPr>
            <a:lvl9pPr marL="3647433" indent="0">
              <a:buNone/>
              <a:defRPr sz="1400"/>
            </a:lvl9pPr>
          </a:lstStyle>
          <a:p>
            <a:pPr lvl="0"/>
            <a:r>
              <a:rPr lang="zh-CN" altLang="en-US" smtClean="0"/>
              <a:t>单击此处编辑母版文本样式</a:t>
            </a:r>
          </a:p>
        </p:txBody>
      </p:sp>
      <p:sp>
        <p:nvSpPr>
          <p:cNvPr id="4" name="矩形 10"/>
          <p:cNvSpPr>
            <a:spLocks noGrp="1" noChangeArrowheads="1"/>
          </p:cNvSpPr>
          <p:nvPr>
            <p:ph type="dt" sz="half" idx="10"/>
          </p:nvPr>
        </p:nvSpPr>
        <p:spPr/>
        <p:txBody>
          <a:bodyPr/>
          <a:lstStyle>
            <a:lvl1pPr>
              <a:defRPr sz="1800"/>
            </a:lvl1pPr>
          </a:lstStyle>
          <a:p>
            <a:pPr>
              <a:defRPr/>
            </a:pPr>
            <a:r>
              <a:rPr lang="de-DE" altLang="zh-CN"/>
              <a:t>Page </a:t>
            </a:r>
            <a:fld id="{001C6497-54C6-491C-9E0F-9B85C2661B3E}" type="slidenum">
              <a:rPr lang="de-DE" altLang="zh-CN"/>
              <a:pPr>
                <a:defRPr/>
              </a:pPr>
              <a:t>‹#›</a:t>
            </a:fld>
            <a:endParaRPr lang="en-GB" altLang="zh-CN"/>
          </a:p>
        </p:txBody>
      </p:sp>
    </p:spTree>
    <p:extLst>
      <p:ext uri="{BB962C8B-B14F-4D97-AF65-F5344CB8AC3E}">
        <p14:creationId xmlns:p14="http://schemas.microsoft.com/office/powerpoint/2010/main" val="3061474545"/>
      </p:ext>
    </p:extLst>
  </p:cSld>
  <p:clrMapOvr>
    <a:masterClrMapping/>
  </p:clrMapOvr>
  <p:transition spd="med"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70179" y="1643066"/>
            <a:ext cx="5187184"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260620" y="1643066"/>
            <a:ext cx="5187184"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矩形 10"/>
          <p:cNvSpPr>
            <a:spLocks noGrp="1" noChangeArrowheads="1"/>
          </p:cNvSpPr>
          <p:nvPr>
            <p:ph type="dt" sz="half" idx="10"/>
          </p:nvPr>
        </p:nvSpPr>
        <p:spPr/>
        <p:txBody>
          <a:bodyPr/>
          <a:lstStyle>
            <a:lvl1pPr>
              <a:defRPr sz="1800"/>
            </a:lvl1pPr>
          </a:lstStyle>
          <a:p>
            <a:pPr>
              <a:defRPr/>
            </a:pPr>
            <a:r>
              <a:rPr lang="de-DE" altLang="zh-CN"/>
              <a:t>Page </a:t>
            </a:r>
            <a:fld id="{99D7779C-C3D4-4BB6-887C-A45110F17EA3}" type="slidenum">
              <a:rPr lang="de-DE" altLang="zh-CN"/>
              <a:pPr>
                <a:defRPr/>
              </a:pPr>
              <a:t>‹#›</a:t>
            </a:fld>
            <a:endParaRPr lang="en-GB" altLang="zh-CN"/>
          </a:p>
        </p:txBody>
      </p:sp>
    </p:spTree>
    <p:extLst>
      <p:ext uri="{BB962C8B-B14F-4D97-AF65-F5344CB8AC3E}">
        <p14:creationId xmlns:p14="http://schemas.microsoft.com/office/powerpoint/2010/main" val="3838801059"/>
      </p:ext>
    </p:extLst>
  </p:cSld>
  <p:clrMapOvr>
    <a:masterClrMapping/>
  </p:clrMapOvr>
  <p:transition spd="med" advClick="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4.png"/><Relationship Id="rId2" Type="http://schemas.openxmlformats.org/officeDocument/2006/relationships/slideLayout" Target="../slideLayouts/slideLayout8.xml"/><Relationship Id="rId16"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theme" Target="../theme/theme2.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矩形 7"/>
          <p:cNvSpPr/>
          <p:nvPr userDrawn="1"/>
        </p:nvSpPr>
        <p:spPr>
          <a:xfrm>
            <a:off x="1587" y="6350"/>
            <a:ext cx="12193589" cy="6851650"/>
          </a:xfrm>
          <a:prstGeom prst="rect">
            <a:avLst/>
          </a:prstGeom>
          <a:blipFill dpi="0" rotWithShape="1">
            <a:blip r:embed="rId8" cstate="print">
              <a:duotone>
                <a:prstClr val="black"/>
                <a:schemeClr val="accent4">
                  <a:tint val="45000"/>
                  <a:satMod val="400000"/>
                </a:schemeClr>
              </a:duotone>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029" name="Rectangle 8"/>
          <p:cNvSpPr>
            <a:spLocks noGrp="1" noChangeArrowheads="1"/>
          </p:cNvSpPr>
          <p:nvPr>
            <p:ph type="title"/>
          </p:nvPr>
        </p:nvSpPr>
        <p:spPr bwMode="auto">
          <a:xfrm>
            <a:off x="823914" y="4500565"/>
            <a:ext cx="92694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08" rIns="91418" bIns="45708" numCol="1" anchor="t" anchorCtr="0" compatLnSpc="1">
            <a:prstTxWarp prst="textNoShape">
              <a:avLst/>
            </a:prstTxWarp>
            <a:spAutoFit/>
          </a:bodyPr>
          <a:lstStyle/>
          <a:p>
            <a:pPr lvl="0"/>
            <a:r>
              <a:rPr lang="en-US" altLang="zh-CN" smtClean="0"/>
              <a:t>Click to edit Master title style</a:t>
            </a:r>
            <a:endParaRPr lang="zh-CN" altLang="en-US" smtClean="0"/>
          </a:p>
        </p:txBody>
      </p:sp>
      <p:sp>
        <p:nvSpPr>
          <p:cNvPr id="19" name="Rectangle 19"/>
          <p:cNvSpPr>
            <a:spLocks noGrp="1" noChangeArrowheads="1"/>
          </p:cNvSpPr>
          <p:nvPr>
            <p:ph type="dt" sz="quarter" idx="2"/>
          </p:nvPr>
        </p:nvSpPr>
        <p:spPr bwMode="auto">
          <a:xfrm>
            <a:off x="823913" y="479425"/>
            <a:ext cx="2158999" cy="204788"/>
          </a:xfrm>
          <a:prstGeom prst="rect">
            <a:avLst/>
          </a:prstGeom>
          <a:noFill/>
          <a:ln>
            <a:noFill/>
          </a:ln>
          <a:effectLst/>
          <a:extLst/>
        </p:spPr>
        <p:txBody>
          <a:bodyPr vert="horz" wrap="square" lIns="0" tIns="0" rIns="0" bIns="0" numCol="1" anchor="t" anchorCtr="0" compatLnSpc="1">
            <a:prstTxWarp prst="textNoShape">
              <a:avLst/>
            </a:prstTxWarp>
            <a:spAutoFit/>
          </a:bodyPr>
          <a:lstStyle>
            <a:lvl1pPr>
              <a:defRPr sz="1300">
                <a:solidFill>
                  <a:srgbClr val="000000"/>
                </a:solidFill>
                <a:latin typeface="+mn-lt"/>
                <a:ea typeface="+mn-ea"/>
              </a:defRPr>
            </a:lvl1pPr>
          </a:lstStyle>
          <a:p>
            <a:pPr>
              <a:defRPr/>
            </a:pPr>
            <a:endParaRPr lang="en-US" altLang="zh-CN"/>
          </a:p>
        </p:txBody>
      </p:sp>
    </p:spTree>
  </p:cSld>
  <p:clrMap bg1="lt1" tx1="dk1" bg2="lt2" tx2="dk2" accent1="accent1" accent2="accent2" accent3="accent3" accent4="accent4" accent5="accent5" accent6="accent6" hlink="hlink" folHlink="folHlink"/>
  <p:sldLayoutIdLst>
    <p:sldLayoutId id="2147485032" r:id="rId1"/>
    <p:sldLayoutId id="2147485033" r:id="rId2"/>
    <p:sldLayoutId id="2147485034" r:id="rId3"/>
    <p:sldLayoutId id="2147485035" r:id="rId4"/>
    <p:sldLayoutId id="2147485036" r:id="rId5"/>
    <p:sldLayoutId id="2147485038" r:id="rId6"/>
  </p:sldLayoutIdLst>
  <p:transition spd="med" advClick="0"/>
  <p:timing>
    <p:tnLst>
      <p:par>
        <p:cTn id="1" dur="indefinite" restart="never" nodeType="tmRoot"/>
      </p:par>
    </p:tnLst>
  </p:timing>
  <p:txStyles>
    <p:titleStyle>
      <a:lvl1pPr algn="l" rtl="0" eaLnBrk="0" fontAlgn="base" hangingPunct="0">
        <a:spcBef>
          <a:spcPct val="0"/>
        </a:spcBef>
        <a:spcAft>
          <a:spcPct val="0"/>
        </a:spcAft>
        <a:defRPr sz="3200" b="1">
          <a:solidFill>
            <a:srgbClr val="404040"/>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rgbClr val="40404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40404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40404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40404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chemeClr val="tx1"/>
          </a:solidFill>
          <a:latin typeface="+mn-lt"/>
          <a:ea typeface="+mn-ea"/>
          <a:cs typeface="+mn-cs"/>
        </a:defRPr>
      </a:lvl2pPr>
      <a:lvl3pPr marL="1143000" indent="-228600"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图片 7" descr="7"/>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0" y="6223000"/>
            <a:ext cx="121951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图片 9" descr="8"/>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017126" y="6400800"/>
            <a:ext cx="1747838"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矩形 10"/>
          <p:cNvSpPr>
            <a:spLocks noGrp="1" noChangeArrowheads="1"/>
          </p:cNvSpPr>
          <p:nvPr>
            <p:ph type="dt" sz="half" idx="2"/>
          </p:nvPr>
        </p:nvSpPr>
        <p:spPr bwMode="auto">
          <a:xfrm>
            <a:off x="8485190" y="6491288"/>
            <a:ext cx="2797175" cy="455612"/>
          </a:xfrm>
          <a:prstGeom prst="rect">
            <a:avLst/>
          </a:prstGeom>
          <a:noFill/>
          <a:ln>
            <a:noFill/>
          </a:ln>
          <a:effectLst/>
          <a:extLst/>
        </p:spPr>
        <p:txBody>
          <a:bodyPr vert="horz" wrap="square" lIns="0" tIns="0" rIns="0" bIns="0" numCol="1" anchor="t" anchorCtr="0" compatLnSpc="1">
            <a:prstTxWarp prst="textNoShape">
              <a:avLst/>
            </a:prstTxWarp>
          </a:bodyPr>
          <a:lstStyle>
            <a:lvl1pPr eaLnBrk="0" hangingPunct="0">
              <a:lnSpc>
                <a:spcPct val="85000"/>
              </a:lnSpc>
              <a:defRPr sz="1200">
                <a:solidFill>
                  <a:srgbClr val="000000"/>
                </a:solidFill>
                <a:latin typeface="Arial" pitchFamily="34" charset="0"/>
                <a:ea typeface="MS PGothic" pitchFamily="34" charset="-128"/>
              </a:defRPr>
            </a:lvl1pPr>
          </a:lstStyle>
          <a:p>
            <a:pPr>
              <a:defRPr/>
            </a:pPr>
            <a:r>
              <a:rPr lang="de-DE" altLang="zh-CN"/>
              <a:t>Page </a:t>
            </a:r>
            <a:fld id="{4863B354-C5B2-412B-B582-C059C3233699}" type="slidenum">
              <a:rPr lang="de-DE" altLang="zh-CN"/>
              <a:pPr>
                <a:defRPr/>
              </a:pPr>
              <a:t>‹#›</a:t>
            </a:fld>
            <a:endParaRPr lang="en-GB" altLang="zh-CN"/>
          </a:p>
        </p:txBody>
      </p:sp>
      <p:sp>
        <p:nvSpPr>
          <p:cNvPr id="2053" name="矩形 13"/>
          <p:cNvSpPr>
            <a:spLocks noGrp="1" noChangeArrowheads="1"/>
          </p:cNvSpPr>
          <p:nvPr>
            <p:ph type="title"/>
          </p:nvPr>
        </p:nvSpPr>
        <p:spPr bwMode="auto">
          <a:xfrm>
            <a:off x="862014" y="430215"/>
            <a:ext cx="1033145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9834" tIns="39917" rIns="79834" bIns="39917" numCol="1" anchor="ctr" anchorCtr="0" compatLnSpc="1">
            <a:prstTxWarp prst="textNoShape">
              <a:avLst/>
            </a:prstTxWarp>
          </a:bodyPr>
          <a:lstStyle/>
          <a:p>
            <a:pPr lvl="0"/>
            <a:r>
              <a:rPr lang="zh-CN" altLang="en-US" smtClean="0"/>
              <a:t>单击此处编辑母版标题样式</a:t>
            </a:r>
          </a:p>
        </p:txBody>
      </p:sp>
      <p:sp>
        <p:nvSpPr>
          <p:cNvPr id="1032" name="矩形 22"/>
          <p:cNvSpPr>
            <a:spLocks noChangeArrowheads="1"/>
          </p:cNvSpPr>
          <p:nvPr/>
        </p:nvSpPr>
        <p:spPr bwMode="auto">
          <a:xfrm>
            <a:off x="-2460625" y="528638"/>
            <a:ext cx="2460625" cy="4889500"/>
          </a:xfrm>
          <a:prstGeom prst="rect">
            <a:avLst/>
          </a:prstGeom>
          <a:noFill/>
          <a:ln w="9525">
            <a:noFill/>
            <a:miter lim="800000"/>
            <a:headEnd/>
            <a:tailEnd/>
          </a:ln>
          <a:effectLst/>
        </p:spPr>
        <p:txBody>
          <a:bodyPr lIns="79818" tIns="39911" rIns="79818" bIns="39911"/>
          <a:lstStyle/>
          <a:p>
            <a:pPr algn="r" defTabSz="796925">
              <a:lnSpc>
                <a:spcPct val="125000"/>
              </a:lnSpc>
              <a:buClr>
                <a:srgbClr val="808080"/>
              </a:buClr>
              <a:buSzPct val="60000"/>
              <a:buFont typeface="Wingdings" pitchFamily="2" charset="2"/>
              <a:buNone/>
              <a:defRPr/>
            </a:pPr>
            <a:r>
              <a:rPr lang="zh-CN" altLang="en-US" sz="1100">
                <a:solidFill>
                  <a:srgbClr val="FFFFFF"/>
                </a:solidFill>
                <a:latin typeface="Arial" pitchFamily="34" charset="0"/>
                <a:ea typeface="华文细黑" pitchFamily="2" charset="-122"/>
              </a:rPr>
              <a:t>英文标题</a:t>
            </a:r>
            <a:r>
              <a:rPr lang="en-US" altLang="zh-CN" sz="1100">
                <a:solidFill>
                  <a:srgbClr val="FFFFFF"/>
                </a:solidFill>
                <a:latin typeface="Arial" pitchFamily="34" charset="0"/>
                <a:ea typeface="华文细黑" pitchFamily="2" charset="-122"/>
              </a:rPr>
              <a:t>:32-35pt  </a:t>
            </a:r>
          </a:p>
          <a:p>
            <a:pPr algn="r" defTabSz="796925">
              <a:lnSpc>
                <a:spcPct val="125000"/>
              </a:lnSpc>
              <a:buClr>
                <a:srgbClr val="808080"/>
              </a:buClr>
              <a:buSzPct val="60000"/>
              <a:buFont typeface="Wingdings" pitchFamily="2" charset="2"/>
              <a:buNone/>
              <a:defRPr/>
            </a:pPr>
            <a:r>
              <a:rPr lang="zh-CN" altLang="en-US" sz="1100">
                <a:solidFill>
                  <a:srgbClr val="FFFFFF"/>
                </a:solidFill>
                <a:latin typeface="Arial" pitchFamily="34" charset="0"/>
                <a:ea typeface="华文细黑" pitchFamily="2" charset="-122"/>
              </a:rPr>
              <a:t>颜共色</a:t>
            </a:r>
            <a:r>
              <a:rPr lang="en-US" altLang="zh-CN" sz="1100">
                <a:solidFill>
                  <a:srgbClr val="FFFFFF"/>
                </a:solidFill>
                <a:latin typeface="Arial" pitchFamily="34" charset="0"/>
                <a:ea typeface="华文细黑" pitchFamily="2" charset="-122"/>
              </a:rPr>
              <a:t>: R153 G0 B0</a:t>
            </a:r>
          </a:p>
          <a:p>
            <a:pPr algn="r" defTabSz="796925">
              <a:lnSpc>
                <a:spcPct val="125000"/>
              </a:lnSpc>
              <a:buClr>
                <a:srgbClr val="808080"/>
              </a:buClr>
              <a:buSzPct val="60000"/>
              <a:buFont typeface="Wingdings" pitchFamily="2" charset="2"/>
              <a:buNone/>
              <a:defRPr/>
            </a:pPr>
            <a:r>
              <a:rPr lang="zh-CN" altLang="en-US" sz="1100">
                <a:solidFill>
                  <a:srgbClr val="FFFFFF"/>
                </a:solidFill>
                <a:latin typeface="Arial" pitchFamily="34" charset="0"/>
                <a:ea typeface="华文细黑" pitchFamily="2" charset="-122"/>
              </a:rPr>
              <a:t>内部使用字体 </a:t>
            </a:r>
            <a:r>
              <a:rPr lang="en-US" altLang="zh-CN" sz="1100">
                <a:solidFill>
                  <a:srgbClr val="FFFFFF"/>
                </a:solidFill>
                <a:latin typeface="Arial" pitchFamily="34" charset="0"/>
                <a:ea typeface="华文细黑" pitchFamily="2" charset="-122"/>
              </a:rPr>
              <a:t>:</a:t>
            </a:r>
          </a:p>
          <a:p>
            <a:pPr algn="r" defTabSz="796925">
              <a:lnSpc>
                <a:spcPct val="125000"/>
              </a:lnSpc>
              <a:buClr>
                <a:srgbClr val="808080"/>
              </a:buClr>
              <a:buSzPct val="60000"/>
              <a:buFont typeface="Wingdings" pitchFamily="2" charset="2"/>
              <a:buNone/>
              <a:defRPr/>
            </a:pPr>
            <a:r>
              <a:rPr lang="en-US" altLang="zh-CN" sz="1100">
                <a:solidFill>
                  <a:srgbClr val="FFFFFF"/>
                </a:solidFill>
                <a:latin typeface="Arial" pitchFamily="34" charset="0"/>
                <a:ea typeface="华文细黑" pitchFamily="2" charset="-122"/>
              </a:rPr>
              <a:t>FrutigerNext LT Medium</a:t>
            </a:r>
          </a:p>
          <a:p>
            <a:pPr algn="r" defTabSz="796925">
              <a:lnSpc>
                <a:spcPct val="125000"/>
              </a:lnSpc>
              <a:buClr>
                <a:srgbClr val="808080"/>
              </a:buClr>
              <a:buSzPct val="60000"/>
              <a:buFont typeface="Wingdings" pitchFamily="2" charset="2"/>
              <a:buNone/>
              <a:defRPr/>
            </a:pPr>
            <a:r>
              <a:rPr lang="zh-CN" altLang="en-US" sz="1100">
                <a:solidFill>
                  <a:srgbClr val="FFFFFF"/>
                </a:solidFill>
                <a:latin typeface="Arial" pitchFamily="34" charset="0"/>
                <a:ea typeface="华文细黑" pitchFamily="2" charset="-122"/>
              </a:rPr>
              <a:t>外部使用字体 </a:t>
            </a:r>
            <a:r>
              <a:rPr lang="en-US" altLang="zh-CN" sz="1100">
                <a:solidFill>
                  <a:srgbClr val="FFFFFF"/>
                </a:solidFill>
                <a:latin typeface="Arial" pitchFamily="34" charset="0"/>
                <a:ea typeface="华文细黑" pitchFamily="2" charset="-122"/>
              </a:rPr>
              <a:t>: Arial</a:t>
            </a:r>
          </a:p>
          <a:p>
            <a:pPr algn="r" defTabSz="796925">
              <a:lnSpc>
                <a:spcPct val="75000"/>
              </a:lnSpc>
              <a:buClr>
                <a:srgbClr val="808080"/>
              </a:buClr>
              <a:buSzPct val="60000"/>
              <a:buFont typeface="Wingdings" pitchFamily="2" charset="2"/>
              <a:buNone/>
              <a:defRPr/>
            </a:pPr>
            <a:endParaRPr lang="en-US" altLang="zh-CN" sz="1100">
              <a:solidFill>
                <a:srgbClr val="FFFFFF"/>
              </a:solidFill>
              <a:latin typeface="Arial" pitchFamily="34" charset="0"/>
              <a:ea typeface="华文细黑" pitchFamily="2" charset="-122"/>
            </a:endParaRPr>
          </a:p>
          <a:p>
            <a:pPr algn="r" defTabSz="796925">
              <a:lnSpc>
                <a:spcPct val="125000"/>
              </a:lnSpc>
              <a:buClr>
                <a:srgbClr val="808080"/>
              </a:buClr>
              <a:buSzPct val="60000"/>
              <a:buFont typeface="Wingdings" pitchFamily="2" charset="2"/>
              <a:buNone/>
              <a:defRPr/>
            </a:pPr>
            <a:r>
              <a:rPr lang="zh-CN" altLang="en-US" sz="1100">
                <a:solidFill>
                  <a:srgbClr val="FFFFFF"/>
                </a:solidFill>
                <a:latin typeface="Arial" pitchFamily="34" charset="0"/>
                <a:ea typeface="华文细黑" pitchFamily="2" charset="-122"/>
              </a:rPr>
              <a:t>中文标题</a:t>
            </a:r>
            <a:r>
              <a:rPr lang="en-US" altLang="zh-CN" sz="1100">
                <a:solidFill>
                  <a:srgbClr val="FFFFFF"/>
                </a:solidFill>
                <a:latin typeface="Arial" pitchFamily="34" charset="0"/>
                <a:ea typeface="华文细黑" pitchFamily="2" charset="-122"/>
              </a:rPr>
              <a:t>:30-32pt  </a:t>
            </a:r>
          </a:p>
          <a:p>
            <a:pPr algn="r" defTabSz="796925">
              <a:lnSpc>
                <a:spcPct val="125000"/>
              </a:lnSpc>
              <a:buClr>
                <a:srgbClr val="808080"/>
              </a:buClr>
              <a:buSzPct val="60000"/>
              <a:buFont typeface="Wingdings" pitchFamily="2" charset="2"/>
              <a:buNone/>
              <a:defRPr/>
            </a:pPr>
            <a:r>
              <a:rPr lang="zh-CN" altLang="en-US" sz="1100">
                <a:solidFill>
                  <a:srgbClr val="FFFFFF"/>
                </a:solidFill>
                <a:latin typeface="Arial" pitchFamily="34" charset="0"/>
                <a:ea typeface="华文细黑" pitchFamily="2" charset="-122"/>
              </a:rPr>
              <a:t>颜共色</a:t>
            </a:r>
            <a:r>
              <a:rPr lang="en-US" altLang="zh-CN" sz="1100">
                <a:solidFill>
                  <a:srgbClr val="FFFFFF"/>
                </a:solidFill>
                <a:latin typeface="Arial" pitchFamily="34" charset="0"/>
                <a:ea typeface="华文细黑" pitchFamily="2" charset="-122"/>
              </a:rPr>
              <a:t>: R153 G0 B0</a:t>
            </a:r>
          </a:p>
          <a:p>
            <a:pPr algn="r" defTabSz="796925">
              <a:lnSpc>
                <a:spcPct val="125000"/>
              </a:lnSpc>
              <a:buClr>
                <a:srgbClr val="808080"/>
              </a:buClr>
              <a:buSzPct val="60000"/>
              <a:buFont typeface="Wingdings" pitchFamily="2" charset="2"/>
              <a:buNone/>
              <a:defRPr/>
            </a:pPr>
            <a:r>
              <a:rPr lang="zh-CN" altLang="en-US" sz="1100">
                <a:solidFill>
                  <a:srgbClr val="FFFFFF"/>
                </a:solidFill>
                <a:latin typeface="Arial" pitchFamily="34" charset="0"/>
                <a:ea typeface="华文细黑" pitchFamily="2" charset="-122"/>
              </a:rPr>
              <a:t>字体</a:t>
            </a:r>
            <a:r>
              <a:rPr lang="en-US" altLang="zh-CN" sz="1100">
                <a:solidFill>
                  <a:srgbClr val="FFFFFF"/>
                </a:solidFill>
                <a:latin typeface="Arial" pitchFamily="34" charset="0"/>
                <a:ea typeface="华文细黑" pitchFamily="2" charset="-122"/>
              </a:rPr>
              <a:t>:</a:t>
            </a:r>
            <a:r>
              <a:rPr lang="zh-CN" altLang="en-US" sz="1100">
                <a:solidFill>
                  <a:srgbClr val="FFFFFF"/>
                </a:solidFill>
                <a:latin typeface="Arial" pitchFamily="34" charset="0"/>
                <a:ea typeface="华文细黑" pitchFamily="2" charset="-122"/>
              </a:rPr>
              <a:t>黑体</a:t>
            </a:r>
          </a:p>
          <a:p>
            <a:pPr algn="r" defTabSz="796925">
              <a:lnSpc>
                <a:spcPct val="125000"/>
              </a:lnSpc>
              <a:buClr>
                <a:srgbClr val="808080"/>
              </a:buClr>
              <a:buSzPct val="60000"/>
              <a:buFont typeface="Wingdings" pitchFamily="2" charset="2"/>
              <a:buNone/>
              <a:defRPr/>
            </a:pPr>
            <a:endParaRPr lang="zh-CN" altLang="en-US" sz="1100">
              <a:solidFill>
                <a:srgbClr val="FFFFFF"/>
              </a:solidFill>
              <a:latin typeface="Arial" pitchFamily="34" charset="0"/>
              <a:ea typeface="华文细黑" pitchFamily="2" charset="-122"/>
            </a:endParaRPr>
          </a:p>
          <a:p>
            <a:pPr algn="r" defTabSz="796925">
              <a:lnSpc>
                <a:spcPct val="125000"/>
              </a:lnSpc>
              <a:buClr>
                <a:srgbClr val="808080"/>
              </a:buClr>
              <a:buSzPct val="60000"/>
              <a:buFont typeface="Wingdings" pitchFamily="2" charset="2"/>
              <a:buNone/>
              <a:defRPr/>
            </a:pPr>
            <a:endParaRPr lang="zh-CN" altLang="en-US" sz="1100">
              <a:solidFill>
                <a:srgbClr val="FFFFFF"/>
              </a:solidFill>
              <a:latin typeface="Arial" pitchFamily="34" charset="0"/>
              <a:ea typeface="华文细黑" pitchFamily="2" charset="-122"/>
            </a:endParaRPr>
          </a:p>
          <a:p>
            <a:pPr algn="r" defTabSz="796925">
              <a:lnSpc>
                <a:spcPct val="125000"/>
              </a:lnSpc>
              <a:buClr>
                <a:srgbClr val="808080"/>
              </a:buClr>
              <a:buSzPct val="60000"/>
              <a:buFont typeface="Wingdings" pitchFamily="2" charset="2"/>
              <a:buNone/>
              <a:defRPr/>
            </a:pPr>
            <a:endParaRPr lang="zh-CN" altLang="en-US" sz="1100">
              <a:solidFill>
                <a:srgbClr val="FFFFFF"/>
              </a:solidFill>
              <a:latin typeface="Arial" pitchFamily="34" charset="0"/>
              <a:ea typeface="华文细黑" pitchFamily="2" charset="-122"/>
            </a:endParaRPr>
          </a:p>
          <a:p>
            <a:pPr algn="r" defTabSz="796925">
              <a:lnSpc>
                <a:spcPct val="125000"/>
              </a:lnSpc>
              <a:buClr>
                <a:srgbClr val="808080"/>
              </a:buClr>
              <a:buSzPct val="60000"/>
              <a:buFont typeface="Wingdings" pitchFamily="2" charset="2"/>
              <a:buNone/>
              <a:defRPr/>
            </a:pPr>
            <a:r>
              <a:rPr lang="zh-CN" altLang="en-US" sz="1100">
                <a:solidFill>
                  <a:srgbClr val="FFFFFF"/>
                </a:solidFill>
                <a:latin typeface="Arial" pitchFamily="34" charset="0"/>
                <a:ea typeface="华文细黑" pitchFamily="2" charset="-122"/>
              </a:rPr>
              <a:t>英文正文</a:t>
            </a:r>
            <a:r>
              <a:rPr lang="en-US" altLang="zh-CN" sz="1100">
                <a:solidFill>
                  <a:srgbClr val="FFFFFF"/>
                </a:solidFill>
                <a:latin typeface="Arial" pitchFamily="34" charset="0"/>
                <a:ea typeface="华文细黑" pitchFamily="2" charset="-122"/>
              </a:rPr>
              <a:t>:20-22pt</a:t>
            </a:r>
          </a:p>
          <a:p>
            <a:pPr algn="r" defTabSz="796925">
              <a:lnSpc>
                <a:spcPct val="125000"/>
              </a:lnSpc>
              <a:buClr>
                <a:srgbClr val="808080"/>
              </a:buClr>
              <a:buSzPct val="60000"/>
              <a:buFont typeface="Wingdings" pitchFamily="2" charset="2"/>
              <a:buNone/>
              <a:defRPr/>
            </a:pPr>
            <a:r>
              <a:rPr lang="zh-CN" altLang="en-US" sz="1100">
                <a:solidFill>
                  <a:srgbClr val="FFFFFF"/>
                </a:solidFill>
                <a:latin typeface="Arial" pitchFamily="34" charset="0"/>
                <a:ea typeface="华文细黑" pitchFamily="2" charset="-122"/>
              </a:rPr>
              <a:t>子</a:t>
            </a:r>
            <a:r>
              <a:rPr lang="en-US" altLang="zh-CN" sz="1100">
                <a:solidFill>
                  <a:srgbClr val="FFFFFF"/>
                </a:solidFill>
                <a:latin typeface="Arial" pitchFamily="34" charset="0"/>
                <a:ea typeface="华文细黑" pitchFamily="2" charset="-122"/>
              </a:rPr>
              <a:t>Contents (2-5</a:t>
            </a:r>
            <a:r>
              <a:rPr lang="zh-CN" altLang="en-US" sz="1100">
                <a:solidFill>
                  <a:srgbClr val="FFFFFF"/>
                </a:solidFill>
                <a:latin typeface="Arial" pitchFamily="34" charset="0"/>
                <a:ea typeface="华文细黑" pitchFamily="2" charset="-122"/>
              </a:rPr>
              <a:t>级</a:t>
            </a:r>
            <a:r>
              <a:rPr lang="en-US" altLang="zh-CN" sz="1100">
                <a:solidFill>
                  <a:srgbClr val="FFFFFF"/>
                </a:solidFill>
                <a:latin typeface="Arial" pitchFamily="34" charset="0"/>
                <a:ea typeface="华文细黑" pitchFamily="2" charset="-122"/>
              </a:rPr>
              <a:t>) :18pt  </a:t>
            </a:r>
          </a:p>
          <a:p>
            <a:pPr algn="r" defTabSz="796925">
              <a:lnSpc>
                <a:spcPct val="125000"/>
              </a:lnSpc>
              <a:buClr>
                <a:srgbClr val="808080"/>
              </a:buClr>
              <a:buSzPct val="60000"/>
              <a:buFont typeface="Wingdings" pitchFamily="2" charset="2"/>
              <a:buNone/>
              <a:defRPr/>
            </a:pPr>
            <a:r>
              <a:rPr lang="zh-CN" altLang="en-US" sz="1100">
                <a:solidFill>
                  <a:srgbClr val="FFFFFF"/>
                </a:solidFill>
                <a:latin typeface="Arial" pitchFamily="34" charset="0"/>
                <a:ea typeface="华文细黑" pitchFamily="2" charset="-122"/>
              </a:rPr>
              <a:t>颜色</a:t>
            </a:r>
            <a:r>
              <a:rPr lang="en-US" altLang="zh-CN" sz="1100">
                <a:solidFill>
                  <a:srgbClr val="FFFFFF"/>
                </a:solidFill>
                <a:latin typeface="Arial" pitchFamily="34" charset="0"/>
                <a:ea typeface="华文细黑" pitchFamily="2" charset="-122"/>
              </a:rPr>
              <a:t>:</a:t>
            </a:r>
            <a:r>
              <a:rPr lang="zh-CN" altLang="en-US" sz="1100">
                <a:solidFill>
                  <a:srgbClr val="FFFFFF"/>
                </a:solidFill>
                <a:latin typeface="Arial" pitchFamily="34" charset="0"/>
                <a:ea typeface="华文细黑" pitchFamily="2" charset="-122"/>
              </a:rPr>
              <a:t>黑色</a:t>
            </a:r>
          </a:p>
          <a:p>
            <a:pPr algn="r" defTabSz="796925">
              <a:lnSpc>
                <a:spcPct val="125000"/>
              </a:lnSpc>
              <a:buClr>
                <a:srgbClr val="808080"/>
              </a:buClr>
              <a:buSzPct val="60000"/>
              <a:buFont typeface="Wingdings" pitchFamily="2" charset="2"/>
              <a:buNone/>
              <a:defRPr/>
            </a:pPr>
            <a:r>
              <a:rPr lang="zh-CN" altLang="en-US" sz="1100">
                <a:solidFill>
                  <a:srgbClr val="FFFFFF"/>
                </a:solidFill>
                <a:latin typeface="Arial" pitchFamily="34" charset="0"/>
                <a:ea typeface="华文细黑" pitchFamily="2" charset="-122"/>
              </a:rPr>
              <a:t>内部使用字体 </a:t>
            </a:r>
            <a:r>
              <a:rPr lang="en-US" altLang="zh-CN" sz="1100">
                <a:solidFill>
                  <a:srgbClr val="FFFFFF"/>
                </a:solidFill>
                <a:latin typeface="Arial" pitchFamily="34" charset="0"/>
                <a:ea typeface="华文细黑" pitchFamily="2" charset="-122"/>
              </a:rPr>
              <a:t>:</a:t>
            </a:r>
          </a:p>
          <a:p>
            <a:pPr algn="r" defTabSz="796925">
              <a:lnSpc>
                <a:spcPct val="125000"/>
              </a:lnSpc>
              <a:buClr>
                <a:srgbClr val="808080"/>
              </a:buClr>
              <a:buSzPct val="60000"/>
              <a:buFont typeface="Wingdings" pitchFamily="2" charset="2"/>
              <a:buNone/>
              <a:defRPr/>
            </a:pPr>
            <a:r>
              <a:rPr lang="en-US" altLang="zh-CN" sz="1100">
                <a:solidFill>
                  <a:srgbClr val="FFFFFF"/>
                </a:solidFill>
                <a:latin typeface="Arial" pitchFamily="34" charset="0"/>
                <a:ea typeface="华文细黑" pitchFamily="2" charset="-122"/>
              </a:rPr>
              <a:t>FrutigerNext LT Regular</a:t>
            </a:r>
          </a:p>
          <a:p>
            <a:pPr algn="r" defTabSz="796925">
              <a:lnSpc>
                <a:spcPct val="125000"/>
              </a:lnSpc>
              <a:buClr>
                <a:srgbClr val="808080"/>
              </a:buClr>
              <a:buSzPct val="60000"/>
              <a:buFont typeface="Wingdings" pitchFamily="2" charset="2"/>
              <a:buNone/>
              <a:defRPr/>
            </a:pPr>
            <a:r>
              <a:rPr lang="zh-CN" altLang="en-US" sz="1100">
                <a:solidFill>
                  <a:srgbClr val="FFFFFF"/>
                </a:solidFill>
                <a:latin typeface="Arial" pitchFamily="34" charset="0"/>
                <a:ea typeface="华文细黑" pitchFamily="2" charset="-122"/>
              </a:rPr>
              <a:t>外部使用字体 </a:t>
            </a:r>
            <a:r>
              <a:rPr lang="en-US" altLang="zh-CN" sz="1100">
                <a:solidFill>
                  <a:srgbClr val="FFFFFF"/>
                </a:solidFill>
                <a:latin typeface="Arial" pitchFamily="34" charset="0"/>
                <a:ea typeface="华文细黑" pitchFamily="2" charset="-122"/>
              </a:rPr>
              <a:t>: Arial</a:t>
            </a:r>
          </a:p>
          <a:p>
            <a:pPr algn="r" defTabSz="796925">
              <a:lnSpc>
                <a:spcPct val="75000"/>
              </a:lnSpc>
              <a:buClr>
                <a:srgbClr val="808080"/>
              </a:buClr>
              <a:buSzPct val="60000"/>
              <a:buFont typeface="Wingdings" pitchFamily="2" charset="2"/>
              <a:buNone/>
              <a:defRPr/>
            </a:pPr>
            <a:endParaRPr lang="en-US" altLang="zh-CN" sz="1100">
              <a:solidFill>
                <a:srgbClr val="FFFFFF"/>
              </a:solidFill>
              <a:latin typeface="Arial" pitchFamily="34" charset="0"/>
              <a:ea typeface="华文细黑" pitchFamily="2" charset="-122"/>
            </a:endParaRPr>
          </a:p>
          <a:p>
            <a:pPr algn="r" defTabSz="796925">
              <a:lnSpc>
                <a:spcPct val="125000"/>
              </a:lnSpc>
              <a:buClr>
                <a:srgbClr val="808080"/>
              </a:buClr>
              <a:buSzPct val="60000"/>
              <a:buFont typeface="Wingdings" pitchFamily="2" charset="2"/>
              <a:buNone/>
              <a:defRPr/>
            </a:pPr>
            <a:r>
              <a:rPr lang="zh-CN" altLang="en-US" sz="1100">
                <a:solidFill>
                  <a:srgbClr val="FFFFFF"/>
                </a:solidFill>
                <a:latin typeface="Arial" pitchFamily="34" charset="0"/>
                <a:ea typeface="华文细黑" pitchFamily="2" charset="-122"/>
              </a:rPr>
              <a:t>中文正文</a:t>
            </a:r>
            <a:r>
              <a:rPr lang="en-US" altLang="zh-CN" sz="1100">
                <a:solidFill>
                  <a:srgbClr val="FFFFFF"/>
                </a:solidFill>
                <a:latin typeface="Arial" pitchFamily="34" charset="0"/>
                <a:ea typeface="华文细黑" pitchFamily="2" charset="-122"/>
              </a:rPr>
              <a:t>:18-20pt</a:t>
            </a:r>
          </a:p>
          <a:p>
            <a:pPr algn="r" defTabSz="796925">
              <a:lnSpc>
                <a:spcPct val="125000"/>
              </a:lnSpc>
              <a:buClr>
                <a:srgbClr val="808080"/>
              </a:buClr>
              <a:buSzPct val="60000"/>
              <a:buFont typeface="Wingdings" pitchFamily="2" charset="2"/>
              <a:buNone/>
              <a:defRPr/>
            </a:pPr>
            <a:r>
              <a:rPr lang="zh-CN" altLang="en-US" sz="1100">
                <a:solidFill>
                  <a:srgbClr val="FFFFFF"/>
                </a:solidFill>
                <a:latin typeface="Arial" pitchFamily="34" charset="0"/>
                <a:ea typeface="华文细黑" pitchFamily="2" charset="-122"/>
              </a:rPr>
              <a:t>子</a:t>
            </a:r>
            <a:r>
              <a:rPr lang="en-US" altLang="zh-CN" sz="1100">
                <a:solidFill>
                  <a:srgbClr val="FFFFFF"/>
                </a:solidFill>
                <a:latin typeface="Arial" pitchFamily="34" charset="0"/>
                <a:ea typeface="华文细黑" pitchFamily="2" charset="-122"/>
              </a:rPr>
              <a:t>Contents (2-5</a:t>
            </a:r>
            <a:r>
              <a:rPr lang="zh-CN" altLang="en-US" sz="1100">
                <a:solidFill>
                  <a:srgbClr val="FFFFFF"/>
                </a:solidFill>
                <a:latin typeface="Arial" pitchFamily="34" charset="0"/>
                <a:ea typeface="华文细黑" pitchFamily="2" charset="-122"/>
              </a:rPr>
              <a:t>级</a:t>
            </a:r>
            <a:r>
              <a:rPr lang="en-US" altLang="zh-CN" sz="1100">
                <a:solidFill>
                  <a:srgbClr val="FFFFFF"/>
                </a:solidFill>
                <a:latin typeface="Arial" pitchFamily="34" charset="0"/>
                <a:ea typeface="华文细黑" pitchFamily="2" charset="-122"/>
              </a:rPr>
              <a:t>) :18pt </a:t>
            </a:r>
          </a:p>
          <a:p>
            <a:pPr algn="r" defTabSz="796925">
              <a:lnSpc>
                <a:spcPct val="125000"/>
              </a:lnSpc>
              <a:buClr>
                <a:srgbClr val="808080"/>
              </a:buClr>
              <a:buSzPct val="60000"/>
              <a:buFont typeface="Wingdings" pitchFamily="2" charset="2"/>
              <a:buNone/>
              <a:defRPr/>
            </a:pPr>
            <a:r>
              <a:rPr lang="zh-CN" altLang="en-US" sz="1100">
                <a:solidFill>
                  <a:srgbClr val="FFFFFF"/>
                </a:solidFill>
                <a:latin typeface="Arial" pitchFamily="34" charset="0"/>
                <a:ea typeface="华文细黑" pitchFamily="2" charset="-122"/>
              </a:rPr>
              <a:t>颜色</a:t>
            </a:r>
            <a:r>
              <a:rPr lang="en-US" altLang="zh-CN" sz="1100">
                <a:solidFill>
                  <a:srgbClr val="FFFFFF"/>
                </a:solidFill>
                <a:latin typeface="Arial" pitchFamily="34" charset="0"/>
                <a:ea typeface="华文细黑" pitchFamily="2" charset="-122"/>
              </a:rPr>
              <a:t>:</a:t>
            </a:r>
            <a:r>
              <a:rPr lang="zh-CN" altLang="en-US" sz="1100">
                <a:solidFill>
                  <a:srgbClr val="FFFFFF"/>
                </a:solidFill>
                <a:latin typeface="Arial" pitchFamily="34" charset="0"/>
                <a:ea typeface="华文细黑" pitchFamily="2" charset="-122"/>
              </a:rPr>
              <a:t>黑色</a:t>
            </a:r>
          </a:p>
          <a:p>
            <a:pPr algn="r" defTabSz="796925">
              <a:lnSpc>
                <a:spcPct val="125000"/>
              </a:lnSpc>
              <a:buClr>
                <a:srgbClr val="808080"/>
              </a:buClr>
              <a:buSzPct val="60000"/>
              <a:buFont typeface="Wingdings" pitchFamily="2" charset="2"/>
              <a:buNone/>
              <a:defRPr/>
            </a:pPr>
            <a:r>
              <a:rPr lang="zh-CN" altLang="en-US" sz="1100">
                <a:solidFill>
                  <a:srgbClr val="FFFFFF"/>
                </a:solidFill>
                <a:latin typeface="Arial" pitchFamily="34" charset="0"/>
                <a:ea typeface="华文细黑" pitchFamily="2" charset="-122"/>
              </a:rPr>
              <a:t>字体</a:t>
            </a:r>
            <a:r>
              <a:rPr lang="en-US" altLang="zh-CN" sz="1100">
                <a:solidFill>
                  <a:srgbClr val="FFFFFF"/>
                </a:solidFill>
                <a:latin typeface="Arial" pitchFamily="34" charset="0"/>
                <a:ea typeface="华文细黑" pitchFamily="2" charset="-122"/>
              </a:rPr>
              <a:t>:</a:t>
            </a:r>
            <a:r>
              <a:rPr lang="zh-CN" altLang="en-US" sz="1100">
                <a:solidFill>
                  <a:srgbClr val="FFFFFF"/>
                </a:solidFill>
                <a:latin typeface="Arial" pitchFamily="34" charset="0"/>
                <a:ea typeface="华文细黑" pitchFamily="2" charset="-122"/>
              </a:rPr>
              <a:t>细黑体 </a:t>
            </a:r>
          </a:p>
          <a:p>
            <a:pPr algn="r" defTabSz="796925">
              <a:lnSpc>
                <a:spcPct val="125000"/>
              </a:lnSpc>
              <a:buClr>
                <a:srgbClr val="808080"/>
              </a:buClr>
              <a:buSzPct val="60000"/>
              <a:buFont typeface="Wingdings" pitchFamily="2" charset="2"/>
              <a:buNone/>
              <a:defRPr/>
            </a:pPr>
            <a:endParaRPr lang="zh-CN" altLang="en-US" sz="1100">
              <a:solidFill>
                <a:srgbClr val="FFFFFF"/>
              </a:solidFill>
              <a:latin typeface="Arial" pitchFamily="34" charset="0"/>
              <a:ea typeface="华文细黑" pitchFamily="2" charset="-122"/>
            </a:endParaRPr>
          </a:p>
          <a:p>
            <a:pPr algn="r" defTabSz="796925">
              <a:lnSpc>
                <a:spcPct val="125000"/>
              </a:lnSpc>
              <a:buClr>
                <a:srgbClr val="808080"/>
              </a:buClr>
              <a:buSzPct val="60000"/>
              <a:buFont typeface="Wingdings" pitchFamily="2" charset="2"/>
              <a:buNone/>
              <a:defRPr/>
            </a:pPr>
            <a:endParaRPr lang="zh-CN" altLang="en-US" sz="1100">
              <a:solidFill>
                <a:srgbClr val="FFFFFF"/>
              </a:solidFill>
              <a:latin typeface="Arial" pitchFamily="34" charset="0"/>
              <a:ea typeface="华文细黑" pitchFamily="2" charset="-122"/>
            </a:endParaRPr>
          </a:p>
          <a:p>
            <a:pPr algn="r" defTabSz="796925">
              <a:lnSpc>
                <a:spcPct val="125000"/>
              </a:lnSpc>
              <a:buClr>
                <a:srgbClr val="808080"/>
              </a:buClr>
              <a:buSzPct val="60000"/>
              <a:buFont typeface="Wingdings" pitchFamily="2" charset="2"/>
              <a:buNone/>
              <a:defRPr/>
            </a:pPr>
            <a:endParaRPr lang="en-US" altLang="zh-CN" sz="1100">
              <a:solidFill>
                <a:srgbClr val="FFFFFF"/>
              </a:solidFill>
              <a:latin typeface="Arial" pitchFamily="34" charset="0"/>
              <a:ea typeface="华文细黑" pitchFamily="2" charset="-122"/>
            </a:endParaRPr>
          </a:p>
          <a:p>
            <a:pPr algn="r" defTabSz="796925">
              <a:lnSpc>
                <a:spcPct val="125000"/>
              </a:lnSpc>
              <a:buClr>
                <a:srgbClr val="808080"/>
              </a:buClr>
              <a:buSzPct val="60000"/>
              <a:buFont typeface="Wingdings" pitchFamily="2" charset="2"/>
              <a:buNone/>
              <a:defRPr/>
            </a:pPr>
            <a:endParaRPr lang="en-US" altLang="zh-CN" sz="1100">
              <a:solidFill>
                <a:srgbClr val="FFFFFF"/>
              </a:solidFill>
              <a:latin typeface="Arial" pitchFamily="34" charset="0"/>
              <a:ea typeface="华文细黑" pitchFamily="2" charset="-122"/>
            </a:endParaRPr>
          </a:p>
          <a:p>
            <a:pPr algn="r" defTabSz="796925">
              <a:lnSpc>
                <a:spcPct val="125000"/>
              </a:lnSpc>
              <a:buClr>
                <a:srgbClr val="808080"/>
              </a:buClr>
              <a:buSzPct val="60000"/>
              <a:buFont typeface="Wingdings" pitchFamily="2" charset="2"/>
              <a:buNone/>
              <a:defRPr/>
            </a:pPr>
            <a:endParaRPr lang="zh-CN" altLang="en-US" sz="1100">
              <a:solidFill>
                <a:srgbClr val="FFFFFF"/>
              </a:solidFill>
              <a:latin typeface="Arial" pitchFamily="34" charset="0"/>
              <a:ea typeface="华文细黑" pitchFamily="2" charset="-122"/>
            </a:endParaRPr>
          </a:p>
        </p:txBody>
      </p:sp>
      <p:sp>
        <p:nvSpPr>
          <p:cNvPr id="1033" name="矩形 60"/>
          <p:cNvSpPr>
            <a:spLocks noChangeArrowheads="1"/>
          </p:cNvSpPr>
          <p:nvPr/>
        </p:nvSpPr>
        <p:spPr bwMode="auto">
          <a:xfrm>
            <a:off x="12365040" y="5322890"/>
            <a:ext cx="1227137" cy="568325"/>
          </a:xfrm>
          <a:prstGeom prst="rect">
            <a:avLst/>
          </a:prstGeom>
          <a:solidFill>
            <a:schemeClr val="bg1"/>
          </a:solidFill>
          <a:ln w="9525" algn="ctr">
            <a:noFill/>
            <a:miter lim="800000"/>
            <a:headEnd/>
            <a:tailEnd/>
          </a:ln>
          <a:effectLst/>
        </p:spPr>
        <p:txBody>
          <a:bodyPr lIns="91175" tIns="45601" rIns="91175" bIns="45601" anchor="ctr">
            <a:spAutoFit/>
          </a:bodyPr>
          <a:lstStyle/>
          <a:p>
            <a:pPr>
              <a:defRPr/>
            </a:pPr>
            <a:endParaRPr lang="zh-CN" altLang="en-US" sz="3100" b="1" dirty="0">
              <a:solidFill>
                <a:srgbClr val="990000"/>
              </a:solidFill>
              <a:latin typeface="FrutigerNext LT Medium" charset="0"/>
              <a:ea typeface="黑体" pitchFamily="2" charset="-122"/>
            </a:endParaRPr>
          </a:p>
        </p:txBody>
      </p:sp>
      <p:grpSp>
        <p:nvGrpSpPr>
          <p:cNvPr id="2056" name="组合 75"/>
          <p:cNvGrpSpPr>
            <a:grpSpLocks/>
          </p:cNvGrpSpPr>
          <p:nvPr/>
        </p:nvGrpSpPr>
        <p:grpSpPr bwMode="auto">
          <a:xfrm>
            <a:off x="12474576" y="5280025"/>
            <a:ext cx="987425" cy="184150"/>
            <a:chOff x="6657" y="3492"/>
            <a:chExt cx="527" cy="121"/>
          </a:xfrm>
        </p:grpSpPr>
        <p:sp>
          <p:nvSpPr>
            <p:cNvPr id="1078" name="矩形 24"/>
            <p:cNvSpPr>
              <a:spLocks noChangeArrowheads="1"/>
            </p:cNvSpPr>
            <p:nvPr/>
          </p:nvSpPr>
          <p:spPr bwMode="auto">
            <a:xfrm flipV="1">
              <a:off x="6789" y="3492"/>
              <a:ext cx="130" cy="121"/>
            </a:xfrm>
            <a:prstGeom prst="rect">
              <a:avLst/>
            </a:prstGeom>
            <a:solidFill>
              <a:srgbClr val="FFCC66"/>
            </a:solidFill>
            <a:ln w="9525">
              <a:noFill/>
              <a:miter lim="800000"/>
              <a:headEnd/>
              <a:tailEnd/>
            </a:ln>
            <a:effectLst/>
          </p:spPr>
          <p:txBody>
            <a:bodyPr wrap="none" anchor="ctr"/>
            <a:lstStyle/>
            <a:p>
              <a:pPr>
                <a:defRPr/>
              </a:pPr>
              <a:endParaRPr lang="zh-CN" altLang="en-US" sz="3100" b="1" dirty="0">
                <a:solidFill>
                  <a:srgbClr val="990000"/>
                </a:solidFill>
                <a:latin typeface="FrutigerNext LT Medium" charset="0"/>
                <a:ea typeface="黑体" pitchFamily="2" charset="-122"/>
              </a:endParaRPr>
            </a:p>
          </p:txBody>
        </p:sp>
        <p:sp>
          <p:nvSpPr>
            <p:cNvPr id="1079" name="矩形 25"/>
            <p:cNvSpPr>
              <a:spLocks noChangeArrowheads="1"/>
            </p:cNvSpPr>
            <p:nvPr/>
          </p:nvSpPr>
          <p:spPr bwMode="auto">
            <a:xfrm flipV="1">
              <a:off x="6921" y="3492"/>
              <a:ext cx="130" cy="121"/>
            </a:xfrm>
            <a:prstGeom prst="rect">
              <a:avLst/>
            </a:prstGeom>
            <a:solidFill>
              <a:srgbClr val="FF9900"/>
            </a:solidFill>
            <a:ln w="9525">
              <a:noFill/>
              <a:miter lim="800000"/>
              <a:headEnd/>
              <a:tailEnd/>
            </a:ln>
            <a:effectLst/>
          </p:spPr>
          <p:txBody>
            <a:bodyPr wrap="none" anchor="ctr"/>
            <a:lstStyle/>
            <a:p>
              <a:pPr>
                <a:defRPr/>
              </a:pPr>
              <a:endParaRPr lang="zh-CN" altLang="en-US" sz="3100" b="1" dirty="0">
                <a:solidFill>
                  <a:srgbClr val="990000"/>
                </a:solidFill>
                <a:latin typeface="FrutigerNext LT Medium" charset="0"/>
                <a:ea typeface="黑体" pitchFamily="2" charset="-122"/>
              </a:endParaRPr>
            </a:p>
          </p:txBody>
        </p:sp>
        <p:sp>
          <p:nvSpPr>
            <p:cNvPr id="1080" name="矩形 26"/>
            <p:cNvSpPr>
              <a:spLocks noChangeArrowheads="1"/>
            </p:cNvSpPr>
            <p:nvPr/>
          </p:nvSpPr>
          <p:spPr bwMode="auto">
            <a:xfrm flipV="1">
              <a:off x="7052" y="3492"/>
              <a:ext cx="132" cy="121"/>
            </a:xfrm>
            <a:prstGeom prst="rect">
              <a:avLst/>
            </a:prstGeom>
            <a:solidFill>
              <a:srgbClr val="99660A"/>
            </a:solidFill>
            <a:ln w="9525">
              <a:noFill/>
              <a:miter lim="800000"/>
              <a:headEnd/>
              <a:tailEnd/>
            </a:ln>
            <a:effectLst/>
          </p:spPr>
          <p:txBody>
            <a:bodyPr wrap="none" anchor="ctr"/>
            <a:lstStyle/>
            <a:p>
              <a:pPr>
                <a:defRPr/>
              </a:pPr>
              <a:endParaRPr lang="zh-CN" altLang="en-US" sz="3100" b="1" dirty="0">
                <a:solidFill>
                  <a:srgbClr val="990000"/>
                </a:solidFill>
                <a:latin typeface="FrutigerNext LT Medium" charset="0"/>
                <a:ea typeface="黑体" pitchFamily="2" charset="-122"/>
              </a:endParaRPr>
            </a:p>
          </p:txBody>
        </p:sp>
        <p:sp>
          <p:nvSpPr>
            <p:cNvPr id="1081" name="矩形 27"/>
            <p:cNvSpPr>
              <a:spLocks noChangeArrowheads="1"/>
            </p:cNvSpPr>
            <p:nvPr/>
          </p:nvSpPr>
          <p:spPr bwMode="auto">
            <a:xfrm flipV="1">
              <a:off x="6657" y="3492"/>
              <a:ext cx="132" cy="121"/>
            </a:xfrm>
            <a:prstGeom prst="rect">
              <a:avLst/>
            </a:prstGeom>
            <a:solidFill>
              <a:srgbClr val="FFCC99"/>
            </a:solidFill>
            <a:ln w="9525">
              <a:noFill/>
              <a:miter lim="800000"/>
              <a:headEnd/>
              <a:tailEnd/>
            </a:ln>
            <a:effectLst/>
          </p:spPr>
          <p:txBody>
            <a:bodyPr wrap="none" anchor="ctr"/>
            <a:lstStyle/>
            <a:p>
              <a:pPr>
                <a:defRPr/>
              </a:pPr>
              <a:endParaRPr lang="zh-CN" altLang="en-US" sz="3100" b="1" dirty="0">
                <a:solidFill>
                  <a:srgbClr val="990000"/>
                </a:solidFill>
                <a:latin typeface="FrutigerNext LT Medium" charset="0"/>
                <a:ea typeface="黑体" pitchFamily="2" charset="-122"/>
              </a:endParaRPr>
            </a:p>
          </p:txBody>
        </p:sp>
      </p:grpSp>
      <p:grpSp>
        <p:nvGrpSpPr>
          <p:cNvPr id="2057" name="组合 72"/>
          <p:cNvGrpSpPr>
            <a:grpSpLocks/>
          </p:cNvGrpSpPr>
          <p:nvPr/>
        </p:nvGrpSpPr>
        <p:grpSpPr bwMode="auto">
          <a:xfrm>
            <a:off x="12474576" y="6205538"/>
            <a:ext cx="987425" cy="182562"/>
            <a:chOff x="6657" y="4103"/>
            <a:chExt cx="527" cy="121"/>
          </a:xfrm>
        </p:grpSpPr>
        <p:sp>
          <p:nvSpPr>
            <p:cNvPr id="1074" name="矩形 28"/>
            <p:cNvSpPr>
              <a:spLocks noChangeArrowheads="1"/>
            </p:cNvSpPr>
            <p:nvPr/>
          </p:nvSpPr>
          <p:spPr bwMode="auto">
            <a:xfrm flipV="1">
              <a:off x="6789" y="4103"/>
              <a:ext cx="130" cy="121"/>
            </a:xfrm>
            <a:prstGeom prst="rect">
              <a:avLst/>
            </a:prstGeom>
            <a:solidFill>
              <a:srgbClr val="99CCFF"/>
            </a:solidFill>
            <a:ln w="9525">
              <a:noFill/>
              <a:miter lim="800000"/>
              <a:headEnd/>
              <a:tailEnd/>
            </a:ln>
            <a:effectLst/>
          </p:spPr>
          <p:txBody>
            <a:bodyPr wrap="none" anchor="ctr"/>
            <a:lstStyle/>
            <a:p>
              <a:pPr>
                <a:defRPr/>
              </a:pPr>
              <a:endParaRPr lang="zh-CN" altLang="en-US" sz="3100" b="1" dirty="0">
                <a:solidFill>
                  <a:srgbClr val="990000"/>
                </a:solidFill>
                <a:latin typeface="FrutigerNext LT Medium" charset="0"/>
                <a:ea typeface="黑体" pitchFamily="2" charset="-122"/>
              </a:endParaRPr>
            </a:p>
          </p:txBody>
        </p:sp>
        <p:sp>
          <p:nvSpPr>
            <p:cNvPr id="1075" name="矩形 29"/>
            <p:cNvSpPr>
              <a:spLocks noChangeArrowheads="1"/>
            </p:cNvSpPr>
            <p:nvPr/>
          </p:nvSpPr>
          <p:spPr bwMode="auto">
            <a:xfrm flipV="1">
              <a:off x="6921" y="4103"/>
              <a:ext cx="130" cy="121"/>
            </a:xfrm>
            <a:prstGeom prst="rect">
              <a:avLst/>
            </a:prstGeom>
            <a:solidFill>
              <a:srgbClr val="99CCCC"/>
            </a:solidFill>
            <a:ln w="9525">
              <a:noFill/>
              <a:miter lim="800000"/>
              <a:headEnd/>
              <a:tailEnd/>
            </a:ln>
            <a:effectLst/>
          </p:spPr>
          <p:txBody>
            <a:bodyPr wrap="none" anchor="ctr"/>
            <a:lstStyle/>
            <a:p>
              <a:pPr>
                <a:defRPr/>
              </a:pPr>
              <a:endParaRPr lang="zh-CN" altLang="en-US" sz="3100" b="1" dirty="0">
                <a:solidFill>
                  <a:srgbClr val="990000"/>
                </a:solidFill>
                <a:latin typeface="FrutigerNext LT Medium" charset="0"/>
                <a:ea typeface="黑体" pitchFamily="2" charset="-122"/>
              </a:endParaRPr>
            </a:p>
          </p:txBody>
        </p:sp>
        <p:sp>
          <p:nvSpPr>
            <p:cNvPr id="1076" name="矩形 30"/>
            <p:cNvSpPr>
              <a:spLocks noChangeArrowheads="1"/>
            </p:cNvSpPr>
            <p:nvPr/>
          </p:nvSpPr>
          <p:spPr bwMode="auto">
            <a:xfrm flipV="1">
              <a:off x="7052" y="4103"/>
              <a:ext cx="132" cy="121"/>
            </a:xfrm>
            <a:prstGeom prst="rect">
              <a:avLst/>
            </a:prstGeom>
            <a:solidFill>
              <a:srgbClr val="009999"/>
            </a:solidFill>
            <a:ln w="9525">
              <a:noFill/>
              <a:miter lim="800000"/>
              <a:headEnd/>
              <a:tailEnd/>
            </a:ln>
            <a:effectLst/>
          </p:spPr>
          <p:txBody>
            <a:bodyPr wrap="none" anchor="ctr"/>
            <a:lstStyle/>
            <a:p>
              <a:pPr>
                <a:defRPr/>
              </a:pPr>
              <a:endParaRPr lang="zh-CN" altLang="en-US" sz="3100" b="1" dirty="0">
                <a:solidFill>
                  <a:srgbClr val="990000"/>
                </a:solidFill>
                <a:latin typeface="FrutigerNext LT Medium" charset="0"/>
                <a:ea typeface="黑体" pitchFamily="2" charset="-122"/>
              </a:endParaRPr>
            </a:p>
          </p:txBody>
        </p:sp>
        <p:sp>
          <p:nvSpPr>
            <p:cNvPr id="1077" name="矩形 31"/>
            <p:cNvSpPr>
              <a:spLocks noChangeArrowheads="1"/>
            </p:cNvSpPr>
            <p:nvPr/>
          </p:nvSpPr>
          <p:spPr bwMode="auto">
            <a:xfrm flipV="1">
              <a:off x="6657" y="4103"/>
              <a:ext cx="132" cy="121"/>
            </a:xfrm>
            <a:prstGeom prst="rect">
              <a:avLst/>
            </a:prstGeom>
            <a:solidFill>
              <a:srgbClr val="CCCCFF"/>
            </a:solidFill>
            <a:ln w="9525">
              <a:noFill/>
              <a:miter lim="800000"/>
              <a:headEnd/>
              <a:tailEnd/>
            </a:ln>
            <a:effectLst/>
          </p:spPr>
          <p:txBody>
            <a:bodyPr wrap="none" anchor="ctr"/>
            <a:lstStyle/>
            <a:p>
              <a:pPr>
                <a:defRPr/>
              </a:pPr>
              <a:endParaRPr lang="zh-CN" altLang="en-US" sz="3100" b="1" dirty="0">
                <a:solidFill>
                  <a:srgbClr val="990000"/>
                </a:solidFill>
                <a:latin typeface="FrutigerNext LT Medium" charset="0"/>
                <a:ea typeface="黑体" pitchFamily="2" charset="-122"/>
              </a:endParaRPr>
            </a:p>
          </p:txBody>
        </p:sp>
      </p:grpSp>
      <p:grpSp>
        <p:nvGrpSpPr>
          <p:cNvPr id="2058" name="组合 71"/>
          <p:cNvGrpSpPr>
            <a:grpSpLocks/>
          </p:cNvGrpSpPr>
          <p:nvPr/>
        </p:nvGrpSpPr>
        <p:grpSpPr bwMode="auto">
          <a:xfrm>
            <a:off x="12474576" y="6451602"/>
            <a:ext cx="987425" cy="182563"/>
            <a:chOff x="6657" y="4266"/>
            <a:chExt cx="527" cy="121"/>
          </a:xfrm>
        </p:grpSpPr>
        <p:sp>
          <p:nvSpPr>
            <p:cNvPr id="1070" name="矩形 32"/>
            <p:cNvSpPr>
              <a:spLocks noChangeArrowheads="1"/>
            </p:cNvSpPr>
            <p:nvPr/>
          </p:nvSpPr>
          <p:spPr bwMode="auto">
            <a:xfrm flipV="1">
              <a:off x="6789" y="4266"/>
              <a:ext cx="130" cy="121"/>
            </a:xfrm>
            <a:prstGeom prst="rect">
              <a:avLst/>
            </a:prstGeom>
            <a:solidFill>
              <a:srgbClr val="99CCCC"/>
            </a:solidFill>
            <a:ln w="9525">
              <a:noFill/>
              <a:miter lim="800000"/>
              <a:headEnd/>
              <a:tailEnd/>
            </a:ln>
            <a:effectLst/>
          </p:spPr>
          <p:txBody>
            <a:bodyPr wrap="none" anchor="ctr"/>
            <a:lstStyle/>
            <a:p>
              <a:pPr>
                <a:defRPr/>
              </a:pPr>
              <a:endParaRPr lang="zh-CN" altLang="en-US" sz="3100" b="1" dirty="0">
                <a:solidFill>
                  <a:srgbClr val="990000"/>
                </a:solidFill>
                <a:latin typeface="FrutigerNext LT Medium" charset="0"/>
                <a:ea typeface="黑体" pitchFamily="2" charset="-122"/>
              </a:endParaRPr>
            </a:p>
          </p:txBody>
        </p:sp>
        <p:sp>
          <p:nvSpPr>
            <p:cNvPr id="1071" name="矩形 33"/>
            <p:cNvSpPr>
              <a:spLocks noChangeArrowheads="1"/>
            </p:cNvSpPr>
            <p:nvPr/>
          </p:nvSpPr>
          <p:spPr bwMode="auto">
            <a:xfrm flipV="1">
              <a:off x="6921" y="4266"/>
              <a:ext cx="130" cy="121"/>
            </a:xfrm>
            <a:prstGeom prst="rect">
              <a:avLst/>
            </a:prstGeom>
            <a:solidFill>
              <a:srgbClr val="0099CC"/>
            </a:solidFill>
            <a:ln w="9525">
              <a:noFill/>
              <a:miter lim="800000"/>
              <a:headEnd/>
              <a:tailEnd/>
            </a:ln>
            <a:effectLst/>
          </p:spPr>
          <p:txBody>
            <a:bodyPr wrap="none" anchor="ctr"/>
            <a:lstStyle/>
            <a:p>
              <a:pPr>
                <a:defRPr/>
              </a:pPr>
              <a:endParaRPr lang="zh-CN" altLang="en-US" sz="3100" b="1" dirty="0">
                <a:solidFill>
                  <a:srgbClr val="990000"/>
                </a:solidFill>
                <a:latin typeface="FrutigerNext LT Medium" charset="0"/>
                <a:ea typeface="黑体" pitchFamily="2" charset="-122"/>
              </a:endParaRPr>
            </a:p>
          </p:txBody>
        </p:sp>
        <p:sp>
          <p:nvSpPr>
            <p:cNvPr id="1072" name="矩形 34"/>
            <p:cNvSpPr>
              <a:spLocks noChangeArrowheads="1"/>
            </p:cNvSpPr>
            <p:nvPr/>
          </p:nvSpPr>
          <p:spPr bwMode="auto">
            <a:xfrm flipV="1">
              <a:off x="7052" y="4266"/>
              <a:ext cx="132" cy="121"/>
            </a:xfrm>
            <a:prstGeom prst="rect">
              <a:avLst/>
            </a:prstGeom>
            <a:solidFill>
              <a:srgbClr val="006699"/>
            </a:solidFill>
            <a:ln w="9525">
              <a:noFill/>
              <a:miter lim="800000"/>
              <a:headEnd/>
              <a:tailEnd/>
            </a:ln>
            <a:effectLst/>
          </p:spPr>
          <p:txBody>
            <a:bodyPr wrap="none" anchor="ctr"/>
            <a:lstStyle/>
            <a:p>
              <a:pPr>
                <a:defRPr/>
              </a:pPr>
              <a:endParaRPr lang="zh-CN" altLang="en-US" sz="3100" b="1" dirty="0">
                <a:solidFill>
                  <a:srgbClr val="990000"/>
                </a:solidFill>
                <a:latin typeface="FrutigerNext LT Medium" charset="0"/>
                <a:ea typeface="黑体" pitchFamily="2" charset="-122"/>
              </a:endParaRPr>
            </a:p>
          </p:txBody>
        </p:sp>
        <p:sp>
          <p:nvSpPr>
            <p:cNvPr id="1073" name="矩形 35"/>
            <p:cNvSpPr>
              <a:spLocks noChangeArrowheads="1"/>
            </p:cNvSpPr>
            <p:nvPr/>
          </p:nvSpPr>
          <p:spPr bwMode="auto">
            <a:xfrm flipV="1">
              <a:off x="6657" y="4266"/>
              <a:ext cx="132" cy="121"/>
            </a:xfrm>
            <a:prstGeom prst="rect">
              <a:avLst/>
            </a:prstGeom>
            <a:solidFill>
              <a:srgbClr val="CCFF99"/>
            </a:solidFill>
            <a:ln w="9525">
              <a:noFill/>
              <a:miter lim="800000"/>
              <a:headEnd/>
              <a:tailEnd/>
            </a:ln>
            <a:effectLst/>
          </p:spPr>
          <p:txBody>
            <a:bodyPr wrap="none" anchor="ctr"/>
            <a:lstStyle/>
            <a:p>
              <a:pPr>
                <a:defRPr/>
              </a:pPr>
              <a:endParaRPr lang="zh-CN" altLang="en-US" sz="3100" b="1" dirty="0">
                <a:solidFill>
                  <a:srgbClr val="990000"/>
                </a:solidFill>
                <a:latin typeface="FrutigerNext LT Medium" charset="0"/>
                <a:ea typeface="黑体" pitchFamily="2" charset="-122"/>
              </a:endParaRPr>
            </a:p>
          </p:txBody>
        </p:sp>
      </p:grpSp>
      <p:grpSp>
        <p:nvGrpSpPr>
          <p:cNvPr id="2059" name="组合 74"/>
          <p:cNvGrpSpPr>
            <a:grpSpLocks/>
          </p:cNvGrpSpPr>
          <p:nvPr/>
        </p:nvGrpSpPr>
        <p:grpSpPr bwMode="auto">
          <a:xfrm>
            <a:off x="12474576" y="5529263"/>
            <a:ext cx="987425" cy="182562"/>
            <a:chOff x="6657" y="3656"/>
            <a:chExt cx="527" cy="121"/>
          </a:xfrm>
        </p:grpSpPr>
        <p:sp>
          <p:nvSpPr>
            <p:cNvPr id="1066" name="矩形 36"/>
            <p:cNvSpPr>
              <a:spLocks noChangeArrowheads="1"/>
            </p:cNvSpPr>
            <p:nvPr/>
          </p:nvSpPr>
          <p:spPr bwMode="auto">
            <a:xfrm flipV="1">
              <a:off x="6657" y="3656"/>
              <a:ext cx="132" cy="121"/>
            </a:xfrm>
            <a:prstGeom prst="rect">
              <a:avLst/>
            </a:prstGeom>
            <a:solidFill>
              <a:srgbClr val="CCCCCC"/>
            </a:solidFill>
            <a:ln w="9525">
              <a:noFill/>
              <a:miter lim="800000"/>
              <a:headEnd/>
              <a:tailEnd/>
            </a:ln>
            <a:effectLst/>
          </p:spPr>
          <p:txBody>
            <a:bodyPr wrap="none" anchor="ctr"/>
            <a:lstStyle/>
            <a:p>
              <a:pPr>
                <a:defRPr/>
              </a:pPr>
              <a:endParaRPr lang="zh-CN" altLang="en-US" sz="3100" b="1" dirty="0">
                <a:solidFill>
                  <a:srgbClr val="990000"/>
                </a:solidFill>
                <a:latin typeface="FrutigerNext LT Medium" charset="0"/>
                <a:ea typeface="黑体" pitchFamily="2" charset="-122"/>
              </a:endParaRPr>
            </a:p>
          </p:txBody>
        </p:sp>
        <p:sp>
          <p:nvSpPr>
            <p:cNvPr id="1067" name="矩形 37"/>
            <p:cNvSpPr>
              <a:spLocks noChangeArrowheads="1"/>
            </p:cNvSpPr>
            <p:nvPr/>
          </p:nvSpPr>
          <p:spPr bwMode="auto">
            <a:xfrm flipV="1">
              <a:off x="6789" y="3656"/>
              <a:ext cx="130" cy="121"/>
            </a:xfrm>
            <a:prstGeom prst="rect">
              <a:avLst/>
            </a:prstGeom>
            <a:solidFill>
              <a:srgbClr val="FF9900"/>
            </a:solidFill>
            <a:ln w="9525">
              <a:noFill/>
              <a:miter lim="800000"/>
              <a:headEnd/>
              <a:tailEnd/>
            </a:ln>
            <a:effectLst/>
          </p:spPr>
          <p:txBody>
            <a:bodyPr wrap="none" anchor="ctr"/>
            <a:lstStyle/>
            <a:p>
              <a:pPr>
                <a:defRPr/>
              </a:pPr>
              <a:endParaRPr lang="zh-CN" altLang="en-US" sz="3100" b="1" dirty="0">
                <a:solidFill>
                  <a:srgbClr val="990000"/>
                </a:solidFill>
                <a:latin typeface="FrutigerNext LT Medium" charset="0"/>
                <a:ea typeface="黑体" pitchFamily="2" charset="-122"/>
              </a:endParaRPr>
            </a:p>
          </p:txBody>
        </p:sp>
        <p:sp>
          <p:nvSpPr>
            <p:cNvPr id="1068" name="矩形 38"/>
            <p:cNvSpPr>
              <a:spLocks noChangeArrowheads="1"/>
            </p:cNvSpPr>
            <p:nvPr/>
          </p:nvSpPr>
          <p:spPr bwMode="auto">
            <a:xfrm flipV="1">
              <a:off x="6921" y="3656"/>
              <a:ext cx="130" cy="121"/>
            </a:xfrm>
            <a:prstGeom prst="rect">
              <a:avLst/>
            </a:prstGeom>
            <a:solidFill>
              <a:srgbClr val="990000"/>
            </a:solidFill>
            <a:ln w="9525">
              <a:noFill/>
              <a:miter lim="800000"/>
              <a:headEnd/>
              <a:tailEnd/>
            </a:ln>
            <a:effectLst/>
          </p:spPr>
          <p:txBody>
            <a:bodyPr wrap="none" anchor="ctr"/>
            <a:lstStyle/>
            <a:p>
              <a:pPr>
                <a:defRPr/>
              </a:pPr>
              <a:endParaRPr lang="zh-CN" altLang="en-US" sz="3100" b="1" dirty="0">
                <a:solidFill>
                  <a:srgbClr val="990000"/>
                </a:solidFill>
                <a:latin typeface="FrutigerNext LT Medium" charset="0"/>
                <a:ea typeface="黑体" pitchFamily="2" charset="-122"/>
              </a:endParaRPr>
            </a:p>
          </p:txBody>
        </p:sp>
        <p:sp>
          <p:nvSpPr>
            <p:cNvPr id="1069" name="矩形 39"/>
            <p:cNvSpPr>
              <a:spLocks noChangeArrowheads="1"/>
            </p:cNvSpPr>
            <p:nvPr/>
          </p:nvSpPr>
          <p:spPr bwMode="auto">
            <a:xfrm flipV="1">
              <a:off x="7052" y="3656"/>
              <a:ext cx="132" cy="121"/>
            </a:xfrm>
            <a:prstGeom prst="rect">
              <a:avLst/>
            </a:prstGeom>
            <a:solidFill>
              <a:schemeClr val="tx1"/>
            </a:solidFill>
            <a:ln w="9525">
              <a:noFill/>
              <a:miter lim="800000"/>
              <a:headEnd/>
              <a:tailEnd/>
            </a:ln>
            <a:effectLst/>
          </p:spPr>
          <p:txBody>
            <a:bodyPr wrap="none" anchor="ctr"/>
            <a:lstStyle/>
            <a:p>
              <a:pPr>
                <a:defRPr/>
              </a:pPr>
              <a:endParaRPr lang="zh-CN" altLang="en-US" sz="3100" b="1" dirty="0">
                <a:solidFill>
                  <a:srgbClr val="990000"/>
                </a:solidFill>
                <a:latin typeface="FrutigerNext LT Medium" charset="0"/>
                <a:ea typeface="黑体" pitchFamily="2" charset="-122"/>
              </a:endParaRPr>
            </a:p>
          </p:txBody>
        </p:sp>
      </p:grpSp>
      <p:grpSp>
        <p:nvGrpSpPr>
          <p:cNvPr id="2060" name="组合 73"/>
          <p:cNvGrpSpPr>
            <a:grpSpLocks/>
          </p:cNvGrpSpPr>
          <p:nvPr/>
        </p:nvGrpSpPr>
        <p:grpSpPr bwMode="auto">
          <a:xfrm>
            <a:off x="12474576" y="5959477"/>
            <a:ext cx="987425" cy="182563"/>
            <a:chOff x="6657" y="3941"/>
            <a:chExt cx="527" cy="121"/>
          </a:xfrm>
        </p:grpSpPr>
        <p:sp>
          <p:nvSpPr>
            <p:cNvPr id="1062" name="矩形 40"/>
            <p:cNvSpPr>
              <a:spLocks noChangeArrowheads="1"/>
            </p:cNvSpPr>
            <p:nvPr/>
          </p:nvSpPr>
          <p:spPr bwMode="auto">
            <a:xfrm flipV="1">
              <a:off x="6789" y="3941"/>
              <a:ext cx="130" cy="121"/>
            </a:xfrm>
            <a:prstGeom prst="rect">
              <a:avLst/>
            </a:prstGeom>
            <a:solidFill>
              <a:srgbClr val="CCFF99"/>
            </a:solidFill>
            <a:ln w="9525">
              <a:noFill/>
              <a:miter lim="800000"/>
              <a:headEnd/>
              <a:tailEnd/>
            </a:ln>
            <a:effectLst/>
          </p:spPr>
          <p:txBody>
            <a:bodyPr wrap="none" anchor="ctr"/>
            <a:lstStyle/>
            <a:p>
              <a:pPr>
                <a:defRPr/>
              </a:pPr>
              <a:endParaRPr lang="zh-CN" altLang="en-US" sz="3100" b="1" dirty="0">
                <a:solidFill>
                  <a:srgbClr val="990000"/>
                </a:solidFill>
                <a:latin typeface="FrutigerNext LT Medium" charset="0"/>
                <a:ea typeface="黑体" pitchFamily="2" charset="-122"/>
              </a:endParaRPr>
            </a:p>
          </p:txBody>
        </p:sp>
        <p:sp>
          <p:nvSpPr>
            <p:cNvPr id="1063" name="矩形 41"/>
            <p:cNvSpPr>
              <a:spLocks noChangeArrowheads="1"/>
            </p:cNvSpPr>
            <p:nvPr/>
          </p:nvSpPr>
          <p:spPr bwMode="auto">
            <a:xfrm flipV="1">
              <a:off x="6921" y="3941"/>
              <a:ext cx="130" cy="121"/>
            </a:xfrm>
            <a:prstGeom prst="rect">
              <a:avLst/>
            </a:prstGeom>
            <a:solidFill>
              <a:srgbClr val="669900"/>
            </a:solidFill>
            <a:ln w="9525">
              <a:noFill/>
              <a:miter lim="800000"/>
              <a:headEnd/>
              <a:tailEnd/>
            </a:ln>
            <a:effectLst/>
          </p:spPr>
          <p:txBody>
            <a:bodyPr wrap="none" anchor="ctr"/>
            <a:lstStyle/>
            <a:p>
              <a:pPr>
                <a:defRPr/>
              </a:pPr>
              <a:endParaRPr lang="zh-CN" altLang="en-US" sz="3100" b="1" dirty="0">
                <a:solidFill>
                  <a:srgbClr val="990000"/>
                </a:solidFill>
                <a:latin typeface="FrutigerNext LT Medium" charset="0"/>
                <a:ea typeface="黑体" pitchFamily="2" charset="-122"/>
              </a:endParaRPr>
            </a:p>
          </p:txBody>
        </p:sp>
        <p:sp>
          <p:nvSpPr>
            <p:cNvPr id="1064" name="矩形 42"/>
            <p:cNvSpPr>
              <a:spLocks noChangeArrowheads="1"/>
            </p:cNvSpPr>
            <p:nvPr/>
          </p:nvSpPr>
          <p:spPr bwMode="auto">
            <a:xfrm flipV="1">
              <a:off x="7052" y="3941"/>
              <a:ext cx="132" cy="121"/>
            </a:xfrm>
            <a:prstGeom prst="rect">
              <a:avLst/>
            </a:prstGeom>
            <a:solidFill>
              <a:schemeClr val="tx1"/>
            </a:solidFill>
            <a:ln w="9525">
              <a:noFill/>
              <a:miter lim="800000"/>
              <a:headEnd/>
              <a:tailEnd/>
            </a:ln>
            <a:effectLst/>
          </p:spPr>
          <p:txBody>
            <a:bodyPr wrap="none" anchor="ctr"/>
            <a:lstStyle/>
            <a:p>
              <a:pPr>
                <a:defRPr/>
              </a:pPr>
              <a:endParaRPr lang="zh-CN" altLang="en-US" sz="3100" b="1" dirty="0">
                <a:solidFill>
                  <a:srgbClr val="990000"/>
                </a:solidFill>
                <a:latin typeface="FrutigerNext LT Medium" charset="0"/>
                <a:ea typeface="黑体" pitchFamily="2" charset="-122"/>
              </a:endParaRPr>
            </a:p>
          </p:txBody>
        </p:sp>
        <p:sp>
          <p:nvSpPr>
            <p:cNvPr id="1065" name="矩形 43"/>
            <p:cNvSpPr>
              <a:spLocks noChangeArrowheads="1"/>
            </p:cNvSpPr>
            <p:nvPr/>
          </p:nvSpPr>
          <p:spPr bwMode="auto">
            <a:xfrm flipV="1">
              <a:off x="6657" y="3941"/>
              <a:ext cx="132" cy="121"/>
            </a:xfrm>
            <a:prstGeom prst="rect">
              <a:avLst/>
            </a:prstGeom>
            <a:solidFill>
              <a:srgbClr val="CCCCCC"/>
            </a:solidFill>
            <a:ln w="9525">
              <a:noFill/>
              <a:miter lim="800000"/>
              <a:headEnd/>
              <a:tailEnd/>
            </a:ln>
            <a:effectLst/>
          </p:spPr>
          <p:txBody>
            <a:bodyPr wrap="none" anchor="ctr"/>
            <a:lstStyle/>
            <a:p>
              <a:pPr>
                <a:defRPr/>
              </a:pPr>
              <a:endParaRPr lang="zh-CN" altLang="en-US" sz="3100" b="1" dirty="0">
                <a:solidFill>
                  <a:srgbClr val="990000"/>
                </a:solidFill>
                <a:latin typeface="FrutigerNext LT Medium" charset="0"/>
                <a:ea typeface="黑体" pitchFamily="2" charset="-122"/>
              </a:endParaRPr>
            </a:p>
          </p:txBody>
        </p:sp>
      </p:grpSp>
      <p:grpSp>
        <p:nvGrpSpPr>
          <p:cNvPr id="2061" name="组合 70"/>
          <p:cNvGrpSpPr>
            <a:grpSpLocks/>
          </p:cNvGrpSpPr>
          <p:nvPr/>
        </p:nvGrpSpPr>
        <p:grpSpPr bwMode="auto">
          <a:xfrm>
            <a:off x="12474576" y="6699252"/>
            <a:ext cx="987425" cy="182563"/>
            <a:chOff x="6657" y="4430"/>
            <a:chExt cx="527" cy="121"/>
          </a:xfrm>
        </p:grpSpPr>
        <p:sp>
          <p:nvSpPr>
            <p:cNvPr id="1058" name="矩形 44"/>
            <p:cNvSpPr>
              <a:spLocks noChangeArrowheads="1"/>
            </p:cNvSpPr>
            <p:nvPr/>
          </p:nvSpPr>
          <p:spPr bwMode="auto">
            <a:xfrm flipV="1">
              <a:off x="6789" y="4430"/>
              <a:ext cx="130" cy="121"/>
            </a:xfrm>
            <a:prstGeom prst="rect">
              <a:avLst/>
            </a:prstGeom>
            <a:solidFill>
              <a:schemeClr val="hlink"/>
            </a:solidFill>
            <a:ln w="9525">
              <a:noFill/>
              <a:miter lim="800000"/>
              <a:headEnd/>
              <a:tailEnd/>
            </a:ln>
            <a:effectLst/>
          </p:spPr>
          <p:txBody>
            <a:bodyPr wrap="none" anchor="ctr"/>
            <a:lstStyle/>
            <a:p>
              <a:pPr>
                <a:defRPr/>
              </a:pPr>
              <a:endParaRPr lang="zh-CN" altLang="en-US" sz="3100" b="1" dirty="0">
                <a:solidFill>
                  <a:srgbClr val="990000"/>
                </a:solidFill>
                <a:latin typeface="FrutigerNext LT Medium" charset="0"/>
                <a:ea typeface="黑体" pitchFamily="2" charset="-122"/>
              </a:endParaRPr>
            </a:p>
          </p:txBody>
        </p:sp>
        <p:sp>
          <p:nvSpPr>
            <p:cNvPr id="1059" name="矩形 45"/>
            <p:cNvSpPr>
              <a:spLocks noChangeArrowheads="1"/>
            </p:cNvSpPr>
            <p:nvPr/>
          </p:nvSpPr>
          <p:spPr bwMode="auto">
            <a:xfrm flipV="1">
              <a:off x="6921" y="4430"/>
              <a:ext cx="130" cy="121"/>
            </a:xfrm>
            <a:prstGeom prst="rect">
              <a:avLst/>
            </a:prstGeom>
            <a:solidFill>
              <a:srgbClr val="006699"/>
            </a:solidFill>
            <a:ln w="9525">
              <a:noFill/>
              <a:miter lim="800000"/>
              <a:headEnd/>
              <a:tailEnd/>
            </a:ln>
            <a:effectLst/>
          </p:spPr>
          <p:txBody>
            <a:bodyPr wrap="none" anchor="ctr"/>
            <a:lstStyle/>
            <a:p>
              <a:pPr>
                <a:defRPr/>
              </a:pPr>
              <a:endParaRPr lang="zh-CN" altLang="en-US" sz="3100" b="1" dirty="0">
                <a:solidFill>
                  <a:srgbClr val="990000"/>
                </a:solidFill>
                <a:latin typeface="FrutigerNext LT Medium" charset="0"/>
                <a:ea typeface="黑体" pitchFamily="2" charset="-122"/>
              </a:endParaRPr>
            </a:p>
          </p:txBody>
        </p:sp>
        <p:sp>
          <p:nvSpPr>
            <p:cNvPr id="1060" name="矩形 46"/>
            <p:cNvSpPr>
              <a:spLocks noChangeArrowheads="1"/>
            </p:cNvSpPr>
            <p:nvPr/>
          </p:nvSpPr>
          <p:spPr bwMode="auto">
            <a:xfrm flipV="1">
              <a:off x="7052" y="4430"/>
              <a:ext cx="132" cy="121"/>
            </a:xfrm>
            <a:prstGeom prst="rect">
              <a:avLst/>
            </a:prstGeom>
            <a:solidFill>
              <a:schemeClr val="tx1"/>
            </a:solidFill>
            <a:ln w="9525">
              <a:noFill/>
              <a:miter lim="800000"/>
              <a:headEnd/>
              <a:tailEnd/>
            </a:ln>
            <a:effectLst/>
          </p:spPr>
          <p:txBody>
            <a:bodyPr wrap="none" anchor="ctr"/>
            <a:lstStyle/>
            <a:p>
              <a:pPr>
                <a:defRPr/>
              </a:pPr>
              <a:endParaRPr lang="zh-CN" altLang="en-US" sz="3100" b="1" dirty="0">
                <a:solidFill>
                  <a:srgbClr val="990000"/>
                </a:solidFill>
                <a:latin typeface="FrutigerNext LT Medium" charset="0"/>
                <a:ea typeface="黑体" pitchFamily="2" charset="-122"/>
              </a:endParaRPr>
            </a:p>
          </p:txBody>
        </p:sp>
        <p:sp>
          <p:nvSpPr>
            <p:cNvPr id="1061" name="矩形 47"/>
            <p:cNvSpPr>
              <a:spLocks noChangeArrowheads="1"/>
            </p:cNvSpPr>
            <p:nvPr/>
          </p:nvSpPr>
          <p:spPr bwMode="auto">
            <a:xfrm flipV="1">
              <a:off x="6657" y="4430"/>
              <a:ext cx="132" cy="121"/>
            </a:xfrm>
            <a:prstGeom prst="rect">
              <a:avLst/>
            </a:prstGeom>
            <a:solidFill>
              <a:srgbClr val="99CCFF"/>
            </a:solidFill>
            <a:ln w="9525">
              <a:noFill/>
              <a:miter lim="800000"/>
              <a:headEnd/>
              <a:tailEnd/>
            </a:ln>
            <a:effectLst/>
          </p:spPr>
          <p:txBody>
            <a:bodyPr wrap="none" anchor="ctr"/>
            <a:lstStyle/>
            <a:p>
              <a:pPr>
                <a:defRPr/>
              </a:pPr>
              <a:endParaRPr lang="zh-CN" altLang="en-US" sz="3100" b="1" dirty="0">
                <a:solidFill>
                  <a:srgbClr val="990000"/>
                </a:solidFill>
                <a:latin typeface="FrutigerNext LT Medium" charset="0"/>
                <a:ea typeface="黑体" pitchFamily="2" charset="-122"/>
              </a:endParaRPr>
            </a:p>
          </p:txBody>
        </p:sp>
      </p:grpSp>
      <p:grpSp>
        <p:nvGrpSpPr>
          <p:cNvPr id="2062" name="组合 76"/>
          <p:cNvGrpSpPr>
            <a:grpSpLocks/>
          </p:cNvGrpSpPr>
          <p:nvPr/>
        </p:nvGrpSpPr>
        <p:grpSpPr bwMode="auto">
          <a:xfrm>
            <a:off x="12474576" y="5032375"/>
            <a:ext cx="987425" cy="185738"/>
            <a:chOff x="6657" y="3329"/>
            <a:chExt cx="527" cy="122"/>
          </a:xfrm>
        </p:grpSpPr>
        <p:sp>
          <p:nvSpPr>
            <p:cNvPr id="1054" name="矩形 48"/>
            <p:cNvSpPr>
              <a:spLocks noChangeArrowheads="1"/>
            </p:cNvSpPr>
            <p:nvPr/>
          </p:nvSpPr>
          <p:spPr bwMode="auto">
            <a:xfrm flipV="1">
              <a:off x="6789" y="3329"/>
              <a:ext cx="130" cy="122"/>
            </a:xfrm>
            <a:prstGeom prst="rect">
              <a:avLst/>
            </a:prstGeom>
            <a:solidFill>
              <a:srgbClr val="FF9900"/>
            </a:solidFill>
            <a:ln w="9525">
              <a:noFill/>
              <a:miter lim="800000"/>
              <a:headEnd/>
              <a:tailEnd/>
            </a:ln>
            <a:effectLst/>
          </p:spPr>
          <p:txBody>
            <a:bodyPr wrap="none" anchor="ctr"/>
            <a:lstStyle/>
            <a:p>
              <a:pPr>
                <a:defRPr/>
              </a:pPr>
              <a:endParaRPr lang="zh-CN" altLang="en-US" sz="3100" b="1" dirty="0">
                <a:solidFill>
                  <a:srgbClr val="990000"/>
                </a:solidFill>
                <a:latin typeface="FrutigerNext LT Medium" charset="0"/>
                <a:ea typeface="黑体" pitchFamily="2" charset="-122"/>
              </a:endParaRPr>
            </a:p>
          </p:txBody>
        </p:sp>
        <p:sp>
          <p:nvSpPr>
            <p:cNvPr id="1055" name="矩形 49"/>
            <p:cNvSpPr>
              <a:spLocks noChangeArrowheads="1"/>
            </p:cNvSpPr>
            <p:nvPr/>
          </p:nvSpPr>
          <p:spPr bwMode="auto">
            <a:xfrm flipV="1">
              <a:off x="6921" y="3329"/>
              <a:ext cx="130" cy="122"/>
            </a:xfrm>
            <a:prstGeom prst="rect">
              <a:avLst/>
            </a:prstGeom>
            <a:solidFill>
              <a:srgbClr val="99660A"/>
            </a:solidFill>
            <a:ln w="9525">
              <a:noFill/>
              <a:miter lim="800000"/>
              <a:headEnd/>
              <a:tailEnd/>
            </a:ln>
            <a:effectLst/>
          </p:spPr>
          <p:txBody>
            <a:bodyPr wrap="none" anchor="ctr"/>
            <a:lstStyle/>
            <a:p>
              <a:pPr>
                <a:defRPr/>
              </a:pPr>
              <a:endParaRPr lang="zh-CN" altLang="en-US" sz="3100" b="1" dirty="0">
                <a:solidFill>
                  <a:srgbClr val="990000"/>
                </a:solidFill>
                <a:latin typeface="FrutigerNext LT Medium" charset="0"/>
                <a:ea typeface="黑体" pitchFamily="2" charset="-122"/>
              </a:endParaRPr>
            </a:p>
          </p:txBody>
        </p:sp>
        <p:sp>
          <p:nvSpPr>
            <p:cNvPr id="1056" name="矩形 50"/>
            <p:cNvSpPr>
              <a:spLocks noChangeArrowheads="1"/>
            </p:cNvSpPr>
            <p:nvPr/>
          </p:nvSpPr>
          <p:spPr bwMode="auto">
            <a:xfrm flipV="1">
              <a:off x="7052" y="3329"/>
              <a:ext cx="132" cy="122"/>
            </a:xfrm>
            <a:prstGeom prst="rect">
              <a:avLst/>
            </a:prstGeom>
            <a:solidFill>
              <a:srgbClr val="990000"/>
            </a:solidFill>
            <a:ln w="9525">
              <a:noFill/>
              <a:miter lim="800000"/>
              <a:headEnd/>
              <a:tailEnd/>
            </a:ln>
            <a:effectLst/>
          </p:spPr>
          <p:txBody>
            <a:bodyPr wrap="none" anchor="ctr"/>
            <a:lstStyle/>
            <a:p>
              <a:pPr>
                <a:defRPr/>
              </a:pPr>
              <a:endParaRPr lang="zh-CN" altLang="en-US" sz="3100" b="1" dirty="0">
                <a:solidFill>
                  <a:srgbClr val="990000"/>
                </a:solidFill>
                <a:latin typeface="FrutigerNext LT Medium" charset="0"/>
                <a:ea typeface="黑体" pitchFamily="2" charset="-122"/>
              </a:endParaRPr>
            </a:p>
          </p:txBody>
        </p:sp>
        <p:sp>
          <p:nvSpPr>
            <p:cNvPr id="1057" name="矩形 51"/>
            <p:cNvSpPr>
              <a:spLocks noChangeArrowheads="1"/>
            </p:cNvSpPr>
            <p:nvPr/>
          </p:nvSpPr>
          <p:spPr bwMode="auto">
            <a:xfrm flipV="1">
              <a:off x="6657" y="3329"/>
              <a:ext cx="132" cy="122"/>
            </a:xfrm>
            <a:prstGeom prst="rect">
              <a:avLst/>
            </a:prstGeom>
            <a:solidFill>
              <a:srgbClr val="FFCC99"/>
            </a:solidFill>
            <a:ln w="9525">
              <a:noFill/>
              <a:miter lim="800000"/>
              <a:headEnd/>
              <a:tailEnd/>
            </a:ln>
            <a:effectLst/>
          </p:spPr>
          <p:txBody>
            <a:bodyPr wrap="none" anchor="ctr"/>
            <a:lstStyle/>
            <a:p>
              <a:pPr>
                <a:defRPr/>
              </a:pPr>
              <a:endParaRPr lang="zh-CN" altLang="en-US" sz="3100" b="1" dirty="0">
                <a:solidFill>
                  <a:srgbClr val="990000"/>
                </a:solidFill>
                <a:latin typeface="FrutigerNext LT Medium" charset="0"/>
                <a:ea typeface="黑体" pitchFamily="2" charset="-122"/>
              </a:endParaRPr>
            </a:p>
          </p:txBody>
        </p:sp>
      </p:grpSp>
      <p:grpSp>
        <p:nvGrpSpPr>
          <p:cNvPr id="2063" name="组合 78"/>
          <p:cNvGrpSpPr>
            <a:grpSpLocks/>
          </p:cNvGrpSpPr>
          <p:nvPr/>
        </p:nvGrpSpPr>
        <p:grpSpPr bwMode="auto">
          <a:xfrm>
            <a:off x="12474576" y="4602163"/>
            <a:ext cx="987425" cy="182562"/>
            <a:chOff x="6657" y="3043"/>
            <a:chExt cx="527" cy="121"/>
          </a:xfrm>
        </p:grpSpPr>
        <p:sp>
          <p:nvSpPr>
            <p:cNvPr id="1050" name="矩形 52"/>
            <p:cNvSpPr>
              <a:spLocks noChangeArrowheads="1"/>
            </p:cNvSpPr>
            <p:nvPr/>
          </p:nvSpPr>
          <p:spPr bwMode="auto">
            <a:xfrm flipV="1">
              <a:off x="6921" y="3043"/>
              <a:ext cx="130" cy="121"/>
            </a:xfrm>
            <a:prstGeom prst="rect">
              <a:avLst/>
            </a:prstGeom>
            <a:solidFill>
              <a:srgbClr val="FF9900"/>
            </a:solidFill>
            <a:ln w="9525">
              <a:noFill/>
              <a:miter lim="800000"/>
              <a:headEnd/>
              <a:tailEnd/>
            </a:ln>
            <a:effectLst/>
          </p:spPr>
          <p:txBody>
            <a:bodyPr wrap="none" anchor="ctr"/>
            <a:lstStyle/>
            <a:p>
              <a:pPr>
                <a:defRPr/>
              </a:pPr>
              <a:endParaRPr lang="zh-CN" altLang="en-US" sz="3100" b="1" dirty="0">
                <a:solidFill>
                  <a:srgbClr val="990000"/>
                </a:solidFill>
                <a:latin typeface="FrutigerNext LT Medium" charset="0"/>
                <a:ea typeface="黑体" pitchFamily="2" charset="-122"/>
              </a:endParaRPr>
            </a:p>
          </p:txBody>
        </p:sp>
        <p:sp>
          <p:nvSpPr>
            <p:cNvPr id="1051" name="矩形 53"/>
            <p:cNvSpPr>
              <a:spLocks noChangeArrowheads="1"/>
            </p:cNvSpPr>
            <p:nvPr/>
          </p:nvSpPr>
          <p:spPr bwMode="auto">
            <a:xfrm flipV="1">
              <a:off x="7052" y="3043"/>
              <a:ext cx="132" cy="121"/>
            </a:xfrm>
            <a:prstGeom prst="rect">
              <a:avLst/>
            </a:prstGeom>
            <a:solidFill>
              <a:srgbClr val="CCCCCC"/>
            </a:solidFill>
            <a:ln w="9525">
              <a:noFill/>
              <a:miter lim="800000"/>
              <a:headEnd/>
              <a:tailEnd/>
            </a:ln>
            <a:effectLst/>
          </p:spPr>
          <p:txBody>
            <a:bodyPr wrap="none" anchor="ctr"/>
            <a:lstStyle/>
            <a:p>
              <a:pPr>
                <a:defRPr/>
              </a:pPr>
              <a:endParaRPr lang="zh-CN" altLang="en-US" sz="3100" b="1" dirty="0">
                <a:solidFill>
                  <a:srgbClr val="990000"/>
                </a:solidFill>
                <a:latin typeface="FrutigerNext LT Medium" charset="0"/>
                <a:ea typeface="黑体" pitchFamily="2" charset="-122"/>
              </a:endParaRPr>
            </a:p>
          </p:txBody>
        </p:sp>
        <p:sp>
          <p:nvSpPr>
            <p:cNvPr id="1052" name="矩形 54"/>
            <p:cNvSpPr>
              <a:spLocks noChangeArrowheads="1"/>
            </p:cNvSpPr>
            <p:nvPr/>
          </p:nvSpPr>
          <p:spPr bwMode="auto">
            <a:xfrm flipV="1">
              <a:off x="6657" y="3043"/>
              <a:ext cx="132" cy="121"/>
            </a:xfrm>
            <a:prstGeom prst="rect">
              <a:avLst/>
            </a:prstGeom>
            <a:solidFill>
              <a:srgbClr val="99CCFF"/>
            </a:solidFill>
            <a:ln w="9525">
              <a:noFill/>
              <a:miter lim="800000"/>
              <a:headEnd/>
              <a:tailEnd/>
            </a:ln>
            <a:effectLst/>
          </p:spPr>
          <p:txBody>
            <a:bodyPr wrap="none" anchor="ctr"/>
            <a:lstStyle/>
            <a:p>
              <a:pPr>
                <a:defRPr/>
              </a:pPr>
              <a:endParaRPr lang="zh-CN" altLang="en-US" sz="3100" b="1" dirty="0">
                <a:solidFill>
                  <a:srgbClr val="990000"/>
                </a:solidFill>
                <a:latin typeface="FrutigerNext LT Medium" charset="0"/>
                <a:ea typeface="黑体" pitchFamily="2" charset="-122"/>
              </a:endParaRPr>
            </a:p>
          </p:txBody>
        </p:sp>
        <p:sp>
          <p:nvSpPr>
            <p:cNvPr id="1053" name="矩形 55"/>
            <p:cNvSpPr>
              <a:spLocks noChangeArrowheads="1"/>
            </p:cNvSpPr>
            <p:nvPr/>
          </p:nvSpPr>
          <p:spPr bwMode="auto">
            <a:xfrm flipV="1">
              <a:off x="6789" y="3043"/>
              <a:ext cx="130" cy="121"/>
            </a:xfrm>
            <a:prstGeom prst="rect">
              <a:avLst/>
            </a:prstGeom>
            <a:solidFill>
              <a:srgbClr val="669900"/>
            </a:solidFill>
            <a:ln w="9525">
              <a:noFill/>
              <a:miter lim="800000"/>
              <a:headEnd/>
              <a:tailEnd/>
            </a:ln>
            <a:effectLst/>
          </p:spPr>
          <p:txBody>
            <a:bodyPr wrap="none" anchor="ctr"/>
            <a:lstStyle/>
            <a:p>
              <a:pPr>
                <a:defRPr/>
              </a:pPr>
              <a:endParaRPr lang="zh-CN" altLang="en-US" sz="3100" b="1" dirty="0">
                <a:solidFill>
                  <a:srgbClr val="990000"/>
                </a:solidFill>
                <a:latin typeface="FrutigerNext LT Medium" charset="0"/>
                <a:ea typeface="黑体" pitchFamily="2" charset="-122"/>
              </a:endParaRPr>
            </a:p>
          </p:txBody>
        </p:sp>
      </p:grpSp>
      <p:grpSp>
        <p:nvGrpSpPr>
          <p:cNvPr id="2064" name="组合 77"/>
          <p:cNvGrpSpPr>
            <a:grpSpLocks/>
          </p:cNvGrpSpPr>
          <p:nvPr/>
        </p:nvGrpSpPr>
        <p:grpSpPr bwMode="auto">
          <a:xfrm>
            <a:off x="12474576" y="4356100"/>
            <a:ext cx="987425" cy="184150"/>
            <a:chOff x="6657" y="2881"/>
            <a:chExt cx="527" cy="121"/>
          </a:xfrm>
        </p:grpSpPr>
        <p:sp>
          <p:nvSpPr>
            <p:cNvPr id="1046" name="矩形 56"/>
            <p:cNvSpPr>
              <a:spLocks noChangeArrowheads="1"/>
            </p:cNvSpPr>
            <p:nvPr/>
          </p:nvSpPr>
          <p:spPr bwMode="auto">
            <a:xfrm flipV="1">
              <a:off x="6921" y="2881"/>
              <a:ext cx="130" cy="121"/>
            </a:xfrm>
            <a:prstGeom prst="rect">
              <a:avLst/>
            </a:prstGeom>
            <a:solidFill>
              <a:srgbClr val="B2B2B2"/>
            </a:solidFill>
            <a:ln w="9525">
              <a:noFill/>
              <a:miter lim="800000"/>
              <a:headEnd/>
              <a:tailEnd/>
            </a:ln>
            <a:effectLst/>
          </p:spPr>
          <p:txBody>
            <a:bodyPr wrap="none" anchor="ctr"/>
            <a:lstStyle/>
            <a:p>
              <a:pPr>
                <a:defRPr/>
              </a:pPr>
              <a:endParaRPr lang="zh-CN" altLang="en-US" sz="3100" b="1" dirty="0">
                <a:solidFill>
                  <a:srgbClr val="990000"/>
                </a:solidFill>
                <a:latin typeface="FrutigerNext LT Medium" charset="0"/>
                <a:ea typeface="黑体" pitchFamily="2" charset="-122"/>
              </a:endParaRPr>
            </a:p>
          </p:txBody>
        </p:sp>
        <p:sp>
          <p:nvSpPr>
            <p:cNvPr id="1047" name="矩形 57"/>
            <p:cNvSpPr>
              <a:spLocks noChangeArrowheads="1"/>
            </p:cNvSpPr>
            <p:nvPr/>
          </p:nvSpPr>
          <p:spPr bwMode="auto">
            <a:xfrm flipV="1">
              <a:off x="7052" y="2881"/>
              <a:ext cx="132" cy="121"/>
            </a:xfrm>
            <a:prstGeom prst="rect">
              <a:avLst/>
            </a:prstGeom>
            <a:solidFill>
              <a:srgbClr val="EAEAEA"/>
            </a:solidFill>
            <a:ln w="9525">
              <a:noFill/>
              <a:miter lim="800000"/>
              <a:headEnd/>
              <a:tailEnd/>
            </a:ln>
            <a:effectLst/>
          </p:spPr>
          <p:txBody>
            <a:bodyPr wrap="none" anchor="ctr"/>
            <a:lstStyle/>
            <a:p>
              <a:pPr>
                <a:defRPr/>
              </a:pPr>
              <a:endParaRPr lang="zh-CN" altLang="en-US" sz="3100" b="1" dirty="0">
                <a:solidFill>
                  <a:srgbClr val="990000"/>
                </a:solidFill>
                <a:latin typeface="FrutigerNext LT Medium" charset="0"/>
                <a:ea typeface="黑体" pitchFamily="2" charset="-122"/>
              </a:endParaRPr>
            </a:p>
          </p:txBody>
        </p:sp>
        <p:sp>
          <p:nvSpPr>
            <p:cNvPr id="1048" name="矩形 58"/>
            <p:cNvSpPr>
              <a:spLocks noChangeArrowheads="1"/>
            </p:cNvSpPr>
            <p:nvPr/>
          </p:nvSpPr>
          <p:spPr bwMode="auto">
            <a:xfrm flipV="1">
              <a:off x="6657" y="2881"/>
              <a:ext cx="132" cy="121"/>
            </a:xfrm>
            <a:prstGeom prst="rect">
              <a:avLst/>
            </a:prstGeom>
            <a:solidFill>
              <a:srgbClr val="990000"/>
            </a:solidFill>
            <a:ln w="9525">
              <a:noFill/>
              <a:miter lim="800000"/>
              <a:headEnd/>
              <a:tailEnd/>
            </a:ln>
            <a:effectLst/>
          </p:spPr>
          <p:txBody>
            <a:bodyPr wrap="none" anchor="ctr"/>
            <a:lstStyle/>
            <a:p>
              <a:pPr>
                <a:defRPr/>
              </a:pPr>
              <a:endParaRPr lang="zh-CN" altLang="en-US" sz="3100" b="1" dirty="0">
                <a:solidFill>
                  <a:srgbClr val="990000"/>
                </a:solidFill>
                <a:latin typeface="FrutigerNext LT Medium" charset="0"/>
                <a:ea typeface="黑体" pitchFamily="2" charset="-122"/>
              </a:endParaRPr>
            </a:p>
          </p:txBody>
        </p:sp>
        <p:sp>
          <p:nvSpPr>
            <p:cNvPr id="1049" name="矩形 59"/>
            <p:cNvSpPr>
              <a:spLocks noChangeArrowheads="1"/>
            </p:cNvSpPr>
            <p:nvPr/>
          </p:nvSpPr>
          <p:spPr bwMode="auto">
            <a:xfrm flipV="1">
              <a:off x="6789" y="2881"/>
              <a:ext cx="130" cy="121"/>
            </a:xfrm>
            <a:prstGeom prst="rect">
              <a:avLst/>
            </a:prstGeom>
            <a:solidFill>
              <a:schemeClr val="tx1"/>
            </a:solidFill>
            <a:ln w="9525">
              <a:noFill/>
              <a:miter lim="800000"/>
              <a:headEnd/>
              <a:tailEnd/>
            </a:ln>
            <a:effectLst/>
          </p:spPr>
          <p:txBody>
            <a:bodyPr wrap="none" anchor="ctr"/>
            <a:lstStyle/>
            <a:p>
              <a:pPr>
                <a:defRPr/>
              </a:pPr>
              <a:endParaRPr lang="zh-CN" altLang="en-US" sz="3100" b="1" dirty="0">
                <a:solidFill>
                  <a:srgbClr val="990000"/>
                </a:solidFill>
                <a:latin typeface="FrutigerNext LT Medium" charset="0"/>
                <a:ea typeface="黑体" pitchFamily="2" charset="-122"/>
              </a:endParaRPr>
            </a:p>
          </p:txBody>
        </p:sp>
      </p:grpSp>
      <p:sp>
        <p:nvSpPr>
          <p:cNvPr id="1043" name="矩形 62"/>
          <p:cNvSpPr>
            <a:spLocks noChangeArrowheads="1"/>
          </p:cNvSpPr>
          <p:nvPr/>
        </p:nvSpPr>
        <p:spPr bwMode="auto">
          <a:xfrm>
            <a:off x="12271375" y="2263775"/>
            <a:ext cx="1401764" cy="2655888"/>
          </a:xfrm>
          <a:prstGeom prst="rect">
            <a:avLst/>
          </a:prstGeom>
          <a:noFill/>
          <a:ln w="9525">
            <a:noFill/>
            <a:miter lim="800000"/>
            <a:headEnd/>
            <a:tailEnd/>
          </a:ln>
          <a:effectLst/>
        </p:spPr>
        <p:txBody>
          <a:bodyPr lIns="79818" tIns="39911" rIns="79818" bIns="39911"/>
          <a:lstStyle/>
          <a:p>
            <a:pPr defTabSz="796925">
              <a:lnSpc>
                <a:spcPct val="120000"/>
              </a:lnSpc>
              <a:buClr>
                <a:srgbClr val="808080"/>
              </a:buClr>
              <a:buSzPct val="60000"/>
              <a:buFont typeface="Wingdings" pitchFamily="2" charset="2"/>
              <a:buNone/>
              <a:defRPr/>
            </a:pPr>
            <a:r>
              <a:rPr lang="zh-CN" altLang="en-US" sz="1100">
                <a:solidFill>
                  <a:srgbClr val="FFFFFF"/>
                </a:solidFill>
                <a:latin typeface="华文细黑" pitchFamily="2" charset="-122"/>
                <a:ea typeface="华文细黑" pitchFamily="2" charset="-122"/>
              </a:rPr>
              <a:t>配色参考方案：</a:t>
            </a:r>
          </a:p>
          <a:p>
            <a:pPr defTabSz="796925">
              <a:lnSpc>
                <a:spcPct val="120000"/>
              </a:lnSpc>
              <a:buClr>
                <a:srgbClr val="808080"/>
              </a:buClr>
              <a:buSzPct val="60000"/>
              <a:buFont typeface="Wingdings" pitchFamily="2" charset="2"/>
              <a:buNone/>
              <a:defRPr/>
            </a:pPr>
            <a:r>
              <a:rPr lang="zh-CN" altLang="en-US" sz="1100">
                <a:solidFill>
                  <a:srgbClr val="FFFFFF"/>
                </a:solidFill>
                <a:latin typeface="华文细黑" pitchFamily="2" charset="-122"/>
                <a:ea typeface="华文细黑" pitchFamily="2" charset="-122"/>
              </a:rPr>
              <a:t>建议同一页面内不超过四种颜色，以下是９组配色方案，同一页面内只选择一组使用。</a:t>
            </a:r>
          </a:p>
          <a:p>
            <a:pPr defTabSz="796925">
              <a:lnSpc>
                <a:spcPct val="120000"/>
              </a:lnSpc>
              <a:buClr>
                <a:srgbClr val="808080"/>
              </a:buClr>
              <a:buSzPct val="60000"/>
              <a:buFont typeface="Wingdings" pitchFamily="2" charset="2"/>
              <a:buNone/>
              <a:defRPr/>
            </a:pPr>
            <a:endParaRPr lang="zh-CN" altLang="en-US" sz="1100">
              <a:solidFill>
                <a:srgbClr val="FFFFFF"/>
              </a:solidFill>
              <a:latin typeface="华文细黑" pitchFamily="2" charset="-122"/>
              <a:ea typeface="华文细黑" pitchFamily="2" charset="-122"/>
            </a:endParaRPr>
          </a:p>
        </p:txBody>
      </p:sp>
      <p:sp>
        <p:nvSpPr>
          <p:cNvPr id="1044" name="矩形 65"/>
          <p:cNvSpPr>
            <a:spLocks noChangeArrowheads="1"/>
          </p:cNvSpPr>
          <p:nvPr/>
        </p:nvSpPr>
        <p:spPr bwMode="auto">
          <a:xfrm>
            <a:off x="12271375" y="-61913"/>
            <a:ext cx="1401764" cy="838201"/>
          </a:xfrm>
          <a:prstGeom prst="rect">
            <a:avLst/>
          </a:prstGeom>
          <a:noFill/>
          <a:ln w="9525">
            <a:noFill/>
            <a:miter lim="800000"/>
            <a:headEnd/>
            <a:tailEnd/>
          </a:ln>
          <a:effectLst/>
        </p:spPr>
        <p:txBody>
          <a:bodyPr lIns="79818" tIns="39911" rIns="79818" bIns="39911"/>
          <a:lstStyle/>
          <a:p>
            <a:pPr defTabSz="796925">
              <a:lnSpc>
                <a:spcPct val="120000"/>
              </a:lnSpc>
              <a:buClr>
                <a:srgbClr val="808080"/>
              </a:buClr>
              <a:buSzPct val="60000"/>
              <a:buFont typeface="Wingdings" pitchFamily="2" charset="2"/>
              <a:buNone/>
              <a:defRPr/>
            </a:pPr>
            <a:r>
              <a:rPr lang="zh-CN" altLang="en-US" sz="1100">
                <a:solidFill>
                  <a:srgbClr val="FFFFFF"/>
                </a:solidFill>
                <a:latin typeface="Arial" pitchFamily="34" charset="0"/>
                <a:ea typeface="华文细黑" pitchFamily="2" charset="-122"/>
              </a:rPr>
              <a:t>客户或者合作伙伴的标志放在右上角</a:t>
            </a:r>
            <a:r>
              <a:rPr lang="en-US" altLang="zh-CN" sz="1100">
                <a:solidFill>
                  <a:srgbClr val="FFFFFF"/>
                </a:solidFill>
                <a:latin typeface="Arial" pitchFamily="34" charset="0"/>
                <a:ea typeface="华文细黑" pitchFamily="2" charset="-122"/>
              </a:rPr>
              <a:t>.</a:t>
            </a:r>
          </a:p>
          <a:p>
            <a:pPr defTabSz="796925">
              <a:lnSpc>
                <a:spcPct val="125000"/>
              </a:lnSpc>
              <a:buClr>
                <a:srgbClr val="808080"/>
              </a:buClr>
              <a:buSzPct val="60000"/>
              <a:buFont typeface="Wingdings" pitchFamily="2" charset="2"/>
              <a:buNone/>
              <a:defRPr/>
            </a:pPr>
            <a:endParaRPr lang="en-US" altLang="zh-CN" sz="1100">
              <a:solidFill>
                <a:srgbClr val="FFFFFF"/>
              </a:solidFill>
              <a:latin typeface="Arial" pitchFamily="34" charset="0"/>
              <a:ea typeface="华文细黑" pitchFamily="2" charset="-122"/>
            </a:endParaRPr>
          </a:p>
          <a:p>
            <a:pPr defTabSz="796925">
              <a:lnSpc>
                <a:spcPct val="125000"/>
              </a:lnSpc>
              <a:buClr>
                <a:srgbClr val="808080"/>
              </a:buClr>
              <a:buSzPct val="60000"/>
              <a:buFont typeface="Wingdings" pitchFamily="2" charset="2"/>
              <a:buChar char="l"/>
              <a:defRPr/>
            </a:pPr>
            <a:endParaRPr lang="en-US" altLang="zh-CN" sz="1100">
              <a:solidFill>
                <a:srgbClr val="FFFFFF"/>
              </a:solidFill>
              <a:latin typeface="Arial" pitchFamily="34" charset="0"/>
              <a:ea typeface="华文细黑" pitchFamily="2" charset="-122"/>
            </a:endParaRPr>
          </a:p>
          <a:p>
            <a:pPr defTabSz="796925">
              <a:lnSpc>
                <a:spcPct val="125000"/>
              </a:lnSpc>
              <a:buClr>
                <a:srgbClr val="808080"/>
              </a:buClr>
              <a:buSzPct val="60000"/>
              <a:buFont typeface="Wingdings" pitchFamily="2" charset="2"/>
              <a:buChar char="l"/>
              <a:defRPr/>
            </a:pPr>
            <a:endParaRPr lang="zh-CN" altLang="en-US" sz="1100">
              <a:solidFill>
                <a:srgbClr val="FFFFFF"/>
              </a:solidFill>
              <a:latin typeface="Arial" pitchFamily="34" charset="0"/>
              <a:ea typeface="华文细黑" pitchFamily="2" charset="-122"/>
            </a:endParaRPr>
          </a:p>
        </p:txBody>
      </p:sp>
      <p:sp>
        <p:nvSpPr>
          <p:cNvPr id="2067" name="矩形 68"/>
          <p:cNvSpPr>
            <a:spLocks noGrp="1" noChangeArrowheads="1"/>
          </p:cNvSpPr>
          <p:nvPr>
            <p:ph type="body" idx="1"/>
          </p:nvPr>
        </p:nvSpPr>
        <p:spPr bwMode="auto">
          <a:xfrm>
            <a:off x="869951" y="1643065"/>
            <a:ext cx="10577513"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9849" tIns="39923" rIns="79849" bIns="39923"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Tree>
  </p:cSld>
  <p:clrMap bg1="lt1" tx1="dk1" bg2="lt2" tx2="dk2" accent1="accent1" accent2="accent2" accent3="accent3" accent4="accent4" accent5="accent5" accent6="accent6" hlink="hlink" folHlink="folHlink"/>
  <p:sldLayoutIdLst>
    <p:sldLayoutId id="2147485039" r:id="rId1"/>
    <p:sldLayoutId id="2147485040" r:id="rId2"/>
    <p:sldLayoutId id="2147485041" r:id="rId3"/>
    <p:sldLayoutId id="2147485042" r:id="rId4"/>
    <p:sldLayoutId id="2147485043" r:id="rId5"/>
    <p:sldLayoutId id="2147485044" r:id="rId6"/>
    <p:sldLayoutId id="2147485045" r:id="rId7"/>
    <p:sldLayoutId id="2147485046" r:id="rId8"/>
    <p:sldLayoutId id="2147485047" r:id="rId9"/>
    <p:sldLayoutId id="2147485048" r:id="rId10"/>
    <p:sldLayoutId id="2147485049" r:id="rId11"/>
    <p:sldLayoutId id="2147485050" r:id="rId12"/>
    <p:sldLayoutId id="2147485051" r:id="rId13"/>
    <p:sldLayoutId id="2147485052" r:id="rId14"/>
  </p:sldLayoutIdLst>
  <p:transition spd="med" advClick="0"/>
  <p:hf sldNum="0" hdr="0" ftr="0"/>
  <p:txStyles>
    <p:titleStyle>
      <a:lvl1pPr algn="l" defTabSz="796925" rtl="0" eaLnBrk="0" fontAlgn="base" hangingPunct="0">
        <a:spcBef>
          <a:spcPct val="0"/>
        </a:spcBef>
        <a:spcAft>
          <a:spcPct val="0"/>
        </a:spcAft>
        <a:defRPr sz="2700">
          <a:solidFill>
            <a:srgbClr val="990000"/>
          </a:solidFill>
          <a:latin typeface="Arial" pitchFamily="34" charset="0"/>
          <a:ea typeface="+mj-ea"/>
          <a:cs typeface="+mj-cs"/>
        </a:defRPr>
      </a:lvl1pPr>
      <a:lvl2pPr algn="l" defTabSz="796925" rtl="0" eaLnBrk="0" fontAlgn="base" hangingPunct="0">
        <a:spcBef>
          <a:spcPct val="0"/>
        </a:spcBef>
        <a:spcAft>
          <a:spcPct val="0"/>
        </a:spcAft>
        <a:defRPr sz="2700">
          <a:solidFill>
            <a:srgbClr val="990000"/>
          </a:solidFill>
          <a:latin typeface="Arial" pitchFamily="34" charset="0"/>
          <a:ea typeface="黑体" pitchFamily="2" charset="-122"/>
        </a:defRPr>
      </a:lvl2pPr>
      <a:lvl3pPr algn="l" defTabSz="796925" rtl="0" eaLnBrk="0" fontAlgn="base" hangingPunct="0">
        <a:spcBef>
          <a:spcPct val="0"/>
        </a:spcBef>
        <a:spcAft>
          <a:spcPct val="0"/>
        </a:spcAft>
        <a:defRPr sz="2700">
          <a:solidFill>
            <a:srgbClr val="990000"/>
          </a:solidFill>
          <a:latin typeface="Arial" pitchFamily="34" charset="0"/>
          <a:ea typeface="黑体" pitchFamily="2" charset="-122"/>
        </a:defRPr>
      </a:lvl3pPr>
      <a:lvl4pPr algn="l" defTabSz="796925" rtl="0" eaLnBrk="0" fontAlgn="base" hangingPunct="0">
        <a:spcBef>
          <a:spcPct val="0"/>
        </a:spcBef>
        <a:spcAft>
          <a:spcPct val="0"/>
        </a:spcAft>
        <a:defRPr sz="2700">
          <a:solidFill>
            <a:srgbClr val="990000"/>
          </a:solidFill>
          <a:latin typeface="Arial" pitchFamily="34" charset="0"/>
          <a:ea typeface="黑体" pitchFamily="2" charset="-122"/>
        </a:defRPr>
      </a:lvl4pPr>
      <a:lvl5pPr algn="l" defTabSz="796925" rtl="0" eaLnBrk="0" fontAlgn="base" hangingPunct="0">
        <a:spcBef>
          <a:spcPct val="0"/>
        </a:spcBef>
        <a:spcAft>
          <a:spcPct val="0"/>
        </a:spcAft>
        <a:defRPr sz="2700">
          <a:solidFill>
            <a:srgbClr val="990000"/>
          </a:solidFill>
          <a:latin typeface="Arial" pitchFamily="34" charset="0"/>
          <a:ea typeface="黑体" pitchFamily="2" charset="-122"/>
        </a:defRPr>
      </a:lvl5pPr>
      <a:lvl6pPr marL="455947" algn="l" defTabSz="799462" rtl="0" fontAlgn="base">
        <a:spcBef>
          <a:spcPct val="0"/>
        </a:spcBef>
        <a:spcAft>
          <a:spcPct val="0"/>
        </a:spcAft>
        <a:defRPr sz="2700">
          <a:solidFill>
            <a:srgbClr val="990000"/>
          </a:solidFill>
          <a:latin typeface="FrutigerNext LT Medium" pitchFamily="34" charset="0"/>
          <a:ea typeface="黑体" pitchFamily="2" charset="-122"/>
        </a:defRPr>
      </a:lvl6pPr>
      <a:lvl7pPr marL="911847" algn="l" defTabSz="799462" rtl="0" fontAlgn="base">
        <a:spcBef>
          <a:spcPct val="0"/>
        </a:spcBef>
        <a:spcAft>
          <a:spcPct val="0"/>
        </a:spcAft>
        <a:defRPr sz="2700">
          <a:solidFill>
            <a:srgbClr val="990000"/>
          </a:solidFill>
          <a:latin typeface="FrutigerNext LT Medium" pitchFamily="34" charset="0"/>
          <a:ea typeface="黑体" pitchFamily="2" charset="-122"/>
        </a:defRPr>
      </a:lvl7pPr>
      <a:lvl8pPr marL="1367788" algn="l" defTabSz="799462" rtl="0" fontAlgn="base">
        <a:spcBef>
          <a:spcPct val="0"/>
        </a:spcBef>
        <a:spcAft>
          <a:spcPct val="0"/>
        </a:spcAft>
        <a:defRPr sz="2700">
          <a:solidFill>
            <a:srgbClr val="990000"/>
          </a:solidFill>
          <a:latin typeface="FrutigerNext LT Medium" pitchFamily="34" charset="0"/>
          <a:ea typeface="黑体" pitchFamily="2" charset="-122"/>
        </a:defRPr>
      </a:lvl8pPr>
      <a:lvl9pPr marL="1823717" algn="l" defTabSz="799462" rtl="0" fontAlgn="base">
        <a:spcBef>
          <a:spcPct val="0"/>
        </a:spcBef>
        <a:spcAft>
          <a:spcPct val="0"/>
        </a:spcAft>
        <a:defRPr sz="2700">
          <a:solidFill>
            <a:srgbClr val="990000"/>
          </a:solidFill>
          <a:latin typeface="FrutigerNext LT Medium" pitchFamily="34" charset="0"/>
          <a:ea typeface="黑体" pitchFamily="2" charset="-122"/>
        </a:defRPr>
      </a:lvl9pPr>
    </p:titleStyle>
    <p:bodyStyle>
      <a:lvl1pPr marL="296863" indent="-296863" algn="l" defTabSz="796925" rtl="0" eaLnBrk="0" fontAlgn="base" hangingPunct="0">
        <a:lnSpc>
          <a:spcPct val="140000"/>
        </a:lnSpc>
        <a:spcBef>
          <a:spcPct val="0"/>
        </a:spcBef>
        <a:spcAft>
          <a:spcPct val="0"/>
        </a:spcAft>
        <a:buClr>
          <a:schemeClr val="bg2"/>
        </a:buClr>
        <a:buSzPct val="60000"/>
        <a:buFont typeface="Wingdings" pitchFamily="2" charset="2"/>
        <a:buChar char="l"/>
        <a:defRPr sz="1900" b="1">
          <a:solidFill>
            <a:schemeClr val="tx1"/>
          </a:solidFill>
          <a:latin typeface="Arial" pitchFamily="34" charset="0"/>
          <a:ea typeface="+mn-ea"/>
          <a:cs typeface="华文细黑"/>
        </a:defRPr>
      </a:lvl1pPr>
      <a:lvl2pPr marL="647700" indent="-247650" algn="l" defTabSz="796925" rtl="0" eaLnBrk="0" fontAlgn="base" hangingPunct="0">
        <a:lnSpc>
          <a:spcPct val="140000"/>
        </a:lnSpc>
        <a:spcBef>
          <a:spcPct val="0"/>
        </a:spcBef>
        <a:spcAft>
          <a:spcPct val="0"/>
        </a:spcAft>
        <a:buClr>
          <a:schemeClr val="tx1"/>
        </a:buClr>
        <a:buSzPct val="50000"/>
        <a:buFont typeface="Wingdings" pitchFamily="2" charset="2"/>
        <a:buChar char="p"/>
        <a:defRPr sz="1700">
          <a:solidFill>
            <a:schemeClr val="tx1"/>
          </a:solidFill>
          <a:latin typeface="Arial" pitchFamily="34" charset="0"/>
          <a:ea typeface="+mn-ea"/>
          <a:cs typeface="华文细黑"/>
        </a:defRPr>
      </a:lvl2pPr>
      <a:lvl3pPr marL="998538" indent="-198438" algn="l" defTabSz="796925"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Arial" pitchFamily="34" charset="0"/>
          <a:ea typeface="+mn-ea"/>
          <a:cs typeface="华文细黑"/>
        </a:defRPr>
      </a:lvl3pPr>
      <a:lvl4pPr marL="1397000" indent="-198438" algn="l" defTabSz="796925" rtl="0" eaLnBrk="0" fontAlgn="base" hangingPunct="0">
        <a:lnSpc>
          <a:spcPct val="140000"/>
        </a:lnSpc>
        <a:spcBef>
          <a:spcPct val="0"/>
        </a:spcBef>
        <a:spcAft>
          <a:spcPct val="0"/>
        </a:spcAft>
        <a:buChar char="–"/>
        <a:defRPr sz="1400">
          <a:solidFill>
            <a:schemeClr val="tx1"/>
          </a:solidFill>
          <a:latin typeface="Arial" pitchFamily="34" charset="0"/>
          <a:ea typeface="+mn-ea"/>
          <a:cs typeface="华文细黑"/>
        </a:defRPr>
      </a:lvl4pPr>
      <a:lvl5pPr marL="1795463" indent="-196850" algn="l" defTabSz="796925" rtl="0" eaLnBrk="0" fontAlgn="base" hangingPunct="0">
        <a:lnSpc>
          <a:spcPct val="140000"/>
        </a:lnSpc>
        <a:spcBef>
          <a:spcPct val="0"/>
        </a:spcBef>
        <a:spcAft>
          <a:spcPct val="0"/>
        </a:spcAft>
        <a:buFont typeface="FrutigerNext LT Medium" pitchFamily="34" charset="0"/>
        <a:buChar char="~"/>
        <a:defRPr sz="1200">
          <a:solidFill>
            <a:schemeClr val="tx1"/>
          </a:solidFill>
          <a:latin typeface="Arial" pitchFamily="34" charset="0"/>
          <a:ea typeface="+mn-ea"/>
          <a:cs typeface="华文细黑"/>
        </a:defRPr>
      </a:lvl5pPr>
      <a:lvl6pPr marL="2254320" indent="-199469" algn="l" defTabSz="799462"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6pPr>
      <a:lvl7pPr marL="2710246" indent="-199469" algn="l" defTabSz="799462"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7pPr>
      <a:lvl8pPr marL="3166175" indent="-199469" algn="l" defTabSz="799462"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8pPr>
      <a:lvl9pPr marL="3622105" indent="-199469" algn="l" defTabSz="799462"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9pPr>
    </p:bodyStyle>
    <p:otherStyle>
      <a:defPPr>
        <a:defRPr lang="zh-CN"/>
      </a:defPPr>
      <a:lvl1pPr marL="0" algn="l" defTabSz="911847" rtl="0" eaLnBrk="1" latinLnBrk="0" hangingPunct="1">
        <a:defRPr sz="1800" kern="1200">
          <a:solidFill>
            <a:schemeClr val="tx1"/>
          </a:solidFill>
          <a:latin typeface="+mn-lt"/>
          <a:ea typeface="+mn-ea"/>
          <a:cs typeface="+mn-cs"/>
        </a:defRPr>
      </a:lvl1pPr>
      <a:lvl2pPr marL="455947" algn="l" defTabSz="911847" rtl="0" eaLnBrk="1" latinLnBrk="0" hangingPunct="1">
        <a:defRPr sz="1800" kern="1200">
          <a:solidFill>
            <a:schemeClr val="tx1"/>
          </a:solidFill>
          <a:latin typeface="+mn-lt"/>
          <a:ea typeface="+mn-ea"/>
          <a:cs typeface="+mn-cs"/>
        </a:defRPr>
      </a:lvl2pPr>
      <a:lvl3pPr marL="911847" algn="l" defTabSz="911847" rtl="0" eaLnBrk="1" latinLnBrk="0" hangingPunct="1">
        <a:defRPr sz="1800" kern="1200">
          <a:solidFill>
            <a:schemeClr val="tx1"/>
          </a:solidFill>
          <a:latin typeface="+mn-lt"/>
          <a:ea typeface="+mn-ea"/>
          <a:cs typeface="+mn-cs"/>
        </a:defRPr>
      </a:lvl3pPr>
      <a:lvl4pPr marL="1367788" algn="l" defTabSz="911847" rtl="0" eaLnBrk="1" latinLnBrk="0" hangingPunct="1">
        <a:defRPr sz="1800" kern="1200">
          <a:solidFill>
            <a:schemeClr val="tx1"/>
          </a:solidFill>
          <a:latin typeface="+mn-lt"/>
          <a:ea typeface="+mn-ea"/>
          <a:cs typeface="+mn-cs"/>
        </a:defRPr>
      </a:lvl4pPr>
      <a:lvl5pPr marL="1823717" algn="l" defTabSz="911847" rtl="0" eaLnBrk="1" latinLnBrk="0" hangingPunct="1">
        <a:defRPr sz="1800" kern="1200">
          <a:solidFill>
            <a:schemeClr val="tx1"/>
          </a:solidFill>
          <a:latin typeface="+mn-lt"/>
          <a:ea typeface="+mn-ea"/>
          <a:cs typeface="+mn-cs"/>
        </a:defRPr>
      </a:lvl5pPr>
      <a:lvl6pPr marL="2279643" algn="l" defTabSz="911847" rtl="0" eaLnBrk="1" latinLnBrk="0" hangingPunct="1">
        <a:defRPr sz="1800" kern="1200">
          <a:solidFill>
            <a:schemeClr val="tx1"/>
          </a:solidFill>
          <a:latin typeface="+mn-lt"/>
          <a:ea typeface="+mn-ea"/>
          <a:cs typeface="+mn-cs"/>
        </a:defRPr>
      </a:lvl6pPr>
      <a:lvl7pPr marL="2735580" algn="l" defTabSz="911847" rtl="0" eaLnBrk="1" latinLnBrk="0" hangingPunct="1">
        <a:defRPr sz="1800" kern="1200">
          <a:solidFill>
            <a:schemeClr val="tx1"/>
          </a:solidFill>
          <a:latin typeface="+mn-lt"/>
          <a:ea typeface="+mn-ea"/>
          <a:cs typeface="+mn-cs"/>
        </a:defRPr>
      </a:lvl7pPr>
      <a:lvl8pPr marL="3191503" algn="l" defTabSz="911847" rtl="0" eaLnBrk="1" latinLnBrk="0" hangingPunct="1">
        <a:defRPr sz="1800" kern="1200">
          <a:solidFill>
            <a:schemeClr val="tx1"/>
          </a:solidFill>
          <a:latin typeface="+mn-lt"/>
          <a:ea typeface="+mn-ea"/>
          <a:cs typeface="+mn-cs"/>
        </a:defRPr>
      </a:lvl8pPr>
      <a:lvl9pPr marL="3647433" algn="l" defTabSz="91184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 Id="rId9"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42.jpeg"/><Relationship Id="rId4" Type="http://schemas.openxmlformats.org/officeDocument/2006/relationships/image" Target="../media/image4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jpe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3.xml"/><Relationship Id="rId6" Type="http://schemas.openxmlformats.org/officeDocument/2006/relationships/image" Target="../media/image54.jpeg"/><Relationship Id="rId5" Type="http://schemas.openxmlformats.org/officeDocument/2006/relationships/image" Target="../media/image53.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
          <p:cNvSpPr txBox="1">
            <a:spLocks/>
          </p:cNvSpPr>
          <p:nvPr/>
        </p:nvSpPr>
        <p:spPr>
          <a:xfrm>
            <a:off x="786957" y="2909890"/>
            <a:ext cx="11371262" cy="562142"/>
          </a:xfrm>
          <a:prstGeom prst="rect">
            <a:avLst/>
          </a:prstGeom>
        </p:spPr>
        <p:txBody>
          <a:bodyPr wrap="square" lIns="0" tIns="0" rIns="0" bIns="0">
            <a:spAutoFit/>
          </a:bodyPr>
          <a:lst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a:lstStyle>
          <a:p>
            <a:pPr lvl="0">
              <a:lnSpc>
                <a:spcPct val="110000"/>
              </a:lnSpc>
            </a:pPr>
            <a:r>
              <a:rPr lang="en-US" altLang="zh-CN" sz="3600" b="0" kern="0" dirty="0" smtClean="0">
                <a:solidFill>
                  <a:srgbClr val="C00000"/>
                </a:solidFill>
                <a:latin typeface="Arial" pitchFamily="34" charset="0"/>
                <a:ea typeface="微软雅黑" pitchFamily="34" charset="-122"/>
                <a:cs typeface="Arial" pitchFamily="34" charset="0"/>
              </a:rPr>
              <a:t>Huawei Technologies</a:t>
            </a:r>
            <a:endParaRPr kumimoji="0" lang="en-US" altLang="en-US" sz="3600" b="0" i="0" u="none" strike="noStrike" kern="0" cap="none" normalizeH="0" noProof="0" dirty="0">
              <a:ln>
                <a:noFill/>
              </a:ln>
              <a:solidFill>
                <a:srgbClr val="C00000"/>
              </a:solidFill>
              <a:effectLst/>
              <a:uLnTx/>
              <a:uFillTx/>
              <a:latin typeface="Arial" pitchFamily="34" charset="0"/>
              <a:ea typeface="微软雅黑" pitchFamily="34" charset="-122"/>
              <a:cs typeface="Arial" pitchFamily="34" charset="0"/>
            </a:endParaRPr>
          </a:p>
        </p:txBody>
      </p:sp>
      <p:sp>
        <p:nvSpPr>
          <p:cNvPr id="7" name="标题 1"/>
          <p:cNvSpPr txBox="1">
            <a:spLocks/>
          </p:cNvSpPr>
          <p:nvPr/>
        </p:nvSpPr>
        <p:spPr>
          <a:xfrm>
            <a:off x="881360" y="4335927"/>
            <a:ext cx="9122106" cy="369332"/>
          </a:xfrm>
          <a:prstGeom prst="rect">
            <a:avLst/>
          </a:prstGeom>
        </p:spPr>
        <p:txBody>
          <a:bodyPr wrap="square" lIns="0" tIns="0" rIns="0" bIns="0">
            <a:spAutoFit/>
          </a:bodyPr>
          <a:lst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a:lstStyle>
          <a:p>
            <a:pPr lvl="0"/>
            <a:r>
              <a:rPr lang="en-US" altLang="zh-CN" sz="2400" b="0" kern="0" spc="-50" dirty="0">
                <a:solidFill>
                  <a:schemeClr val="tx1">
                    <a:lumMod val="65000"/>
                    <a:lumOff val="35000"/>
                  </a:schemeClr>
                </a:solidFill>
                <a:latin typeface="Arial" pitchFamily="34" charset="0"/>
                <a:ea typeface="微软雅黑" pitchFamily="34" charset="-122"/>
                <a:cs typeface="Arial" pitchFamily="34" charset="0"/>
              </a:rPr>
              <a:t>Enriching life through communication</a:t>
            </a:r>
          </a:p>
        </p:txBody>
      </p:sp>
      <p:sp>
        <p:nvSpPr>
          <p:cNvPr id="35" name="Text Box 7"/>
          <p:cNvSpPr txBox="1">
            <a:spLocks noChangeArrowheads="1"/>
          </p:cNvSpPr>
          <p:nvPr/>
        </p:nvSpPr>
        <p:spPr bwMode="auto">
          <a:xfrm>
            <a:off x="823913" y="6268963"/>
            <a:ext cx="2021628" cy="184666"/>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200" dirty="0" smtClean="0">
                <a:solidFill>
                  <a:srgbClr val="000000">
                    <a:lumMod val="65000"/>
                    <a:lumOff val="35000"/>
                  </a:srgbClr>
                </a:solidFill>
                <a:latin typeface="FrutigerNext LT Medium" pitchFamily="34" charset="0"/>
                <a:ea typeface="MS PGothic" pitchFamily="34" charset="-128"/>
              </a:rPr>
              <a:t>www.huawei.com</a:t>
            </a:r>
          </a:p>
        </p:txBody>
      </p:sp>
      <p:grpSp>
        <p:nvGrpSpPr>
          <p:cNvPr id="19" name="组合 18"/>
          <p:cNvGrpSpPr/>
          <p:nvPr/>
        </p:nvGrpSpPr>
        <p:grpSpPr>
          <a:xfrm>
            <a:off x="3759969" y="166256"/>
            <a:ext cx="8098698" cy="1981200"/>
            <a:chOff x="3498570" y="793316"/>
            <a:chExt cx="5725624" cy="2455664"/>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498570" y="2061838"/>
              <a:ext cx="877272" cy="1170000"/>
            </a:xfrm>
            <a:prstGeom prst="ellipse">
              <a:avLst/>
            </a:prstGeom>
            <a:ln w="3175" cap="rnd">
              <a:solidFill>
                <a:schemeClr val="bg1">
                  <a:lumMod val="85000"/>
                </a:schemeClr>
              </a:solidFill>
            </a:ln>
            <a:effectLst/>
            <a:extLst>
              <a:ext uri="{909E8E84-426E-40DD-AFC4-6F175D3DCCD1}">
                <a14:hiddenFill xmlns:a14="http://schemas.microsoft.com/office/drawing/2010/main">
                  <a:solidFill>
                    <a:srgbClr val="FFFFFF"/>
                  </a:solidFill>
                </a14:hiddenFill>
              </a:ext>
            </a:extLst>
          </p:spPr>
        </p:pic>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53173" y="793317"/>
              <a:ext cx="877272" cy="1170000"/>
            </a:xfrm>
            <a:prstGeom prst="ellipse">
              <a:avLst/>
            </a:prstGeom>
            <a:ln w="3175" cap="rnd">
              <a:solidFill>
                <a:schemeClr val="bg1">
                  <a:lumMod val="85000"/>
                </a:schemeClr>
              </a:solidFill>
            </a:ln>
            <a:effectLst/>
          </p:spPr>
        </p:pic>
        <p:pic>
          <p:nvPicPr>
            <p:cNvPr id="15"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498570" y="793316"/>
              <a:ext cx="877272" cy="1170000"/>
            </a:xfrm>
            <a:prstGeom prst="ellipse">
              <a:avLst/>
            </a:prstGeom>
            <a:ln w="3175" cap="rnd">
              <a:solidFill>
                <a:schemeClr val="bg1">
                  <a:lumMod val="85000"/>
                </a:schemeClr>
              </a:solidFill>
            </a:ln>
            <a:effectLst/>
            <a:extLst/>
          </p:spPr>
        </p:pic>
        <p:sp>
          <p:nvSpPr>
            <p:cNvPr id="16" name="椭圆 15"/>
            <p:cNvSpPr/>
            <p:nvPr/>
          </p:nvSpPr>
          <p:spPr bwMode="auto">
            <a:xfrm>
              <a:off x="4453173" y="2061839"/>
              <a:ext cx="877272" cy="1169999"/>
            </a:xfrm>
            <a:prstGeom prst="ellipse">
              <a:avLst/>
            </a:prstGeom>
            <a:solidFill>
              <a:srgbClr val="FF6709"/>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pic>
          <p:nvPicPr>
            <p:cNvPr id="24"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421349" y="2061838"/>
              <a:ext cx="890125" cy="1187142"/>
            </a:xfrm>
            <a:prstGeom prst="ellipse">
              <a:avLst/>
            </a:prstGeom>
            <a:ln w="3175" cap="rnd">
              <a:solidFill>
                <a:schemeClr val="bg1">
                  <a:lumMod val="85000"/>
                </a:schemeClr>
              </a:solidFill>
            </a:ln>
            <a:effectLst/>
            <a:extLst>
              <a:ext uri="{909E8E84-426E-40DD-AFC4-6F175D3DCCD1}">
                <a14:hiddenFill xmlns:a14="http://schemas.microsoft.com/office/drawing/2010/main">
                  <a:solidFill>
                    <a:srgbClr val="FFFFFF"/>
                  </a:solidFill>
                </a14:hiddenFill>
              </a:ext>
            </a:extLst>
          </p:spPr>
        </p:pic>
        <p:pic>
          <p:nvPicPr>
            <p:cNvPr id="26" name="图片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76312" y="2061839"/>
              <a:ext cx="877271" cy="1169999"/>
            </a:xfrm>
            <a:prstGeom prst="ellipse">
              <a:avLst/>
            </a:prstGeom>
            <a:ln w="3175" cap="rnd">
              <a:solidFill>
                <a:schemeClr val="bg1">
                  <a:lumMod val="85000"/>
                </a:schemeClr>
              </a:solidFill>
            </a:ln>
            <a:effectLst/>
          </p:spPr>
        </p:pic>
        <p:pic>
          <p:nvPicPr>
            <p:cNvPr id="27" name="Picture 7"/>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8319223" y="793317"/>
              <a:ext cx="877271" cy="1169999"/>
            </a:xfrm>
            <a:prstGeom prst="ellipse">
              <a:avLst/>
            </a:prstGeom>
            <a:ln w="3175" cap="rnd">
              <a:solidFill>
                <a:schemeClr val="bg1">
                  <a:lumMod val="85000"/>
                </a:schemeClr>
              </a:solidFill>
            </a:ln>
            <a:effectLst/>
            <a:extLst>
              <a:ext uri="{909E8E84-426E-40DD-AFC4-6F175D3DCCD1}">
                <a14:hiddenFill xmlns:a14="http://schemas.microsoft.com/office/drawing/2010/main">
                  <a:solidFill>
                    <a:srgbClr val="FFFFFF"/>
                  </a:solidFill>
                </a14:hiddenFill>
              </a:ext>
            </a:extLst>
          </p:spPr>
        </p:pic>
        <p:pic>
          <p:nvPicPr>
            <p:cNvPr id="30" name="Picture 11"/>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403837" y="793318"/>
              <a:ext cx="877271" cy="1169999"/>
            </a:xfrm>
            <a:prstGeom prst="ellipse">
              <a:avLst/>
            </a:prstGeom>
            <a:ln w="3175" cap="rnd">
              <a:solidFill>
                <a:schemeClr val="bg1">
                  <a:lumMod val="85000"/>
                </a:schemeClr>
              </a:solidFill>
            </a:ln>
            <a:effectLst/>
            <a:extLst>
              <a:ext uri="{909E8E84-426E-40DD-AFC4-6F175D3DCCD1}">
                <a14:hiddenFill xmlns:a14="http://schemas.microsoft.com/office/drawing/2010/main">
                  <a:solidFill>
                    <a:srgbClr val="FFFFFF"/>
                  </a:solidFill>
                </a14:hiddenFill>
              </a:ext>
            </a:extLst>
          </p:spPr>
        </p:pic>
        <p:pic>
          <p:nvPicPr>
            <p:cNvPr id="31" name="Picture 12"/>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403680" y="2068556"/>
              <a:ext cx="877585" cy="1170418"/>
            </a:xfrm>
            <a:prstGeom prst="ellipse">
              <a:avLst/>
            </a:prstGeom>
            <a:ln w="3175" cap="rnd">
              <a:solidFill>
                <a:schemeClr val="bg1">
                  <a:lumMod val="85000"/>
                </a:schemeClr>
              </a:solidFill>
            </a:ln>
            <a:effectLst/>
            <a:extLst>
              <a:ext uri="{909E8E84-426E-40DD-AFC4-6F175D3DCCD1}">
                <a14:hiddenFill xmlns:a14="http://schemas.microsoft.com/office/drawing/2010/main">
                  <a:solidFill>
                    <a:srgbClr val="FFFFFF"/>
                  </a:solidFill>
                </a14:hiddenFill>
              </a:ext>
            </a:extLst>
          </p:spPr>
        </p:pic>
        <p:sp>
          <p:nvSpPr>
            <p:cNvPr id="34" name="椭圆 33"/>
            <p:cNvSpPr/>
            <p:nvPr/>
          </p:nvSpPr>
          <p:spPr bwMode="auto">
            <a:xfrm>
              <a:off x="7376311" y="793319"/>
              <a:ext cx="877272" cy="1169999"/>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36" name="椭圆 35"/>
            <p:cNvSpPr/>
            <p:nvPr/>
          </p:nvSpPr>
          <p:spPr bwMode="auto">
            <a:xfrm>
              <a:off x="8346922" y="2061837"/>
              <a:ext cx="877272" cy="1169999"/>
            </a:xfrm>
            <a:prstGeom prst="ellipse">
              <a:avLst/>
            </a:prstGeom>
            <a:solidFill>
              <a:srgbClr val="00B050"/>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18" name="椭圆 17"/>
            <p:cNvSpPr/>
            <p:nvPr/>
          </p:nvSpPr>
          <p:spPr bwMode="auto">
            <a:xfrm>
              <a:off x="5427776" y="793319"/>
              <a:ext cx="877272" cy="1169999"/>
            </a:xfrm>
            <a:prstGeom prst="ellipse">
              <a:avLst/>
            </a:prstGeom>
            <a:solidFill>
              <a:schemeClr val="bg1">
                <a:lumMod val="85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grpSp>
      <p:sp>
        <p:nvSpPr>
          <p:cNvPr id="17" name="标题 1"/>
          <p:cNvSpPr txBox="1">
            <a:spLocks/>
          </p:cNvSpPr>
          <p:nvPr/>
        </p:nvSpPr>
        <p:spPr>
          <a:xfrm>
            <a:off x="898968" y="5195899"/>
            <a:ext cx="10590649" cy="784830"/>
          </a:xfrm>
          <a:prstGeom prst="rect">
            <a:avLst/>
          </a:prstGeom>
        </p:spPr>
        <p:txBody>
          <a:bodyPr wrap="square" lIns="0" tIns="0" rIns="0" bIns="0">
            <a:spAutoFit/>
          </a:bodyPr>
          <a:lst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a:lstStyle>
          <a:p>
            <a:pPr>
              <a:lnSpc>
                <a:spcPct val="150000"/>
              </a:lnSpc>
            </a:pPr>
            <a:r>
              <a:rPr lang="en-US" altLang="zh-CN" sz="1800" kern="0" dirty="0" smtClean="0">
                <a:solidFill>
                  <a:srgbClr val="C00000"/>
                </a:solidFill>
                <a:latin typeface="Arial" pitchFamily="34" charset="0"/>
                <a:ea typeface="微软雅黑" pitchFamily="34" charset="-122"/>
                <a:cs typeface="Arial" pitchFamily="34" charset="0"/>
              </a:rPr>
              <a:t>Tang Wei</a:t>
            </a:r>
          </a:p>
          <a:p>
            <a:pPr>
              <a:lnSpc>
                <a:spcPct val="150000"/>
              </a:lnSpc>
            </a:pPr>
            <a:r>
              <a:rPr lang="da-DK" sz="1600" dirty="0" smtClean="0"/>
              <a:t>Vice President Delivery Management, Huawei Technologies</a:t>
            </a:r>
            <a:endParaRPr lang="sv-SE" altLang="zh-CN" sz="1600" kern="0" dirty="0" smtClean="0">
              <a:solidFill>
                <a:srgbClr val="C00000"/>
              </a:solidFill>
              <a:latin typeface="Arial" pitchFamily="34" charset="0"/>
              <a:ea typeface="微软雅黑" pitchFamily="34" charset="-122"/>
              <a:cs typeface="Arial" pitchFamily="34" charset="0"/>
            </a:endParaRPr>
          </a:p>
        </p:txBody>
      </p:sp>
    </p:spTree>
    <p:extLst>
      <p:ext uri="{BB962C8B-B14F-4D97-AF65-F5344CB8AC3E}">
        <p14:creationId xmlns:p14="http://schemas.microsoft.com/office/powerpoint/2010/main" val="1714153775"/>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913" y="341791"/>
            <a:ext cx="10847387" cy="430887"/>
          </a:xfrm>
        </p:spPr>
        <p:txBody>
          <a:bodyPr/>
          <a:lstStyle/>
          <a:p>
            <a:r>
              <a:rPr lang="en-US" altLang="en-US" sz="2800" dirty="0" smtClean="0">
                <a:latin typeface="+mj-lt"/>
              </a:rPr>
              <a:t>Building one of the world´s most modern mobile networks</a:t>
            </a:r>
            <a:endParaRPr lang="en-US" altLang="zh-CN" sz="2800" dirty="0" smtClean="0">
              <a:latin typeface="+mj-lt"/>
            </a:endParaRPr>
          </a:p>
        </p:txBody>
      </p:sp>
      <p:sp>
        <p:nvSpPr>
          <p:cNvPr id="22" name="圆角矩形 21"/>
          <p:cNvSpPr/>
          <p:nvPr/>
        </p:nvSpPr>
        <p:spPr bwMode="auto">
          <a:xfrm>
            <a:off x="912505" y="1628044"/>
            <a:ext cx="10485909" cy="4384881"/>
          </a:xfrm>
          <a:prstGeom prst="roundRect">
            <a:avLst>
              <a:gd name="adj" fmla="val 10020"/>
            </a:avLst>
          </a:prstGeom>
          <a:noFill/>
          <a:ln w="9525"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28" name="TextBox 5"/>
          <p:cNvSpPr txBox="1">
            <a:spLocks noChangeArrowheads="1"/>
          </p:cNvSpPr>
          <p:nvPr/>
        </p:nvSpPr>
        <p:spPr bwMode="auto">
          <a:xfrm>
            <a:off x="1235413" y="1460072"/>
            <a:ext cx="6506407" cy="3626634"/>
          </a:xfrm>
          <a:prstGeom prst="rect">
            <a:avLst/>
          </a:prstGeom>
          <a:noFill/>
          <a:ln>
            <a:noFill/>
          </a:ln>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lnSpc>
                <a:spcPct val="150000"/>
              </a:lnSpc>
              <a:spcBef>
                <a:spcPts val="600"/>
              </a:spcBef>
              <a:buClr>
                <a:schemeClr val="tx1">
                  <a:lumMod val="50000"/>
                  <a:lumOff val="50000"/>
                </a:schemeClr>
              </a:buClr>
              <a:buSzPct val="70000"/>
              <a:defRPr/>
            </a:pPr>
            <a:endParaRPr lang="sv-SE" altLang="zh-CN" sz="1600" dirty="0" smtClean="0">
              <a:solidFill>
                <a:schemeClr val="tx1">
                  <a:lumMod val="75000"/>
                  <a:lumOff val="25000"/>
                </a:schemeClr>
              </a:solidFill>
              <a:latin typeface="Arial" pitchFamily="34" charset="0"/>
              <a:cs typeface="Arial" pitchFamily="34" charset="0"/>
            </a:endParaRPr>
          </a:p>
          <a:p>
            <a:pPr eaLnBrk="1" hangingPunct="1">
              <a:lnSpc>
                <a:spcPct val="150000"/>
              </a:lnSpc>
              <a:spcBef>
                <a:spcPts val="600"/>
              </a:spcBef>
              <a:buClr>
                <a:schemeClr val="tx1">
                  <a:lumMod val="50000"/>
                  <a:lumOff val="50000"/>
                </a:schemeClr>
              </a:buClr>
              <a:buSzPct val="70000"/>
              <a:buFont typeface="Wingdings" pitchFamily="2" charset="2"/>
              <a:buChar char="l"/>
              <a:defRPr/>
            </a:pPr>
            <a:r>
              <a:rPr lang="en-US" altLang="zh-CN" sz="1600" dirty="0" smtClean="0">
                <a:solidFill>
                  <a:schemeClr val="tx1">
                    <a:lumMod val="75000"/>
                    <a:lumOff val="25000"/>
                  </a:schemeClr>
                </a:solidFill>
                <a:latin typeface="Arial" pitchFamily="34" charset="0"/>
                <a:cs typeface="Arial" pitchFamily="34" charset="0"/>
              </a:rPr>
              <a:t>Together with TDC, Huawei is deploying a </a:t>
            </a:r>
            <a:r>
              <a:rPr lang="en-US" altLang="zh-CN" sz="1600" b="1" dirty="0" smtClean="0">
                <a:solidFill>
                  <a:schemeClr val="tx1">
                    <a:lumMod val="75000"/>
                    <a:lumOff val="25000"/>
                  </a:schemeClr>
                </a:solidFill>
                <a:latin typeface="Arial" pitchFamily="34" charset="0"/>
                <a:cs typeface="Arial" pitchFamily="34" charset="0"/>
              </a:rPr>
              <a:t>nationwide 4G network</a:t>
            </a:r>
            <a:r>
              <a:rPr lang="en-US" altLang="zh-CN" sz="1600" dirty="0" smtClean="0">
                <a:solidFill>
                  <a:schemeClr val="tx1">
                    <a:lumMod val="75000"/>
                    <a:lumOff val="25000"/>
                  </a:schemeClr>
                </a:solidFill>
                <a:latin typeface="Arial" pitchFamily="34" charset="0"/>
                <a:cs typeface="Arial" pitchFamily="34" charset="0"/>
              </a:rPr>
              <a:t> that will provide </a:t>
            </a:r>
            <a:r>
              <a:rPr lang="en-US" altLang="zh-CN" sz="1600" b="1" dirty="0" smtClean="0">
                <a:solidFill>
                  <a:schemeClr val="tx1">
                    <a:lumMod val="75000"/>
                    <a:lumOff val="25000"/>
                  </a:schemeClr>
                </a:solidFill>
                <a:latin typeface="Arial" pitchFamily="34" charset="0"/>
                <a:cs typeface="Arial" pitchFamily="34" charset="0"/>
              </a:rPr>
              <a:t>over 99 % of the Danes with high-speed internet access in 2015.</a:t>
            </a:r>
          </a:p>
          <a:p>
            <a:pPr eaLnBrk="1" hangingPunct="1">
              <a:lnSpc>
                <a:spcPct val="150000"/>
              </a:lnSpc>
              <a:spcBef>
                <a:spcPts val="600"/>
              </a:spcBef>
              <a:buClr>
                <a:schemeClr val="tx1">
                  <a:lumMod val="50000"/>
                  <a:lumOff val="50000"/>
                </a:schemeClr>
              </a:buClr>
              <a:buSzPct val="70000"/>
              <a:buFont typeface="Wingdings" pitchFamily="2" charset="2"/>
              <a:buChar char="l"/>
              <a:defRPr/>
            </a:pPr>
            <a:r>
              <a:rPr lang="en-US" altLang="zh-CN" sz="1600" b="1" dirty="0" smtClean="0">
                <a:solidFill>
                  <a:schemeClr val="tx1">
                    <a:lumMod val="75000"/>
                    <a:lumOff val="25000"/>
                  </a:schemeClr>
                </a:solidFill>
                <a:latin typeface="Arial" pitchFamily="34" charset="0"/>
                <a:cs typeface="Arial" pitchFamily="34" charset="0"/>
              </a:rPr>
              <a:t>Each user can enjoy in average 10 Mbps mobile internet from 4G network. </a:t>
            </a:r>
          </a:p>
          <a:p>
            <a:pPr eaLnBrk="1" hangingPunct="1">
              <a:lnSpc>
                <a:spcPct val="150000"/>
              </a:lnSpc>
              <a:spcBef>
                <a:spcPts val="600"/>
              </a:spcBef>
              <a:buClr>
                <a:schemeClr val="tx1">
                  <a:lumMod val="50000"/>
                  <a:lumOff val="50000"/>
                </a:schemeClr>
              </a:buClr>
              <a:buSzPct val="70000"/>
              <a:buFont typeface="Wingdings" pitchFamily="2" charset="2"/>
              <a:buChar char="l"/>
              <a:defRPr/>
            </a:pPr>
            <a:r>
              <a:rPr lang="en-US" altLang="zh-CN" sz="1600" dirty="0" smtClean="0">
                <a:solidFill>
                  <a:schemeClr val="tx1">
                    <a:lumMod val="75000"/>
                    <a:lumOff val="25000"/>
                  </a:schemeClr>
                </a:solidFill>
                <a:latin typeface="Arial" pitchFamily="34" charset="0"/>
                <a:cs typeface="Arial" pitchFamily="34" charset="0"/>
              </a:rPr>
              <a:t>The network has an unique focus on quality management and customer experience. Together with TDC, Huawei has set the goal to build </a:t>
            </a:r>
            <a:r>
              <a:rPr lang="en-US" altLang="zh-CN" sz="1600" b="1" dirty="0" smtClean="0">
                <a:solidFill>
                  <a:schemeClr val="tx1">
                    <a:lumMod val="75000"/>
                    <a:lumOff val="25000"/>
                  </a:schemeClr>
                </a:solidFill>
                <a:latin typeface="Arial" pitchFamily="34" charset="0"/>
                <a:cs typeface="Arial" pitchFamily="34" charset="0"/>
              </a:rPr>
              <a:t>Denmark's best mobile network.</a:t>
            </a:r>
            <a:endParaRPr lang="en-US" altLang="zh-CN" sz="1600" dirty="0" smtClean="0">
              <a:solidFill>
                <a:schemeClr val="tx1">
                  <a:lumMod val="75000"/>
                  <a:lumOff val="25000"/>
                </a:schemeClr>
              </a:solidFill>
              <a:latin typeface="Arial" pitchFamily="34" charset="0"/>
              <a:cs typeface="Arial" pitchFamily="34" charset="0"/>
            </a:endParaRPr>
          </a:p>
        </p:txBody>
      </p:sp>
      <p:pic>
        <p:nvPicPr>
          <p:cNvPr id="3" name="Picture 2" descr="C:\Users\d00730847\Desktop\Tillfälliga nedladdningar\Denmark history wall\tdc 2.jpg"/>
          <p:cNvPicPr>
            <a:picLocks noChangeAspect="1" noChangeArrowheads="1"/>
          </p:cNvPicPr>
          <p:nvPr/>
        </p:nvPicPr>
        <p:blipFill>
          <a:blip r:embed="rId3" cstate="print"/>
          <a:srcRect/>
          <a:stretch>
            <a:fillRect/>
          </a:stretch>
        </p:blipFill>
        <p:spPr bwMode="auto">
          <a:xfrm>
            <a:off x="7741820" y="1820945"/>
            <a:ext cx="3255433" cy="2090061"/>
          </a:xfrm>
          <a:prstGeom prst="rect">
            <a:avLst/>
          </a:prstGeom>
          <a:noFill/>
        </p:spPr>
      </p:pic>
      <p:pic>
        <p:nvPicPr>
          <p:cNvPr id="4" name="Picture 2"/>
          <p:cNvPicPr>
            <a:picLocks noChangeAspect="1" noChangeArrowheads="1"/>
          </p:cNvPicPr>
          <p:nvPr/>
        </p:nvPicPr>
        <p:blipFill>
          <a:blip r:embed="rId4" cstate="print"/>
          <a:srcRect/>
          <a:stretch>
            <a:fillRect/>
          </a:stretch>
        </p:blipFill>
        <p:spPr bwMode="auto">
          <a:xfrm>
            <a:off x="7741822" y="3985957"/>
            <a:ext cx="3255433" cy="1831181"/>
          </a:xfrm>
          <a:prstGeom prst="rect">
            <a:avLst/>
          </a:prstGeom>
          <a:noFill/>
          <a:ln w="9525">
            <a:noFill/>
            <a:miter lim="800000"/>
            <a:headEnd/>
            <a:tailEnd/>
          </a:ln>
          <a:effectLst/>
        </p:spPr>
      </p:pic>
    </p:spTree>
    <p:extLst>
      <p:ext uri="{BB962C8B-B14F-4D97-AF65-F5344CB8AC3E}">
        <p14:creationId xmlns:p14="http://schemas.microsoft.com/office/powerpoint/2010/main" val="4273975469"/>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29"/>
          <p:cNvSpPr>
            <a:spLocks noChangeArrowheads="1"/>
          </p:cNvSpPr>
          <p:nvPr/>
        </p:nvSpPr>
        <p:spPr bwMode="auto">
          <a:xfrm>
            <a:off x="634056" y="111134"/>
            <a:ext cx="10025062" cy="835025"/>
          </a:xfrm>
          <a:prstGeom prst="rect">
            <a:avLst/>
          </a:prstGeom>
          <a:noFill/>
          <a:ln>
            <a:noFill/>
          </a:ln>
          <a:extLst/>
        </p:spPr>
        <p:txBody>
          <a:bodyPr lIns="80152" tIns="40076" rIns="80152" bIns="40076" anchor="ctr"/>
          <a:lstStyle/>
          <a:p>
            <a:pPr fontAlgn="auto">
              <a:spcBef>
                <a:spcPts val="0"/>
              </a:spcBef>
              <a:spcAft>
                <a:spcPts val="0"/>
              </a:spcAft>
              <a:defRPr/>
            </a:pPr>
            <a:r>
              <a:rPr lang="en-US" altLang="zh-CN" sz="2800" dirty="0" smtClean="0">
                <a:solidFill>
                  <a:schemeClr val="tx1">
                    <a:lumMod val="75000"/>
                    <a:lumOff val="25000"/>
                  </a:schemeClr>
                </a:solidFill>
                <a:latin typeface="+mj-lt"/>
                <a:ea typeface="微软雅黑" pitchFamily="34" charset="-122"/>
                <a:cs typeface="Arial" pitchFamily="34" charset="0"/>
              </a:rPr>
              <a:t>Global cooperation with Danish companies</a:t>
            </a:r>
            <a:endParaRPr lang="zh-CN" altLang="en-US" sz="2800" dirty="0">
              <a:solidFill>
                <a:schemeClr val="tx1">
                  <a:lumMod val="75000"/>
                  <a:lumOff val="25000"/>
                </a:schemeClr>
              </a:solidFill>
              <a:latin typeface="+mj-lt"/>
              <a:ea typeface="微软雅黑" pitchFamily="34" charset="-122"/>
              <a:cs typeface="Arial" pitchFamily="34" charset="0"/>
            </a:endParaRPr>
          </a:p>
        </p:txBody>
      </p:sp>
      <p:sp>
        <p:nvSpPr>
          <p:cNvPr id="9" name="TextBox 2"/>
          <p:cNvSpPr txBox="1">
            <a:spLocks noChangeArrowheads="1"/>
          </p:cNvSpPr>
          <p:nvPr/>
        </p:nvSpPr>
        <p:spPr bwMode="auto">
          <a:xfrm>
            <a:off x="678156" y="692930"/>
            <a:ext cx="6946901" cy="1508105"/>
          </a:xfrm>
          <a:prstGeom prst="rect">
            <a:avLst/>
          </a:prstGeom>
          <a:noFill/>
          <a:ln w="9525">
            <a:noFill/>
            <a:miter lim="800000"/>
            <a:headEnd/>
            <a:tailEnd/>
          </a:ln>
        </p:spPr>
        <p:txBody>
          <a:bodyPr>
            <a:spAutoFit/>
          </a:bodyPr>
          <a:lstStyle/>
          <a:p>
            <a:endParaRPr lang="en-US" altLang="zh-CN" sz="1600" dirty="0">
              <a:solidFill>
                <a:schemeClr val="tx1">
                  <a:lumMod val="75000"/>
                  <a:lumOff val="25000"/>
                </a:schemeClr>
              </a:solidFill>
              <a:latin typeface="Arial" pitchFamily="34" charset="0"/>
              <a:ea typeface="宋体" pitchFamily="2" charset="-122"/>
              <a:cs typeface="Arial" pitchFamily="34" charset="0"/>
            </a:endParaRPr>
          </a:p>
          <a:p>
            <a:pPr>
              <a:lnSpc>
                <a:spcPct val="125000"/>
              </a:lnSpc>
            </a:pPr>
            <a:endParaRPr lang="en-US" altLang="zh-CN" sz="1600" dirty="0">
              <a:solidFill>
                <a:schemeClr val="tx1">
                  <a:lumMod val="75000"/>
                  <a:lumOff val="25000"/>
                </a:schemeClr>
              </a:solidFill>
              <a:latin typeface="Arial" pitchFamily="34" charset="0"/>
              <a:ea typeface="宋体" pitchFamily="2" charset="-122"/>
              <a:cs typeface="Arial" pitchFamily="34" charset="0"/>
            </a:endParaRPr>
          </a:p>
          <a:p>
            <a:pPr>
              <a:lnSpc>
                <a:spcPct val="125000"/>
              </a:lnSpc>
              <a:buSzPct val="75000"/>
              <a:buFont typeface="Wingdings" pitchFamily="2" charset="2"/>
              <a:buChar char="l"/>
            </a:pPr>
            <a:r>
              <a:rPr lang="en-US" altLang="zh-CN" sz="1600" dirty="0" smtClean="0">
                <a:solidFill>
                  <a:schemeClr val="tx1">
                    <a:lumMod val="75000"/>
                    <a:lumOff val="25000"/>
                  </a:schemeClr>
                </a:solidFill>
                <a:latin typeface="Arial" pitchFamily="34" charset="0"/>
                <a:ea typeface="宋体" pitchFamily="2" charset="-122"/>
                <a:cs typeface="Arial" pitchFamily="34" charset="0"/>
              </a:rPr>
              <a:t>   </a:t>
            </a:r>
            <a:r>
              <a:rPr lang="en-US" altLang="zh-CN" sz="1600" dirty="0">
                <a:solidFill>
                  <a:schemeClr val="tx1">
                    <a:lumMod val="75000"/>
                    <a:lumOff val="25000"/>
                  </a:schemeClr>
                </a:solidFill>
                <a:latin typeface="Arial" pitchFamily="34" charset="0"/>
                <a:ea typeface="宋体" pitchFamily="2" charset="-122"/>
                <a:cs typeface="Arial" pitchFamily="34" charset="0"/>
              </a:rPr>
              <a:t>Huawei  advocates global supply chain strategy. Danish enterprises is important part of Huawei global supply chain.</a:t>
            </a:r>
          </a:p>
          <a:p>
            <a:r>
              <a:rPr lang="zh-CN" altLang="en-US" sz="1600" b="1" dirty="0">
                <a:cs typeface="Arial" charset="0"/>
              </a:rPr>
              <a:t>　</a:t>
            </a:r>
          </a:p>
        </p:txBody>
      </p:sp>
      <p:pic>
        <p:nvPicPr>
          <p:cNvPr id="10" name="Picture 2" descr="C:\Documents and Settings\l00171952\桌面\Maersk.jpg"/>
          <p:cNvPicPr>
            <a:picLocks noChangeAspect="1" noChangeArrowheads="1"/>
          </p:cNvPicPr>
          <p:nvPr/>
        </p:nvPicPr>
        <p:blipFill>
          <a:blip r:embed="rId3" cstate="print"/>
          <a:srcRect/>
          <a:stretch>
            <a:fillRect/>
          </a:stretch>
        </p:blipFill>
        <p:spPr bwMode="auto">
          <a:xfrm>
            <a:off x="7929407" y="1310010"/>
            <a:ext cx="1344054" cy="924271"/>
          </a:xfrm>
          <a:prstGeom prst="rect">
            <a:avLst/>
          </a:prstGeom>
          <a:noFill/>
          <a:ln w="9525">
            <a:noFill/>
            <a:miter lim="800000"/>
            <a:headEnd/>
            <a:tailEnd/>
          </a:ln>
        </p:spPr>
      </p:pic>
      <p:pic>
        <p:nvPicPr>
          <p:cNvPr id="11" name="Picture 3" descr="C:\Documents and Settings\l00171952\桌面\untitled.bmp"/>
          <p:cNvPicPr>
            <a:picLocks noChangeAspect="1" noChangeArrowheads="1"/>
          </p:cNvPicPr>
          <p:nvPr/>
        </p:nvPicPr>
        <p:blipFill>
          <a:blip r:embed="rId4" cstate="print"/>
          <a:srcRect/>
          <a:stretch>
            <a:fillRect/>
          </a:stretch>
        </p:blipFill>
        <p:spPr bwMode="auto">
          <a:xfrm>
            <a:off x="9803635" y="1310019"/>
            <a:ext cx="1816153" cy="799705"/>
          </a:xfrm>
          <a:prstGeom prst="rect">
            <a:avLst/>
          </a:prstGeom>
          <a:noFill/>
          <a:ln w="9525">
            <a:noFill/>
            <a:miter lim="800000"/>
            <a:headEnd/>
            <a:tailEnd/>
          </a:ln>
        </p:spPr>
      </p:pic>
      <p:pic>
        <p:nvPicPr>
          <p:cNvPr id="12" name="Picture 4" descr="C:\Documents and Settings\l00171952\桌面\images.jpg"/>
          <p:cNvPicPr>
            <a:picLocks noChangeAspect="1" noChangeArrowheads="1"/>
          </p:cNvPicPr>
          <p:nvPr/>
        </p:nvPicPr>
        <p:blipFill>
          <a:blip r:embed="rId5" cstate="print"/>
          <a:srcRect/>
          <a:stretch>
            <a:fillRect/>
          </a:stretch>
        </p:blipFill>
        <p:spPr bwMode="auto">
          <a:xfrm>
            <a:off x="7530149" y="2487934"/>
            <a:ext cx="2017948" cy="1001500"/>
          </a:xfrm>
          <a:prstGeom prst="rect">
            <a:avLst/>
          </a:prstGeom>
          <a:noFill/>
          <a:ln w="9525">
            <a:noFill/>
            <a:miter lim="800000"/>
            <a:headEnd/>
            <a:tailEnd/>
          </a:ln>
        </p:spPr>
      </p:pic>
      <p:pic>
        <p:nvPicPr>
          <p:cNvPr id="13" name="Picture 6" descr="C:\Documents and Settings\l00171952\桌面\40189896v1v1.jpg"/>
          <p:cNvPicPr>
            <a:picLocks noChangeAspect="1" noChangeArrowheads="1"/>
          </p:cNvPicPr>
          <p:nvPr/>
        </p:nvPicPr>
        <p:blipFill>
          <a:blip r:embed="rId6" cstate="print"/>
          <a:srcRect/>
          <a:stretch>
            <a:fillRect/>
          </a:stretch>
        </p:blipFill>
        <p:spPr bwMode="auto">
          <a:xfrm>
            <a:off x="9832348" y="2546681"/>
            <a:ext cx="1920788" cy="955411"/>
          </a:xfrm>
          <a:prstGeom prst="rect">
            <a:avLst/>
          </a:prstGeom>
          <a:noFill/>
          <a:ln w="9525">
            <a:noFill/>
            <a:miter lim="800000"/>
            <a:headEnd/>
            <a:tailEnd/>
          </a:ln>
        </p:spPr>
      </p:pic>
      <p:pic>
        <p:nvPicPr>
          <p:cNvPr id="17" name="Picture 7" descr="C:\Documents and Settings\l00171952\桌面\GN_300dpi.jpg"/>
          <p:cNvPicPr>
            <a:picLocks noChangeAspect="1" noChangeArrowheads="1"/>
          </p:cNvPicPr>
          <p:nvPr/>
        </p:nvPicPr>
        <p:blipFill>
          <a:blip r:embed="rId7" cstate="print"/>
          <a:srcRect/>
          <a:stretch>
            <a:fillRect/>
          </a:stretch>
        </p:blipFill>
        <p:spPr bwMode="auto">
          <a:xfrm>
            <a:off x="7979319" y="3764294"/>
            <a:ext cx="1525917" cy="985307"/>
          </a:xfrm>
          <a:prstGeom prst="rect">
            <a:avLst/>
          </a:prstGeom>
          <a:noFill/>
          <a:ln w="9525">
            <a:noFill/>
            <a:miter lim="800000"/>
            <a:headEnd/>
            <a:tailEnd/>
          </a:ln>
        </p:spPr>
      </p:pic>
      <p:pic>
        <p:nvPicPr>
          <p:cNvPr id="18" name="Picture 8" descr="C:\Documents and Settings\l00171952\桌面\66869_1280_1024_0_0_0_0.jpg"/>
          <p:cNvPicPr>
            <a:picLocks noChangeAspect="1" noChangeArrowheads="1"/>
          </p:cNvPicPr>
          <p:nvPr/>
        </p:nvPicPr>
        <p:blipFill>
          <a:blip r:embed="rId8" cstate="print"/>
          <a:srcRect/>
          <a:stretch>
            <a:fillRect/>
          </a:stretch>
        </p:blipFill>
        <p:spPr bwMode="auto">
          <a:xfrm>
            <a:off x="10178638" y="3950031"/>
            <a:ext cx="1574498" cy="1248139"/>
          </a:xfrm>
          <a:prstGeom prst="rect">
            <a:avLst/>
          </a:prstGeom>
          <a:noFill/>
          <a:ln w="9525">
            <a:noFill/>
            <a:miter lim="800000"/>
            <a:headEnd/>
            <a:tailEnd/>
          </a:ln>
        </p:spPr>
      </p:pic>
      <p:pic>
        <p:nvPicPr>
          <p:cNvPr id="19" name="Picture 9" descr="C:\Documents and Settings\l00171952\桌面\20ce2fa.png"/>
          <p:cNvPicPr>
            <a:picLocks noChangeAspect="1" noChangeArrowheads="1"/>
          </p:cNvPicPr>
          <p:nvPr/>
        </p:nvPicPr>
        <p:blipFill>
          <a:blip r:embed="rId9" cstate="print"/>
          <a:srcRect/>
          <a:stretch>
            <a:fillRect/>
          </a:stretch>
        </p:blipFill>
        <p:spPr bwMode="auto">
          <a:xfrm>
            <a:off x="7936245" y="5332744"/>
            <a:ext cx="1368967" cy="422275"/>
          </a:xfrm>
          <a:prstGeom prst="rect">
            <a:avLst/>
          </a:prstGeom>
          <a:noFill/>
          <a:ln w="9525">
            <a:noFill/>
            <a:miter lim="800000"/>
            <a:headEnd/>
            <a:tailEnd/>
          </a:ln>
        </p:spPr>
      </p:pic>
      <p:graphicFrame>
        <p:nvGraphicFramePr>
          <p:cNvPr id="20" name="Table 19"/>
          <p:cNvGraphicFramePr>
            <a:graphicFrameLocks noGrp="1"/>
          </p:cNvGraphicFramePr>
          <p:nvPr/>
        </p:nvGraphicFramePr>
        <p:xfrm>
          <a:off x="634056" y="3575809"/>
          <a:ext cx="6608762" cy="1190626"/>
        </p:xfrm>
        <a:graphic>
          <a:graphicData uri="http://schemas.openxmlformats.org/drawingml/2006/table">
            <a:tbl>
              <a:tblPr/>
              <a:tblGrid>
                <a:gridCol w="1216025"/>
                <a:gridCol w="654050"/>
                <a:gridCol w="687387"/>
                <a:gridCol w="688975"/>
                <a:gridCol w="688975"/>
                <a:gridCol w="982663"/>
                <a:gridCol w="1690687"/>
              </a:tblGrid>
              <a:tr h="595313">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Times New Roman" pitchFamily="18" charset="0"/>
                          <a:ea typeface="华文细黑" charset="-122"/>
                          <a:cs typeface="Times New Roman" pitchFamily="18" charset="0"/>
                        </a:rPr>
                        <a:t>Unit </a:t>
                      </a:r>
                      <a:r>
                        <a:rPr kumimoji="0" lang="en-US" sz="1000" b="1" i="0" u="none" strike="noStrike" cap="none" normalizeH="0" baseline="0" dirty="0" smtClean="0">
                          <a:ln>
                            <a:noFill/>
                          </a:ln>
                          <a:solidFill>
                            <a:srgbClr val="000000"/>
                          </a:solidFill>
                          <a:effectLst/>
                          <a:latin typeface="华文细黑" charset="-122"/>
                          <a:ea typeface="华文细黑" charset="-122"/>
                          <a:cs typeface="Arial" charset="0"/>
                        </a:rPr>
                        <a:t>:</a:t>
                      </a:r>
                      <a:r>
                        <a:rPr kumimoji="0" lang="en-US" sz="1000" b="1" i="0" u="none" strike="noStrike" cap="none" normalizeH="0" baseline="0" dirty="0" smtClean="0">
                          <a:ln>
                            <a:noFill/>
                          </a:ln>
                          <a:solidFill>
                            <a:srgbClr val="000000"/>
                          </a:solidFill>
                          <a:effectLst/>
                          <a:latin typeface="Times New Roman" pitchFamily="18" charset="0"/>
                          <a:ea typeface="华文细黑" charset="-122"/>
                          <a:cs typeface="Times New Roman" pitchFamily="18" charset="0"/>
                        </a:rPr>
                        <a:t> K </a:t>
                      </a:r>
                      <a:r>
                        <a:rPr kumimoji="0" lang="en-US" sz="1000" b="1" i="0" u="none" strike="noStrike" cap="none" normalizeH="0" baseline="0" dirty="0" smtClean="0">
                          <a:ln>
                            <a:noFill/>
                          </a:ln>
                          <a:solidFill>
                            <a:srgbClr val="000000"/>
                          </a:solidFill>
                          <a:effectLst/>
                          <a:latin typeface="华文细黑" charset="-122"/>
                          <a:ea typeface="宋体" pitchFamily="2" charset="-122"/>
                          <a:cs typeface="Arial" charset="0"/>
                        </a:rPr>
                        <a:t>USD</a:t>
                      </a:r>
                      <a:endParaRPr kumimoji="0" lang="en-US" sz="1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txBody>
                  <a:tcPr marL="36195" marR="36195" marT="17780" marB="177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华文细黑" charset="-122"/>
                          <a:ea typeface="宋体" pitchFamily="2" charset="-122"/>
                          <a:cs typeface="Arial" charset="0"/>
                        </a:rPr>
                        <a:t>2009</a:t>
                      </a:r>
                      <a:endParaRPr kumimoji="0" 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marL="36195" marR="36195" marT="17780" marB="177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华文细黑" charset="-122"/>
                          <a:ea typeface="宋体" pitchFamily="2" charset="-122"/>
                          <a:cs typeface="Arial" charset="0"/>
                        </a:rPr>
                        <a:t>2010</a:t>
                      </a:r>
                      <a:endParaRPr kumimoji="0" lang="en-US" sz="1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txBody>
                  <a:tcPr marL="36195" marR="36195" marT="17780" marB="177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华文细黑" charset="-122"/>
                          <a:ea typeface="宋体" pitchFamily="2" charset="-122"/>
                          <a:cs typeface="Arial" charset="0"/>
                        </a:rPr>
                        <a:t>2011</a:t>
                      </a:r>
                      <a:endParaRPr kumimoji="0" 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marL="36195" marR="36195" marT="17780" marB="177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华文细黑" charset="-122"/>
                          <a:ea typeface="宋体" pitchFamily="2" charset="-122"/>
                          <a:cs typeface="Arial" charset="0"/>
                        </a:rPr>
                        <a:t>2012</a:t>
                      </a:r>
                      <a:endParaRPr kumimoji="0" lang="en-US" sz="1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txBody>
                  <a:tcPr marL="36195" marR="36195" marT="17780" marB="177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华文细黑" charset="-122"/>
                          <a:ea typeface="宋体" pitchFamily="2" charset="-122"/>
                          <a:cs typeface="Arial" charset="0"/>
                        </a:rPr>
                        <a:t>2009</a:t>
                      </a:r>
                      <a:r>
                        <a:rPr kumimoji="0" lang="zh-CN" sz="1000" b="1" i="0" u="none" strike="noStrike" cap="none" normalizeH="0" baseline="0" dirty="0" smtClean="0">
                          <a:ln>
                            <a:noFill/>
                          </a:ln>
                          <a:solidFill>
                            <a:srgbClr val="000000"/>
                          </a:solidFill>
                          <a:effectLst/>
                          <a:latin typeface="Times New Roman" pitchFamily="18" charset="0"/>
                          <a:ea typeface="华文细黑" charset="-122"/>
                          <a:cs typeface="Times New Roman" pitchFamily="18" charset="0"/>
                        </a:rPr>
                        <a:t>～</a:t>
                      </a:r>
                      <a:endParaRPr kumimoji="0" lang="en-US" sz="1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华文细黑" charset="-122"/>
                          <a:ea typeface="宋体" pitchFamily="2" charset="-122"/>
                          <a:cs typeface="Arial" charset="0"/>
                        </a:rPr>
                        <a:t>2012</a:t>
                      </a:r>
                      <a:endParaRPr kumimoji="0" lang="en-US" sz="1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txBody>
                  <a:tcPr marL="36195" marR="36195" marT="17780" marB="177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imes New Roman" pitchFamily="18" charset="0"/>
                          <a:ea typeface="华文细黑" charset="-122"/>
                          <a:cs typeface="Times New Roman" pitchFamily="18" charset="0"/>
                        </a:rPr>
                        <a:t>Percentage of  Huawei  global procurement </a:t>
                      </a:r>
                      <a:endParaRPr kumimoji="0" lang="en-US" sz="1000" b="0" i="0" u="none" strike="noStrike" cap="none" normalizeH="0" baseline="0" smtClean="0">
                        <a:ln>
                          <a:noFill/>
                        </a:ln>
                        <a:solidFill>
                          <a:schemeClr val="tx1"/>
                        </a:solidFill>
                        <a:effectLst/>
                        <a:latin typeface="Times New Roman" pitchFamily="18" charset="0"/>
                        <a:ea typeface="华文细黑" charset="-122"/>
                        <a:cs typeface="Times New Roman" pitchFamily="18" charset="0"/>
                      </a:endParaRPr>
                    </a:p>
                  </a:txBody>
                  <a:tcPr marL="36195" marR="36195" marT="17780" marB="177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r h="595313">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ea typeface="华文细黑" charset="-122"/>
                          <a:cs typeface="Times New Roman" pitchFamily="18" charset="0"/>
                        </a:rPr>
                        <a:t>Purchasing from Danish enterprises</a:t>
                      </a:r>
                      <a:endParaRPr kumimoji="0" lang="en-US" sz="1000" b="0" i="0" u="none" strike="noStrike" cap="none" normalizeH="0" baseline="0" smtClean="0">
                        <a:ln>
                          <a:noFill/>
                        </a:ln>
                        <a:solidFill>
                          <a:schemeClr val="tx1"/>
                        </a:solidFill>
                        <a:effectLst/>
                        <a:latin typeface="Times New Roman" pitchFamily="18" charset="0"/>
                        <a:ea typeface="华文细黑" charset="-122"/>
                        <a:cs typeface="Times New Roman" pitchFamily="18" charset="0"/>
                      </a:endParaRPr>
                    </a:p>
                  </a:txBody>
                  <a:tcPr marL="36195" marR="36195" marT="17780" marB="177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华文细黑" charset="-122"/>
                          <a:ea typeface="宋体" pitchFamily="2" charset="-122"/>
                          <a:cs typeface="Arial" charset="0"/>
                        </a:rPr>
                        <a:t>18,085 </a:t>
                      </a:r>
                      <a:endParaRPr kumimoji="0" lang="en-US" sz="1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txBody>
                  <a:tcPr marL="36195" marR="36195" marT="17780" marB="177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华文细黑" charset="-122"/>
                          <a:ea typeface="宋体" pitchFamily="2" charset="-122"/>
                          <a:cs typeface="Arial" charset="0"/>
                        </a:rPr>
                        <a:t>26,542 </a:t>
                      </a:r>
                      <a:endParaRPr kumimoji="0" 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marL="36195" marR="36195" marT="17780" marB="177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华文细黑" charset="-122"/>
                          <a:ea typeface="宋体" pitchFamily="2" charset="-122"/>
                          <a:cs typeface="Arial" charset="0"/>
                        </a:rPr>
                        <a:t>39,793 </a:t>
                      </a:r>
                      <a:endParaRPr kumimoji="0" lang="en-US" sz="10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marL="36195" marR="36195" marT="17780" marB="177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华文细黑" charset="-122"/>
                          <a:ea typeface="宋体" pitchFamily="2" charset="-122"/>
                          <a:cs typeface="Arial" charset="0"/>
                        </a:rPr>
                        <a:t>42,805 </a:t>
                      </a:r>
                      <a:endParaRPr kumimoji="0" lang="en-US" sz="1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txBody>
                  <a:tcPr marL="36195" marR="36195" marT="17780" marB="177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华文细黑" charset="-122"/>
                          <a:ea typeface="宋体" pitchFamily="2" charset="-122"/>
                          <a:cs typeface="Arial" charset="0"/>
                        </a:rPr>
                        <a:t>127,224 </a:t>
                      </a:r>
                      <a:endParaRPr kumimoji="0" lang="en-US" sz="1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txBody>
                  <a:tcPr marL="36195" marR="36195" marT="17780" marB="177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华文细黑" charset="-122"/>
                          <a:ea typeface="宋体" pitchFamily="2" charset="-122"/>
                          <a:cs typeface="Arial" charset="0"/>
                        </a:rPr>
                        <a:t>0.20%</a:t>
                      </a:r>
                      <a:endParaRPr kumimoji="0" lang="en-US" sz="10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txBody>
                  <a:tcPr marL="36195" marR="36195" marT="17780" marB="177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1" name="TextBox 2"/>
          <p:cNvSpPr txBox="1">
            <a:spLocks noChangeArrowheads="1"/>
          </p:cNvSpPr>
          <p:nvPr/>
        </p:nvSpPr>
        <p:spPr bwMode="auto">
          <a:xfrm>
            <a:off x="696918" y="1600980"/>
            <a:ext cx="6946901" cy="1877437"/>
          </a:xfrm>
          <a:prstGeom prst="rect">
            <a:avLst/>
          </a:prstGeom>
          <a:noFill/>
          <a:ln w="9525">
            <a:noFill/>
            <a:miter lim="800000"/>
            <a:headEnd/>
            <a:tailEnd/>
          </a:ln>
        </p:spPr>
        <p:txBody>
          <a:bodyPr>
            <a:spAutoFit/>
          </a:bodyPr>
          <a:lstStyle/>
          <a:p>
            <a:pPr>
              <a:lnSpc>
                <a:spcPct val="125000"/>
              </a:lnSpc>
            </a:pPr>
            <a:endParaRPr lang="en-US" altLang="zh-CN" sz="1600" b="1" dirty="0">
              <a:cs typeface="Arial" charset="0"/>
            </a:endParaRPr>
          </a:p>
          <a:p>
            <a:pPr>
              <a:lnSpc>
                <a:spcPct val="125000"/>
              </a:lnSpc>
              <a:buSzPct val="125000"/>
            </a:pPr>
            <a:endParaRPr lang="en-US" altLang="zh-CN" sz="1600" b="1" dirty="0" smtClean="0">
              <a:cs typeface="Arial" charset="0"/>
            </a:endParaRPr>
          </a:p>
          <a:p>
            <a:pPr>
              <a:lnSpc>
                <a:spcPct val="125000"/>
              </a:lnSpc>
              <a:buSzPct val="75000"/>
              <a:buFont typeface="Wingdings" pitchFamily="2" charset="2"/>
              <a:buChar char="l"/>
            </a:pPr>
            <a:r>
              <a:rPr lang="en-US" altLang="zh-CN" sz="1600" b="1" dirty="0" smtClean="0">
                <a:solidFill>
                  <a:schemeClr val="tx1">
                    <a:lumMod val="75000"/>
                    <a:lumOff val="25000"/>
                  </a:schemeClr>
                </a:solidFill>
                <a:latin typeface="Arial" pitchFamily="34" charset="0"/>
                <a:ea typeface="宋体" pitchFamily="2" charset="-122"/>
                <a:cs typeface="Arial" charset="0"/>
              </a:rPr>
              <a:t>   </a:t>
            </a:r>
            <a:r>
              <a:rPr lang="en-US" altLang="zh-CN" sz="1600" dirty="0" smtClean="0">
                <a:solidFill>
                  <a:schemeClr val="tx1">
                    <a:lumMod val="75000"/>
                    <a:lumOff val="25000"/>
                  </a:schemeClr>
                </a:solidFill>
                <a:latin typeface="Arial" pitchFamily="34" charset="0"/>
                <a:ea typeface="宋体" pitchFamily="2" charset="-122"/>
                <a:cs typeface="Arial" pitchFamily="34" charset="0"/>
              </a:rPr>
              <a:t>The </a:t>
            </a:r>
            <a:r>
              <a:rPr lang="en-US" altLang="zh-CN" sz="1600" dirty="0">
                <a:solidFill>
                  <a:schemeClr val="tx1">
                    <a:lumMod val="75000"/>
                    <a:lumOff val="25000"/>
                  </a:schemeClr>
                </a:solidFill>
                <a:latin typeface="Arial" pitchFamily="34" charset="0"/>
                <a:ea typeface="宋体" pitchFamily="2" charset="-122"/>
                <a:cs typeface="Arial" pitchFamily="34" charset="0"/>
              </a:rPr>
              <a:t>purchasing from Danish enterprises reaches more than 120 M USD since 2009.   YOY growth reaches 34.7%, much higher than Huawei procurement yearly growth 13.8%</a:t>
            </a:r>
          </a:p>
          <a:p>
            <a:r>
              <a:rPr lang="zh-CN" altLang="en-US" sz="1600" b="1" dirty="0">
                <a:cs typeface="Arial" charset="0"/>
              </a:rPr>
              <a:t>　</a:t>
            </a:r>
          </a:p>
        </p:txBody>
      </p:sp>
      <p:sp>
        <p:nvSpPr>
          <p:cNvPr id="22" name="TextBox 2"/>
          <p:cNvSpPr txBox="1">
            <a:spLocks noChangeArrowheads="1"/>
          </p:cNvSpPr>
          <p:nvPr/>
        </p:nvSpPr>
        <p:spPr bwMode="auto">
          <a:xfrm>
            <a:off x="669940" y="4776503"/>
            <a:ext cx="6946901" cy="1323439"/>
          </a:xfrm>
          <a:prstGeom prst="rect">
            <a:avLst/>
          </a:prstGeom>
          <a:noFill/>
          <a:ln w="9525">
            <a:noFill/>
            <a:miter lim="800000"/>
            <a:headEnd/>
            <a:tailEnd/>
          </a:ln>
        </p:spPr>
        <p:txBody>
          <a:bodyPr>
            <a:spAutoFit/>
          </a:bodyPr>
          <a:lstStyle/>
          <a:p>
            <a:endParaRPr lang="en-US" altLang="zh-CN" sz="1600" b="1" dirty="0">
              <a:cs typeface="Arial" charset="0"/>
            </a:endParaRPr>
          </a:p>
          <a:p>
            <a:pPr>
              <a:buSzPct val="125000"/>
            </a:pPr>
            <a:endParaRPr lang="en-US" altLang="zh-CN" sz="1600" b="1" dirty="0" smtClean="0">
              <a:cs typeface="Arial" charset="0"/>
            </a:endParaRPr>
          </a:p>
          <a:p>
            <a:pPr>
              <a:buSzPct val="75000"/>
            </a:pPr>
            <a:r>
              <a:rPr lang="en-US" altLang="zh-CN" sz="1600" b="1" dirty="0" smtClean="0">
                <a:solidFill>
                  <a:schemeClr val="tx1">
                    <a:lumMod val="75000"/>
                    <a:lumOff val="25000"/>
                  </a:schemeClr>
                </a:solidFill>
                <a:latin typeface="Arial" pitchFamily="34" charset="0"/>
                <a:ea typeface="宋体" pitchFamily="2" charset="-122"/>
                <a:cs typeface="Arial" charset="0"/>
              </a:rPr>
              <a:t>The estimated purchasing from Danish enterprises will reach 164 M USD from 2013-2015</a:t>
            </a:r>
            <a:endParaRPr lang="en-US" altLang="zh-CN" sz="1600" dirty="0">
              <a:solidFill>
                <a:schemeClr val="tx1">
                  <a:lumMod val="75000"/>
                  <a:lumOff val="25000"/>
                </a:schemeClr>
              </a:solidFill>
              <a:latin typeface="Arial" pitchFamily="34" charset="0"/>
              <a:ea typeface="宋体" pitchFamily="2" charset="-122"/>
              <a:cs typeface="Arial" pitchFamily="34" charset="0"/>
            </a:endParaRPr>
          </a:p>
          <a:p>
            <a:r>
              <a:rPr lang="zh-CN" altLang="en-US" sz="1600" b="1" dirty="0">
                <a:cs typeface="Arial" charset="0"/>
              </a:rPr>
              <a:t>　</a:t>
            </a:r>
          </a:p>
        </p:txBody>
      </p:sp>
    </p:spTree>
    <p:extLst>
      <p:ext uri="{BB962C8B-B14F-4D97-AF65-F5344CB8AC3E}">
        <p14:creationId xmlns:p14="http://schemas.microsoft.com/office/powerpoint/2010/main" val="2630141548"/>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913" y="341796"/>
            <a:ext cx="10847387" cy="430887"/>
          </a:xfrm>
        </p:spPr>
        <p:txBody>
          <a:bodyPr/>
          <a:lstStyle/>
          <a:p>
            <a:r>
              <a:rPr lang="en-US" altLang="en-US" sz="2800" dirty="0" smtClean="0">
                <a:latin typeface="+mj-lt"/>
              </a:rPr>
              <a:t>Telecom seeds for the future Program </a:t>
            </a:r>
            <a:endParaRPr lang="en-US" altLang="zh-CN" sz="2800" dirty="0" smtClean="0">
              <a:latin typeface="+mj-lt"/>
            </a:endParaRPr>
          </a:p>
        </p:txBody>
      </p:sp>
      <p:sp>
        <p:nvSpPr>
          <p:cNvPr id="34" name="TextBox 5"/>
          <p:cNvSpPr txBox="1">
            <a:spLocks noChangeArrowheads="1"/>
          </p:cNvSpPr>
          <p:nvPr/>
        </p:nvSpPr>
        <p:spPr bwMode="auto">
          <a:xfrm>
            <a:off x="823913" y="1182354"/>
            <a:ext cx="11081098" cy="1800493"/>
          </a:xfrm>
          <a:prstGeom prst="rect">
            <a:avLst/>
          </a:prstGeom>
          <a:noFill/>
          <a:ln>
            <a:noFill/>
          </a:ln>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lnSpc>
                <a:spcPct val="150000"/>
              </a:lnSpc>
              <a:spcBef>
                <a:spcPts val="600"/>
              </a:spcBef>
              <a:buClr>
                <a:schemeClr val="tx1">
                  <a:lumMod val="50000"/>
                  <a:lumOff val="50000"/>
                </a:schemeClr>
              </a:buClr>
              <a:buSzPct val="70000"/>
              <a:buFont typeface="Wingdings" pitchFamily="2" charset="2"/>
              <a:buChar char="l"/>
              <a:defRPr/>
            </a:pPr>
            <a:r>
              <a:rPr lang="en-US" altLang="zh-CN" sz="1600" dirty="0" smtClean="0">
                <a:solidFill>
                  <a:schemeClr val="tx1">
                    <a:lumMod val="75000"/>
                    <a:lumOff val="25000"/>
                  </a:schemeClr>
                </a:solidFill>
                <a:latin typeface="Arial" pitchFamily="34" charset="0"/>
                <a:cs typeface="Arial" pitchFamily="34" charset="0"/>
              </a:rPr>
              <a:t> Education and work experience program for university students with major in technology/science</a:t>
            </a:r>
          </a:p>
          <a:p>
            <a:pPr eaLnBrk="1" hangingPunct="1">
              <a:lnSpc>
                <a:spcPct val="150000"/>
              </a:lnSpc>
              <a:spcBef>
                <a:spcPts val="600"/>
              </a:spcBef>
              <a:buClr>
                <a:schemeClr val="tx1">
                  <a:lumMod val="50000"/>
                  <a:lumOff val="50000"/>
                </a:schemeClr>
              </a:buClr>
              <a:buSzPct val="70000"/>
              <a:buFont typeface="Wingdings" pitchFamily="2" charset="2"/>
              <a:buChar char="l"/>
              <a:defRPr/>
            </a:pPr>
            <a:r>
              <a:rPr lang="en-US" altLang="zh-CN" sz="1600" b="1" dirty="0" smtClean="0">
                <a:solidFill>
                  <a:schemeClr val="tx1">
                    <a:lumMod val="75000"/>
                    <a:lumOff val="25000"/>
                  </a:schemeClr>
                </a:solidFill>
                <a:latin typeface="Arial" pitchFamily="34" charset="0"/>
                <a:cs typeface="Arial" pitchFamily="34" charset="0"/>
              </a:rPr>
              <a:t> 3</a:t>
            </a:r>
            <a:r>
              <a:rPr lang="en-US" altLang="zh-CN" sz="1600" dirty="0" smtClean="0">
                <a:solidFill>
                  <a:schemeClr val="tx1">
                    <a:lumMod val="75000"/>
                    <a:lumOff val="25000"/>
                  </a:schemeClr>
                </a:solidFill>
                <a:latin typeface="Arial" pitchFamily="34" charset="0"/>
                <a:cs typeface="Arial" pitchFamily="34" charset="0"/>
              </a:rPr>
              <a:t> week program that consist of training, lab work and cultural experiences</a:t>
            </a:r>
          </a:p>
          <a:p>
            <a:pPr eaLnBrk="1" hangingPunct="1">
              <a:lnSpc>
                <a:spcPct val="150000"/>
              </a:lnSpc>
              <a:spcBef>
                <a:spcPts val="600"/>
              </a:spcBef>
              <a:buClr>
                <a:schemeClr val="tx1">
                  <a:lumMod val="50000"/>
                  <a:lumOff val="50000"/>
                </a:schemeClr>
              </a:buClr>
              <a:buSzPct val="70000"/>
              <a:buFont typeface="Wingdings" pitchFamily="2" charset="2"/>
              <a:buChar char="l"/>
              <a:defRPr/>
            </a:pPr>
            <a:r>
              <a:rPr lang="en-US" altLang="zh-CN" sz="1600" dirty="0" smtClean="0">
                <a:solidFill>
                  <a:schemeClr val="tx1">
                    <a:lumMod val="75000"/>
                    <a:lumOff val="25000"/>
                  </a:schemeClr>
                </a:solidFill>
                <a:latin typeface="Arial" pitchFamily="34" charset="0"/>
                <a:cs typeface="Arial" pitchFamily="34" charset="0"/>
              </a:rPr>
              <a:t> Opportunity for students to engage in international business culture, hands on training and technical training</a:t>
            </a:r>
          </a:p>
          <a:p>
            <a:pPr eaLnBrk="1" hangingPunct="1">
              <a:lnSpc>
                <a:spcPct val="150000"/>
              </a:lnSpc>
              <a:spcBef>
                <a:spcPts val="600"/>
              </a:spcBef>
              <a:buClr>
                <a:schemeClr val="tx1">
                  <a:lumMod val="50000"/>
                  <a:lumOff val="50000"/>
                </a:schemeClr>
              </a:buClr>
              <a:buSzPct val="70000"/>
              <a:buFont typeface="Wingdings" pitchFamily="2" charset="2"/>
              <a:buChar char="l"/>
              <a:defRPr/>
            </a:pPr>
            <a:r>
              <a:rPr lang="en-US" altLang="zh-CN" sz="1600" dirty="0" smtClean="0">
                <a:solidFill>
                  <a:schemeClr val="tx1">
                    <a:lumMod val="75000"/>
                    <a:lumOff val="25000"/>
                  </a:schemeClr>
                </a:solidFill>
                <a:latin typeface="Arial" pitchFamily="34" charset="0"/>
                <a:cs typeface="Arial" pitchFamily="34" charset="0"/>
              </a:rPr>
              <a:t> </a:t>
            </a:r>
            <a:r>
              <a:rPr lang="en-US" altLang="zh-CN" sz="1600" b="1" dirty="0" smtClean="0">
                <a:solidFill>
                  <a:schemeClr val="tx1">
                    <a:lumMod val="75000"/>
                    <a:lumOff val="25000"/>
                  </a:schemeClr>
                </a:solidFill>
                <a:latin typeface="Arial" pitchFamily="34" charset="0"/>
                <a:cs typeface="Arial" pitchFamily="34" charset="0"/>
              </a:rPr>
              <a:t>5</a:t>
            </a:r>
            <a:r>
              <a:rPr lang="en-US" altLang="zh-CN" sz="1600" dirty="0" smtClean="0">
                <a:solidFill>
                  <a:schemeClr val="tx1">
                    <a:lumMod val="75000"/>
                    <a:lumOff val="25000"/>
                  </a:schemeClr>
                </a:solidFill>
                <a:latin typeface="Arial" pitchFamily="34" charset="0"/>
                <a:cs typeface="Arial" pitchFamily="34" charset="0"/>
              </a:rPr>
              <a:t> year cooperation with </a:t>
            </a:r>
            <a:r>
              <a:rPr lang="en-US" altLang="zh-CN" sz="1600" b="1" dirty="0" smtClean="0">
                <a:solidFill>
                  <a:schemeClr val="tx1">
                    <a:lumMod val="75000"/>
                    <a:lumOff val="25000"/>
                  </a:schemeClr>
                </a:solidFill>
                <a:latin typeface="Arial" pitchFamily="34" charset="0"/>
                <a:cs typeface="Arial" pitchFamily="34" charset="0"/>
              </a:rPr>
              <a:t>Aalborg University </a:t>
            </a:r>
            <a:r>
              <a:rPr lang="en-US" altLang="zh-CN" sz="1600" dirty="0" smtClean="0">
                <a:solidFill>
                  <a:schemeClr val="tx1">
                    <a:lumMod val="75000"/>
                    <a:lumOff val="25000"/>
                  </a:schemeClr>
                </a:solidFill>
                <a:latin typeface="Arial" pitchFamily="34" charset="0"/>
                <a:cs typeface="Arial" pitchFamily="34" charset="0"/>
              </a:rPr>
              <a:t>and </a:t>
            </a:r>
            <a:r>
              <a:rPr lang="en-US" altLang="zh-CN" sz="1600" b="1" dirty="0" smtClean="0">
                <a:solidFill>
                  <a:schemeClr val="tx1">
                    <a:lumMod val="75000"/>
                    <a:lumOff val="25000"/>
                  </a:schemeClr>
                </a:solidFill>
                <a:latin typeface="Arial" pitchFamily="34" charset="0"/>
                <a:cs typeface="Arial" pitchFamily="34" charset="0"/>
              </a:rPr>
              <a:t>Technical University </a:t>
            </a:r>
            <a:r>
              <a:rPr lang="en-US" altLang="zh-CN" sz="1600" dirty="0" smtClean="0">
                <a:solidFill>
                  <a:schemeClr val="tx1">
                    <a:lumMod val="75000"/>
                    <a:lumOff val="25000"/>
                  </a:schemeClr>
                </a:solidFill>
                <a:latin typeface="Arial" pitchFamily="34" charset="0"/>
                <a:cs typeface="Arial" pitchFamily="34" charset="0"/>
              </a:rPr>
              <a:t>of Denmark initiated in 2014</a:t>
            </a:r>
          </a:p>
        </p:txBody>
      </p:sp>
      <p:pic>
        <p:nvPicPr>
          <p:cNvPr id="14" name="Picture 2" descr="E:\13、丹麦公共关系\20130701 孔子学院学生中国夏令营\丹麦学生团组-2013-07-10.jpg"/>
          <p:cNvPicPr>
            <a:picLocks noChangeAspect="1" noChangeArrowheads="1"/>
          </p:cNvPicPr>
          <p:nvPr/>
        </p:nvPicPr>
        <p:blipFill>
          <a:blip r:embed="rId3" cstate="print"/>
          <a:srcRect/>
          <a:stretch>
            <a:fillRect/>
          </a:stretch>
        </p:blipFill>
        <p:spPr bwMode="auto">
          <a:xfrm>
            <a:off x="779202" y="4703455"/>
            <a:ext cx="2990223" cy="19548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2" descr="C:\Huawei Daniel\Flyttat\Events\Denmark\Apr 5 event 2011\Pictures\IMG_9955.JPG"/>
          <p:cNvPicPr>
            <a:picLocks noChangeAspect="1" noChangeArrowheads="1"/>
          </p:cNvPicPr>
          <p:nvPr/>
        </p:nvPicPr>
        <p:blipFill>
          <a:blip r:embed="rId4" cstate="print"/>
          <a:srcRect/>
          <a:stretch>
            <a:fillRect/>
          </a:stretch>
        </p:blipFill>
        <p:spPr bwMode="auto">
          <a:xfrm>
            <a:off x="4279135" y="4703455"/>
            <a:ext cx="3798984" cy="18665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15" descr="lux pix 2.JPG"/>
          <p:cNvPicPr>
            <a:picLocks noChangeAspect="1"/>
          </p:cNvPicPr>
          <p:nvPr/>
        </p:nvPicPr>
        <p:blipFill>
          <a:blip r:embed="rId5" cstate="print"/>
          <a:stretch>
            <a:fillRect/>
          </a:stretch>
        </p:blipFill>
        <p:spPr>
          <a:xfrm>
            <a:off x="8650919" y="4703455"/>
            <a:ext cx="2629287" cy="18237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93764069"/>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43089" y="2376488"/>
            <a:ext cx="8304212" cy="677108"/>
          </a:xfrm>
        </p:spPr>
        <p:txBody>
          <a:bodyPr/>
          <a:lstStyle/>
          <a:p>
            <a:pPr algn="ctr">
              <a:defRPr/>
            </a:pPr>
            <a:r>
              <a:rPr lang="en-US" altLang="zh-CN" sz="4400" b="1" dirty="0">
                <a:solidFill>
                  <a:srgbClr val="000000"/>
                </a:solidFill>
                <a:ea typeface="黑体" pitchFamily="49" charset="-122"/>
              </a:rPr>
              <a:t>A better connected world</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椭圆 23"/>
          <p:cNvSpPr/>
          <p:nvPr/>
        </p:nvSpPr>
        <p:spPr bwMode="auto">
          <a:xfrm>
            <a:off x="6421439" y="-1377950"/>
            <a:ext cx="5159375" cy="5160963"/>
          </a:xfrm>
          <a:prstGeom prst="ellipse">
            <a:avLst/>
          </a:prstGeom>
          <a:noFill/>
          <a:ln w="101600" cap="flat" cmpd="sng" algn="ctr">
            <a:solidFill>
              <a:schemeClr val="bg2">
                <a:lumMod val="20000"/>
                <a:lumOff val="80000"/>
              </a:schemeClr>
            </a:solidFill>
            <a:prstDash val="solid"/>
            <a:round/>
            <a:headEnd type="none" w="med" len="med"/>
            <a:tailEnd type="none" w="med" len="med"/>
          </a:ln>
          <a:effectLst/>
          <a:extLst/>
        </p:spPr>
        <p:txBody>
          <a:bodyPr/>
          <a:lstStyle/>
          <a:p>
            <a:pPr>
              <a:buClr>
                <a:srgbClr val="CC9900"/>
              </a:buClr>
              <a:buFont typeface="Wingdings" pitchFamily="2" charset="2"/>
              <a:buChar char="n"/>
              <a:defRPr/>
            </a:pPr>
            <a:endParaRPr lang="zh-CN" altLang="en-US">
              <a:latin typeface="Arial" pitchFamily="34" charset="0"/>
              <a:cs typeface="Arial" pitchFamily="34" charset="0"/>
            </a:endParaRPr>
          </a:p>
        </p:txBody>
      </p:sp>
      <p:sp>
        <p:nvSpPr>
          <p:cNvPr id="41987" name="椭圆 11"/>
          <p:cNvSpPr>
            <a:spLocks noChangeArrowheads="1"/>
          </p:cNvSpPr>
          <p:nvPr/>
        </p:nvSpPr>
        <p:spPr bwMode="auto">
          <a:xfrm>
            <a:off x="10215563" y="917575"/>
            <a:ext cx="2520950" cy="2520950"/>
          </a:xfrm>
          <a:prstGeom prst="ellipse">
            <a:avLst/>
          </a:prstGeom>
          <a:solidFill>
            <a:srgbClr val="00B05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CC9900"/>
              </a:buClr>
              <a:buFont typeface="Wingdings" pitchFamily="2" charset="2"/>
              <a:buChar char="n"/>
            </a:pPr>
            <a:endParaRPr lang="zh-CN" altLang="en-US">
              <a:latin typeface="Arial" charset="0"/>
              <a:cs typeface="Arial" charset="0"/>
            </a:endParaRPr>
          </a:p>
        </p:txBody>
      </p:sp>
      <p:sp>
        <p:nvSpPr>
          <p:cNvPr id="3" name="椭圆 2"/>
          <p:cNvSpPr/>
          <p:nvPr/>
        </p:nvSpPr>
        <p:spPr bwMode="auto">
          <a:xfrm>
            <a:off x="6797166" y="1449785"/>
            <a:ext cx="2210381" cy="2210381"/>
          </a:xfrm>
          <a:prstGeom prst="ellipse">
            <a:avLst/>
          </a:prstGeom>
          <a:blipFill>
            <a:blip r:embed="rId3" cstate="print"/>
            <a:srcRect/>
            <a:stretch>
              <a:fillRect t="-29270"/>
            </a:stretch>
          </a:blipFill>
          <a:ln>
            <a:noFill/>
          </a:ln>
          <a:effectLst/>
          <a:extLst/>
        </p:spPr>
        <p:txBody>
          <a:bodyPr/>
          <a:lstStyle/>
          <a:p>
            <a:pPr>
              <a:buClr>
                <a:srgbClr val="CC9900"/>
              </a:buClr>
              <a:buFont typeface="Wingdings" pitchFamily="2" charset="2"/>
              <a:buChar char="n"/>
              <a:defRPr/>
            </a:pPr>
            <a:endParaRPr lang="zh-CN" altLang="en-US">
              <a:latin typeface="Arial" pitchFamily="34" charset="0"/>
              <a:cs typeface="Arial" pitchFamily="34" charset="0"/>
            </a:endParaRPr>
          </a:p>
        </p:txBody>
      </p:sp>
      <p:pic>
        <p:nvPicPr>
          <p:cNvPr id="32771" name="Picture 15" descr="C:\Users\t44857\AppData\Local\Microsoft\Windows\Temporary Internet Files\Content.Outlook\VHX914GH\图片1.jpg"/>
          <p:cNvPicPr>
            <a:picLocks noChangeAspect="1" noChangeArrowheads="1"/>
          </p:cNvPicPr>
          <p:nvPr/>
        </p:nvPicPr>
        <p:blipFill rotWithShape="1">
          <a:blip r:embed="rId4" cstate="print">
            <a:extLst/>
          </a:blip>
          <a:srcRect l="16033" r="8989"/>
          <a:stretch/>
        </p:blipFill>
        <p:spPr bwMode="auto">
          <a:xfrm>
            <a:off x="8956038" y="1691638"/>
            <a:ext cx="2520000" cy="2520000"/>
          </a:xfrm>
          <a:prstGeom prst="ellipse">
            <a:avLst/>
          </a:prstGeom>
          <a:noFill/>
          <a:ln>
            <a:noFill/>
          </a:ln>
          <a:extLst/>
        </p:spPr>
      </p:pic>
      <p:sp>
        <p:nvSpPr>
          <p:cNvPr id="14" name="椭圆 13"/>
          <p:cNvSpPr/>
          <p:nvPr/>
        </p:nvSpPr>
        <p:spPr bwMode="auto">
          <a:xfrm>
            <a:off x="-1350963" y="1512890"/>
            <a:ext cx="6370639" cy="6370637"/>
          </a:xfrm>
          <a:prstGeom prst="ellipse">
            <a:avLst/>
          </a:prstGeom>
          <a:noFill/>
          <a:ln w="101600" cap="flat" cmpd="sng" algn="ctr">
            <a:solidFill>
              <a:schemeClr val="bg2">
                <a:lumMod val="20000"/>
                <a:lumOff val="80000"/>
              </a:schemeClr>
            </a:solidFill>
            <a:prstDash val="solid"/>
            <a:round/>
            <a:headEnd type="none" w="med" len="med"/>
            <a:tailEnd type="none" w="med" len="med"/>
          </a:ln>
          <a:effectLst/>
          <a:extLst/>
        </p:spPr>
        <p:txBody>
          <a:bodyPr/>
          <a:lstStyle/>
          <a:p>
            <a:pPr>
              <a:buClr>
                <a:srgbClr val="CC9900"/>
              </a:buClr>
              <a:buFont typeface="Wingdings" pitchFamily="2" charset="2"/>
              <a:buChar char="n"/>
              <a:defRPr/>
            </a:pPr>
            <a:endParaRPr lang="zh-CN" altLang="en-US">
              <a:latin typeface="Arial" pitchFamily="34" charset="0"/>
              <a:cs typeface="Arial" pitchFamily="34" charset="0"/>
            </a:endParaRPr>
          </a:p>
        </p:txBody>
      </p:sp>
      <p:sp>
        <p:nvSpPr>
          <p:cNvPr id="33801" name="矩形 11"/>
          <p:cNvSpPr>
            <a:spLocks noChangeArrowheads="1"/>
          </p:cNvSpPr>
          <p:nvPr/>
        </p:nvSpPr>
        <p:spPr bwMode="auto">
          <a:xfrm>
            <a:off x="5094289" y="4259264"/>
            <a:ext cx="6429375" cy="2054409"/>
          </a:xfrm>
          <a:prstGeom prst="rect">
            <a:avLst/>
          </a:prstGeom>
          <a:noFill/>
          <a:ln w="9525">
            <a:noFill/>
            <a:miter lim="800000"/>
            <a:headEnd/>
            <a:tailEnd/>
          </a:ln>
        </p:spPr>
        <p:txBody>
          <a:bodyPr lIns="0" tIns="0" rIns="0" bIns="0">
            <a:spAutoFit/>
          </a:bodyPr>
          <a:lstStyle/>
          <a:p>
            <a:pPr>
              <a:spcBef>
                <a:spcPts val="300"/>
              </a:spcBef>
              <a:defRPr/>
            </a:pPr>
            <a:r>
              <a:rPr lang="en-US" altLang="zh-CN" sz="1600" b="1" dirty="0">
                <a:solidFill>
                  <a:srgbClr val="C00000"/>
                </a:solidFill>
                <a:latin typeface="Arial" pitchFamily="34" charset="0"/>
                <a:cs typeface="Arial" pitchFamily="34" charset="0"/>
                <a:sym typeface="Calibri" pitchFamily="34" charset="0"/>
              </a:rPr>
              <a:t>Huawei's goal in bridging the digital divide: connectivity and broadband inclusion for all</a:t>
            </a:r>
          </a:p>
          <a:p>
            <a:pPr marL="0" lvl="1">
              <a:spcBef>
                <a:spcPts val="300"/>
              </a:spcBef>
              <a:defRPr/>
            </a:pPr>
            <a:r>
              <a:rPr lang="en-US" altLang="zh-CN" sz="1200" b="1" dirty="0">
                <a:solidFill>
                  <a:srgbClr val="C00000"/>
                </a:solidFill>
                <a:latin typeface="Arial" pitchFamily="34" charset="0"/>
                <a:cs typeface="Arial" pitchFamily="34" charset="0"/>
                <a:sym typeface="Calibri" pitchFamily="34" charset="0"/>
              </a:rPr>
              <a:t>Accessibility: </a:t>
            </a:r>
            <a:r>
              <a:rPr lang="en-US" altLang="zh-CN" sz="1200" dirty="0">
                <a:solidFill>
                  <a:srgbClr val="404040"/>
                </a:solidFill>
                <a:latin typeface="Arial" pitchFamily="34" charset="0"/>
                <a:ea typeface="微软雅黑" pitchFamily="34" charset="-122"/>
                <a:cs typeface="Arial" pitchFamily="34" charset="0"/>
                <a:sym typeface="Calibri" pitchFamily="34" charset="0"/>
              </a:rPr>
              <a:t>Work with carriers to solve the wide coverage problem </a:t>
            </a:r>
          </a:p>
          <a:p>
            <a:pPr marL="171450" lvl="1" indent="-171450">
              <a:spcBef>
                <a:spcPts val="300"/>
              </a:spcBef>
              <a:buClr>
                <a:schemeClr val="tx1">
                  <a:lumMod val="50000"/>
                  <a:lumOff val="50000"/>
                </a:schemeClr>
              </a:buClr>
              <a:buSzPct val="60000"/>
              <a:buFont typeface="Wingdings" pitchFamily="2" charset="2"/>
              <a:buChar char="l"/>
              <a:defRPr/>
            </a:pPr>
            <a:r>
              <a:rPr lang="en-US" altLang="zh-CN" sz="1200" dirty="0">
                <a:solidFill>
                  <a:srgbClr val="404040"/>
                </a:solidFill>
                <a:latin typeface="Arial" pitchFamily="34" charset="0"/>
                <a:ea typeface="微软雅黑" pitchFamily="34" charset="-122"/>
                <a:cs typeface="Arial" pitchFamily="34" charset="0"/>
                <a:sym typeface="Calibri" pitchFamily="34" charset="0"/>
              </a:rPr>
              <a:t>Enabling 1.5 billion more people (7.5 billion in total) with access to communications services</a:t>
            </a:r>
          </a:p>
          <a:p>
            <a:pPr marL="171450" lvl="1" indent="-171450">
              <a:spcBef>
                <a:spcPts val="300"/>
              </a:spcBef>
              <a:buClr>
                <a:schemeClr val="tx1">
                  <a:lumMod val="50000"/>
                  <a:lumOff val="50000"/>
                </a:schemeClr>
              </a:buClr>
              <a:buSzPct val="60000"/>
              <a:buFont typeface="Wingdings" pitchFamily="2" charset="2"/>
              <a:buChar char="l"/>
              <a:defRPr/>
            </a:pPr>
            <a:r>
              <a:rPr lang="en-US" altLang="zh-CN" sz="1200" dirty="0">
                <a:solidFill>
                  <a:srgbClr val="404040"/>
                </a:solidFill>
                <a:latin typeface="Arial" pitchFamily="34" charset="0"/>
                <a:ea typeface="微软雅黑" pitchFamily="34" charset="-122"/>
                <a:cs typeface="Arial" pitchFamily="34" charset="0"/>
                <a:sym typeface="Calibri" pitchFamily="34" charset="0"/>
              </a:rPr>
              <a:t>Allowing another 300 million households (930 million in total) to enjoy broadband access.</a:t>
            </a:r>
          </a:p>
          <a:p>
            <a:pPr marL="0" lvl="1">
              <a:spcBef>
                <a:spcPts val="300"/>
              </a:spcBef>
              <a:defRPr/>
            </a:pPr>
            <a:r>
              <a:rPr lang="en-US" altLang="zh-CN" sz="1200" b="1" dirty="0">
                <a:solidFill>
                  <a:srgbClr val="C00000"/>
                </a:solidFill>
                <a:latin typeface="Arial" pitchFamily="34" charset="0"/>
                <a:cs typeface="Arial" pitchFamily="34" charset="0"/>
                <a:sym typeface="Calibri" pitchFamily="34" charset="0"/>
              </a:rPr>
              <a:t>Affordability: </a:t>
            </a:r>
            <a:r>
              <a:rPr lang="en-US" altLang="zh-CN" sz="1200" dirty="0">
                <a:solidFill>
                  <a:srgbClr val="404040"/>
                </a:solidFill>
                <a:latin typeface="Arial" pitchFamily="34" charset="0"/>
                <a:ea typeface="微软雅黑" pitchFamily="34" charset="-122"/>
                <a:sym typeface="Calibri" pitchFamily="34" charset="0"/>
              </a:rPr>
              <a:t>Reduce costs with innovative technologies.</a:t>
            </a:r>
          </a:p>
          <a:p>
            <a:pPr marL="171450" lvl="1" indent="-171450">
              <a:spcBef>
                <a:spcPts val="300"/>
              </a:spcBef>
              <a:buClr>
                <a:schemeClr val="tx1">
                  <a:lumMod val="50000"/>
                  <a:lumOff val="50000"/>
                </a:schemeClr>
              </a:buClr>
              <a:buSzPct val="70000"/>
              <a:buFont typeface="Wingdings" pitchFamily="2" charset="2"/>
              <a:buChar char="l"/>
              <a:defRPr/>
            </a:pPr>
            <a:r>
              <a:rPr lang="en-US" altLang="zh-CN" sz="1200" dirty="0">
                <a:solidFill>
                  <a:srgbClr val="404040"/>
                </a:solidFill>
                <a:latin typeface="Arial" pitchFamily="34" charset="0"/>
                <a:ea typeface="微软雅黑" pitchFamily="34" charset="-122"/>
                <a:sym typeface="Calibri" pitchFamily="34" charset="0"/>
              </a:rPr>
              <a:t>Fixed Broadband: down from US$5 to US$3 for each Mbps(Megabit per second)</a:t>
            </a:r>
          </a:p>
          <a:p>
            <a:pPr marL="171450" lvl="1" indent="-171450">
              <a:spcBef>
                <a:spcPts val="300"/>
              </a:spcBef>
              <a:buClr>
                <a:schemeClr val="tx1">
                  <a:lumMod val="50000"/>
                  <a:lumOff val="50000"/>
                </a:schemeClr>
              </a:buClr>
              <a:buSzPct val="70000"/>
              <a:buFont typeface="Wingdings" pitchFamily="2" charset="2"/>
              <a:buChar char="l"/>
              <a:defRPr/>
            </a:pPr>
            <a:r>
              <a:rPr lang="en-US" altLang="zh-CN" sz="1200" dirty="0">
                <a:solidFill>
                  <a:srgbClr val="404040"/>
                </a:solidFill>
                <a:latin typeface="Arial" pitchFamily="34" charset="0"/>
                <a:ea typeface="微软雅黑" pitchFamily="34" charset="-122"/>
                <a:sym typeface="Calibri" pitchFamily="34" charset="0"/>
              </a:rPr>
              <a:t>Next Generation Network: down from US$12 to US$8 for each line</a:t>
            </a:r>
          </a:p>
          <a:p>
            <a:pPr marL="171450" lvl="1" indent="-171450">
              <a:spcBef>
                <a:spcPts val="300"/>
              </a:spcBef>
              <a:buClr>
                <a:schemeClr val="tx1">
                  <a:lumMod val="50000"/>
                  <a:lumOff val="50000"/>
                </a:schemeClr>
              </a:buClr>
              <a:buSzPct val="70000"/>
              <a:buFont typeface="Wingdings" pitchFamily="2" charset="2"/>
              <a:buChar char="l"/>
              <a:defRPr/>
            </a:pPr>
            <a:r>
              <a:rPr lang="en-US" altLang="zh-CN" sz="1200" dirty="0">
                <a:solidFill>
                  <a:srgbClr val="404040"/>
                </a:solidFill>
                <a:latin typeface="Arial" pitchFamily="34" charset="0"/>
                <a:ea typeface="微软雅黑" pitchFamily="34" charset="-122"/>
                <a:sym typeface="Calibri" pitchFamily="34" charset="0"/>
              </a:rPr>
              <a:t>Tablet and smartphone: down from US$300 to US$50</a:t>
            </a:r>
            <a:endParaRPr lang="en-US" altLang="zh-CN" sz="1200" b="1" dirty="0">
              <a:latin typeface="Arial" pitchFamily="34" charset="0"/>
              <a:cs typeface="Arial" pitchFamily="34" charset="0"/>
            </a:endParaRPr>
          </a:p>
        </p:txBody>
      </p:sp>
      <p:sp>
        <p:nvSpPr>
          <p:cNvPr id="2" name="标题 1"/>
          <p:cNvSpPr>
            <a:spLocks noGrp="1"/>
          </p:cNvSpPr>
          <p:nvPr>
            <p:ph type="title"/>
          </p:nvPr>
        </p:nvSpPr>
        <p:spPr>
          <a:xfrm>
            <a:off x="823914" y="341315"/>
            <a:ext cx="10756901" cy="554037"/>
          </a:xfrm>
        </p:spPr>
        <p:txBody>
          <a:bodyPr/>
          <a:lstStyle/>
          <a:p>
            <a:pPr>
              <a:defRPr/>
            </a:pPr>
            <a:r>
              <a:rPr lang="en-US" altLang="zh-CN" smtClean="0"/>
              <a:t>Dedicated to bridging the digital divide</a:t>
            </a:r>
          </a:p>
        </p:txBody>
      </p:sp>
      <p:pic>
        <p:nvPicPr>
          <p:cNvPr id="32776" name="Picture 5" descr="D:\过往项目\2012\自己\发展故事\征集\罗马尼亚\4 - ending - 竖版.jpg"/>
          <p:cNvPicPr>
            <a:picLocks noChangeAspect="1" noChangeArrowheads="1"/>
          </p:cNvPicPr>
          <p:nvPr/>
        </p:nvPicPr>
        <p:blipFill rotWithShape="1">
          <a:blip r:embed="rId5" cstate="print">
            <a:extLst/>
          </a:blip>
          <a:srcRect l="17670"/>
          <a:stretch/>
        </p:blipFill>
        <p:spPr bwMode="auto">
          <a:xfrm>
            <a:off x="4336148" y="1341438"/>
            <a:ext cx="2520000" cy="2520000"/>
          </a:xfrm>
          <a:prstGeom prst="ellipse">
            <a:avLst/>
          </a:prstGeom>
          <a:noFill/>
          <a:ln>
            <a:noFill/>
          </a:ln>
          <a:extLst/>
        </p:spPr>
      </p:pic>
      <p:pic>
        <p:nvPicPr>
          <p:cNvPr id="13" name="Picture 14"/>
          <p:cNvPicPr>
            <a:picLocks noChangeAspect="1" noChangeArrowheads="1"/>
          </p:cNvPicPr>
          <p:nvPr/>
        </p:nvPicPr>
        <p:blipFill rotWithShape="1">
          <a:blip r:embed="rId6" cstate="print"/>
          <a:srcRect r="22528"/>
          <a:stretch/>
        </p:blipFill>
        <p:spPr bwMode="auto">
          <a:xfrm>
            <a:off x="841377" y="2235202"/>
            <a:ext cx="3930649" cy="3930649"/>
          </a:xfrm>
          <a:prstGeom prst="ellipse">
            <a:avLst/>
          </a:prstGeom>
          <a:noFill/>
          <a:ln w="9525">
            <a:noFill/>
            <a:miter lim="800000"/>
            <a:headEnd/>
            <a:tailEnd/>
          </a:ln>
        </p:spPr>
      </p:pic>
      <p:grpSp>
        <p:nvGrpSpPr>
          <p:cNvPr id="4" name="组合 11"/>
          <p:cNvGrpSpPr/>
          <p:nvPr/>
        </p:nvGrpSpPr>
        <p:grpSpPr>
          <a:xfrm>
            <a:off x="11290302" y="1303338"/>
            <a:ext cx="719999" cy="720000"/>
            <a:chOff x="4986590" y="1514105"/>
            <a:chExt cx="720000" cy="720000"/>
          </a:xfrm>
          <a:solidFill>
            <a:schemeClr val="bg1"/>
          </a:solidFill>
        </p:grpSpPr>
        <p:sp>
          <p:nvSpPr>
            <p:cNvPr id="15" name="Freeform 8"/>
            <p:cNvSpPr>
              <a:spLocks noEditPoints="1"/>
            </p:cNvSpPr>
            <p:nvPr/>
          </p:nvSpPr>
          <p:spPr bwMode="auto">
            <a:xfrm>
              <a:off x="4986590" y="1514105"/>
              <a:ext cx="720000" cy="720000"/>
            </a:xfrm>
            <a:custGeom>
              <a:avLst/>
              <a:gdLst>
                <a:gd name="T0" fmla="*/ 110 w 220"/>
                <a:gd name="T1" fmla="*/ 219 h 219"/>
                <a:gd name="T2" fmla="*/ 0 w 220"/>
                <a:gd name="T3" fmla="*/ 109 h 219"/>
                <a:gd name="T4" fmla="*/ 110 w 220"/>
                <a:gd name="T5" fmla="*/ 0 h 219"/>
                <a:gd name="T6" fmla="*/ 220 w 220"/>
                <a:gd name="T7" fmla="*/ 109 h 219"/>
                <a:gd name="T8" fmla="*/ 110 w 220"/>
                <a:gd name="T9" fmla="*/ 219 h 219"/>
                <a:gd name="T10" fmla="*/ 110 w 220"/>
                <a:gd name="T11" fmla="*/ 7 h 219"/>
                <a:gd name="T12" fmla="*/ 8 w 220"/>
                <a:gd name="T13" fmla="*/ 109 h 219"/>
                <a:gd name="T14" fmla="*/ 110 w 220"/>
                <a:gd name="T15" fmla="*/ 212 h 219"/>
                <a:gd name="T16" fmla="*/ 212 w 220"/>
                <a:gd name="T17" fmla="*/ 109 h 219"/>
                <a:gd name="T18" fmla="*/ 110 w 220"/>
                <a:gd name="T19" fmla="*/ 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19">
                  <a:moveTo>
                    <a:pt x="110" y="219"/>
                  </a:moveTo>
                  <a:cubicBezTo>
                    <a:pt x="49" y="219"/>
                    <a:pt x="0" y="170"/>
                    <a:pt x="0" y="109"/>
                  </a:cubicBezTo>
                  <a:cubicBezTo>
                    <a:pt x="0" y="49"/>
                    <a:pt x="49" y="0"/>
                    <a:pt x="110" y="0"/>
                  </a:cubicBezTo>
                  <a:cubicBezTo>
                    <a:pt x="171" y="0"/>
                    <a:pt x="220" y="49"/>
                    <a:pt x="220" y="109"/>
                  </a:cubicBezTo>
                  <a:cubicBezTo>
                    <a:pt x="220" y="170"/>
                    <a:pt x="171" y="219"/>
                    <a:pt x="110" y="219"/>
                  </a:cubicBezTo>
                  <a:close/>
                  <a:moveTo>
                    <a:pt x="110" y="7"/>
                  </a:moveTo>
                  <a:cubicBezTo>
                    <a:pt x="54" y="7"/>
                    <a:pt x="8" y="53"/>
                    <a:pt x="8" y="109"/>
                  </a:cubicBezTo>
                  <a:cubicBezTo>
                    <a:pt x="8" y="166"/>
                    <a:pt x="54" y="212"/>
                    <a:pt x="110" y="212"/>
                  </a:cubicBezTo>
                  <a:cubicBezTo>
                    <a:pt x="166" y="212"/>
                    <a:pt x="212" y="166"/>
                    <a:pt x="212" y="109"/>
                  </a:cubicBezTo>
                  <a:cubicBezTo>
                    <a:pt x="212" y="53"/>
                    <a:pt x="166" y="7"/>
                    <a:pt x="110" y="7"/>
                  </a:cubicBezTo>
                  <a:close/>
                </a:path>
              </a:pathLst>
            </a:custGeom>
            <a:grpFill/>
            <a:ln>
              <a:noFill/>
            </a:ln>
            <a:extLst/>
          </p:spPr>
          <p:txBody>
            <a:bodyPr/>
            <a:lstStyle/>
            <a:p>
              <a:pPr>
                <a:defRPr/>
              </a:pPr>
              <a:endParaRPr lang="zh-CN" altLang="en-US"/>
            </a:p>
          </p:txBody>
        </p:sp>
        <p:sp>
          <p:nvSpPr>
            <p:cNvPr id="16" name="Freeform 5"/>
            <p:cNvSpPr>
              <a:spLocks noEditPoints="1"/>
            </p:cNvSpPr>
            <p:nvPr/>
          </p:nvSpPr>
          <p:spPr bwMode="auto">
            <a:xfrm>
              <a:off x="5123857" y="1652184"/>
              <a:ext cx="445467" cy="443842"/>
            </a:xfrm>
            <a:custGeom>
              <a:avLst/>
              <a:gdLst>
                <a:gd name="T0" fmla="*/ 296 w 591"/>
                <a:gd name="T1" fmla="*/ 0 h 591"/>
                <a:gd name="T2" fmla="*/ 505 w 591"/>
                <a:gd name="T3" fmla="*/ 86 h 591"/>
                <a:gd name="T4" fmla="*/ 591 w 591"/>
                <a:gd name="T5" fmla="*/ 295 h 591"/>
                <a:gd name="T6" fmla="*/ 591 w 591"/>
                <a:gd name="T7" fmla="*/ 295 h 591"/>
                <a:gd name="T8" fmla="*/ 505 w 591"/>
                <a:gd name="T9" fmla="*/ 505 h 591"/>
                <a:gd name="T10" fmla="*/ 296 w 591"/>
                <a:gd name="T11" fmla="*/ 591 h 591"/>
                <a:gd name="T12" fmla="*/ 296 w 591"/>
                <a:gd name="T13" fmla="*/ 591 h 591"/>
                <a:gd name="T14" fmla="*/ 296 w 591"/>
                <a:gd name="T15" fmla="*/ 591 h 591"/>
                <a:gd name="T16" fmla="*/ 0 w 591"/>
                <a:gd name="T17" fmla="*/ 295 h 591"/>
                <a:gd name="T18" fmla="*/ 0 w 591"/>
                <a:gd name="T19" fmla="*/ 295 h 591"/>
                <a:gd name="T20" fmla="*/ 0 w 591"/>
                <a:gd name="T21" fmla="*/ 295 h 591"/>
                <a:gd name="T22" fmla="*/ 296 w 591"/>
                <a:gd name="T23" fmla="*/ 0 h 591"/>
                <a:gd name="T24" fmla="*/ 296 w 591"/>
                <a:gd name="T25" fmla="*/ 0 h 591"/>
                <a:gd name="T26" fmla="*/ 309 w 591"/>
                <a:gd name="T27" fmla="*/ 28 h 591"/>
                <a:gd name="T28" fmla="*/ 405 w 591"/>
                <a:gd name="T29" fmla="*/ 132 h 591"/>
                <a:gd name="T30" fmla="*/ 309 w 591"/>
                <a:gd name="T31" fmla="*/ 28 h 591"/>
                <a:gd name="T32" fmla="*/ 309 w 591"/>
                <a:gd name="T33" fmla="*/ 282 h 591"/>
                <a:gd name="T34" fmla="*/ 414 w 591"/>
                <a:gd name="T35" fmla="*/ 157 h 591"/>
                <a:gd name="T36" fmla="*/ 309 w 591"/>
                <a:gd name="T37" fmla="*/ 309 h 591"/>
                <a:gd name="T38" fmla="*/ 407 w 591"/>
                <a:gd name="T39" fmla="*/ 431 h 591"/>
                <a:gd name="T40" fmla="*/ 434 w 591"/>
                <a:gd name="T41" fmla="*/ 309 h 591"/>
                <a:gd name="T42" fmla="*/ 309 w 591"/>
                <a:gd name="T43" fmla="*/ 437 h 591"/>
                <a:gd name="T44" fmla="*/ 391 w 591"/>
                <a:gd name="T45" fmla="*/ 489 h 591"/>
                <a:gd name="T46" fmla="*/ 397 w 591"/>
                <a:gd name="T47" fmla="*/ 456 h 591"/>
                <a:gd name="T48" fmla="*/ 282 w 591"/>
                <a:gd name="T49" fmla="*/ 563 h 591"/>
                <a:gd name="T50" fmla="*/ 186 w 591"/>
                <a:gd name="T51" fmla="*/ 459 h 591"/>
                <a:gd name="T52" fmla="*/ 282 w 591"/>
                <a:gd name="T53" fmla="*/ 563 h 591"/>
                <a:gd name="T54" fmla="*/ 282 w 591"/>
                <a:gd name="T55" fmla="*/ 309 h 591"/>
                <a:gd name="T56" fmla="*/ 177 w 591"/>
                <a:gd name="T57" fmla="*/ 434 h 591"/>
                <a:gd name="T58" fmla="*/ 282 w 591"/>
                <a:gd name="T59" fmla="*/ 282 h 591"/>
                <a:gd name="T60" fmla="*/ 184 w 591"/>
                <a:gd name="T61" fmla="*/ 160 h 591"/>
                <a:gd name="T62" fmla="*/ 157 w 591"/>
                <a:gd name="T63" fmla="*/ 282 h 591"/>
                <a:gd name="T64" fmla="*/ 282 w 591"/>
                <a:gd name="T65" fmla="*/ 154 h 591"/>
                <a:gd name="T66" fmla="*/ 200 w 591"/>
                <a:gd name="T67" fmla="*/ 102 h 591"/>
                <a:gd name="T68" fmla="*/ 194 w 591"/>
                <a:gd name="T69" fmla="*/ 135 h 591"/>
                <a:gd name="T70" fmla="*/ 379 w 591"/>
                <a:gd name="T71" fmla="*/ 39 h 591"/>
                <a:gd name="T72" fmla="*/ 429 w 591"/>
                <a:gd name="T73" fmla="*/ 120 h 591"/>
                <a:gd name="T74" fmla="*/ 460 w 591"/>
                <a:gd name="T75" fmla="*/ 99 h 591"/>
                <a:gd name="T76" fmla="*/ 379 w 591"/>
                <a:gd name="T77" fmla="*/ 39 h 591"/>
                <a:gd name="T78" fmla="*/ 460 w 591"/>
                <a:gd name="T79" fmla="*/ 282 h 591"/>
                <a:gd name="T80" fmla="*/ 490 w 591"/>
                <a:gd name="T81" fmla="*/ 109 h 591"/>
                <a:gd name="T82" fmla="*/ 450 w 591"/>
                <a:gd name="T83" fmla="*/ 138 h 591"/>
                <a:gd name="T84" fmla="*/ 460 w 591"/>
                <a:gd name="T85" fmla="*/ 309 h 591"/>
                <a:gd name="T86" fmla="*/ 490 w 591"/>
                <a:gd name="T87" fmla="*/ 482 h 591"/>
                <a:gd name="T88" fmla="*/ 460 w 591"/>
                <a:gd name="T89" fmla="*/ 309 h 591"/>
                <a:gd name="T90" fmla="*/ 414 w 591"/>
                <a:gd name="T91" fmla="*/ 502 h 591"/>
                <a:gd name="T92" fmla="*/ 470 w 591"/>
                <a:gd name="T93" fmla="*/ 500 h 591"/>
                <a:gd name="T94" fmla="*/ 212 w 591"/>
                <a:gd name="T95" fmla="*/ 551 h 591"/>
                <a:gd name="T96" fmla="*/ 163 w 591"/>
                <a:gd name="T97" fmla="*/ 471 h 591"/>
                <a:gd name="T98" fmla="*/ 132 w 591"/>
                <a:gd name="T99" fmla="*/ 492 h 591"/>
                <a:gd name="T100" fmla="*/ 212 w 591"/>
                <a:gd name="T101" fmla="*/ 551 h 591"/>
                <a:gd name="T102" fmla="*/ 131 w 591"/>
                <a:gd name="T103" fmla="*/ 309 h 591"/>
                <a:gd name="T104" fmla="*/ 102 w 591"/>
                <a:gd name="T105" fmla="*/ 482 h 591"/>
                <a:gd name="T106" fmla="*/ 141 w 591"/>
                <a:gd name="T107" fmla="*/ 453 h 591"/>
                <a:gd name="T108" fmla="*/ 131 w 591"/>
                <a:gd name="T109" fmla="*/ 282 h 591"/>
                <a:gd name="T110" fmla="*/ 102 w 591"/>
                <a:gd name="T111" fmla="*/ 109 h 591"/>
                <a:gd name="T112" fmla="*/ 131 w 591"/>
                <a:gd name="T113" fmla="*/ 282 h 591"/>
                <a:gd name="T114" fmla="*/ 177 w 591"/>
                <a:gd name="T115" fmla="*/ 89 h 591"/>
                <a:gd name="T116" fmla="*/ 121 w 591"/>
                <a:gd name="T117" fmla="*/ 91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1" h="591">
                  <a:moveTo>
                    <a:pt x="296" y="0"/>
                  </a:moveTo>
                  <a:cubicBezTo>
                    <a:pt x="296" y="0"/>
                    <a:pt x="296" y="0"/>
                    <a:pt x="296" y="0"/>
                  </a:cubicBezTo>
                  <a:cubicBezTo>
                    <a:pt x="296" y="0"/>
                    <a:pt x="296" y="0"/>
                    <a:pt x="296" y="0"/>
                  </a:cubicBezTo>
                  <a:cubicBezTo>
                    <a:pt x="377" y="0"/>
                    <a:pt x="451" y="33"/>
                    <a:pt x="505" y="86"/>
                  </a:cubicBezTo>
                  <a:cubicBezTo>
                    <a:pt x="558" y="140"/>
                    <a:pt x="591" y="214"/>
                    <a:pt x="591" y="295"/>
                  </a:cubicBezTo>
                  <a:cubicBezTo>
                    <a:pt x="591" y="295"/>
                    <a:pt x="591" y="295"/>
                    <a:pt x="591" y="295"/>
                  </a:cubicBezTo>
                  <a:cubicBezTo>
                    <a:pt x="591" y="295"/>
                    <a:pt x="591" y="295"/>
                    <a:pt x="591" y="295"/>
                  </a:cubicBezTo>
                  <a:cubicBezTo>
                    <a:pt x="591" y="295"/>
                    <a:pt x="591" y="295"/>
                    <a:pt x="591" y="295"/>
                  </a:cubicBezTo>
                  <a:cubicBezTo>
                    <a:pt x="591" y="295"/>
                    <a:pt x="591" y="295"/>
                    <a:pt x="591" y="295"/>
                  </a:cubicBezTo>
                  <a:cubicBezTo>
                    <a:pt x="591" y="377"/>
                    <a:pt x="558" y="451"/>
                    <a:pt x="505" y="505"/>
                  </a:cubicBezTo>
                  <a:cubicBezTo>
                    <a:pt x="451" y="558"/>
                    <a:pt x="377" y="591"/>
                    <a:pt x="296" y="591"/>
                  </a:cubicBezTo>
                  <a:cubicBezTo>
                    <a:pt x="296" y="591"/>
                    <a:pt x="296" y="591"/>
                    <a:pt x="296" y="591"/>
                  </a:cubicBezTo>
                  <a:cubicBezTo>
                    <a:pt x="296" y="591"/>
                    <a:pt x="296" y="591"/>
                    <a:pt x="296" y="591"/>
                  </a:cubicBezTo>
                  <a:cubicBezTo>
                    <a:pt x="296" y="591"/>
                    <a:pt x="296" y="591"/>
                    <a:pt x="296" y="591"/>
                  </a:cubicBezTo>
                  <a:cubicBezTo>
                    <a:pt x="296" y="591"/>
                    <a:pt x="296" y="591"/>
                    <a:pt x="296" y="591"/>
                  </a:cubicBezTo>
                  <a:cubicBezTo>
                    <a:pt x="296" y="591"/>
                    <a:pt x="296" y="591"/>
                    <a:pt x="296" y="591"/>
                  </a:cubicBezTo>
                  <a:cubicBezTo>
                    <a:pt x="214" y="591"/>
                    <a:pt x="140" y="558"/>
                    <a:pt x="86" y="505"/>
                  </a:cubicBezTo>
                  <a:cubicBezTo>
                    <a:pt x="33" y="451"/>
                    <a:pt x="0" y="377"/>
                    <a:pt x="0" y="295"/>
                  </a:cubicBezTo>
                  <a:cubicBezTo>
                    <a:pt x="0" y="295"/>
                    <a:pt x="0" y="295"/>
                    <a:pt x="0" y="295"/>
                  </a:cubicBezTo>
                  <a:cubicBezTo>
                    <a:pt x="0" y="295"/>
                    <a:pt x="0" y="295"/>
                    <a:pt x="0" y="295"/>
                  </a:cubicBezTo>
                  <a:cubicBezTo>
                    <a:pt x="0" y="295"/>
                    <a:pt x="0" y="295"/>
                    <a:pt x="0" y="295"/>
                  </a:cubicBezTo>
                  <a:cubicBezTo>
                    <a:pt x="0" y="295"/>
                    <a:pt x="0" y="295"/>
                    <a:pt x="0" y="295"/>
                  </a:cubicBezTo>
                  <a:cubicBezTo>
                    <a:pt x="0" y="214"/>
                    <a:pt x="33" y="140"/>
                    <a:pt x="86" y="86"/>
                  </a:cubicBezTo>
                  <a:cubicBezTo>
                    <a:pt x="140" y="33"/>
                    <a:pt x="214" y="0"/>
                    <a:pt x="296" y="0"/>
                  </a:cubicBezTo>
                  <a:cubicBezTo>
                    <a:pt x="296" y="0"/>
                    <a:pt x="296" y="0"/>
                    <a:pt x="296" y="0"/>
                  </a:cubicBezTo>
                  <a:cubicBezTo>
                    <a:pt x="296" y="0"/>
                    <a:pt x="296" y="0"/>
                    <a:pt x="296" y="0"/>
                  </a:cubicBezTo>
                  <a:cubicBezTo>
                    <a:pt x="296" y="0"/>
                    <a:pt x="296" y="0"/>
                    <a:pt x="296" y="0"/>
                  </a:cubicBezTo>
                  <a:close/>
                  <a:moveTo>
                    <a:pt x="309" y="28"/>
                  </a:moveTo>
                  <a:cubicBezTo>
                    <a:pt x="309" y="154"/>
                    <a:pt x="309" y="154"/>
                    <a:pt x="309" y="154"/>
                  </a:cubicBezTo>
                  <a:cubicBezTo>
                    <a:pt x="343" y="153"/>
                    <a:pt x="375" y="145"/>
                    <a:pt x="405" y="132"/>
                  </a:cubicBezTo>
                  <a:cubicBezTo>
                    <a:pt x="401" y="121"/>
                    <a:pt x="396" y="111"/>
                    <a:pt x="391" y="102"/>
                  </a:cubicBezTo>
                  <a:cubicBezTo>
                    <a:pt x="369" y="61"/>
                    <a:pt x="340" y="34"/>
                    <a:pt x="309" y="28"/>
                  </a:cubicBezTo>
                  <a:close/>
                  <a:moveTo>
                    <a:pt x="309" y="181"/>
                  </a:moveTo>
                  <a:cubicBezTo>
                    <a:pt x="309" y="282"/>
                    <a:pt x="309" y="282"/>
                    <a:pt x="309" y="282"/>
                  </a:cubicBezTo>
                  <a:cubicBezTo>
                    <a:pt x="434" y="282"/>
                    <a:pt x="434" y="282"/>
                    <a:pt x="434" y="282"/>
                  </a:cubicBezTo>
                  <a:cubicBezTo>
                    <a:pt x="433" y="236"/>
                    <a:pt x="425" y="194"/>
                    <a:pt x="414" y="157"/>
                  </a:cubicBezTo>
                  <a:cubicBezTo>
                    <a:pt x="381" y="171"/>
                    <a:pt x="346" y="179"/>
                    <a:pt x="309" y="181"/>
                  </a:cubicBezTo>
                  <a:close/>
                  <a:moveTo>
                    <a:pt x="309" y="309"/>
                  </a:moveTo>
                  <a:cubicBezTo>
                    <a:pt x="309" y="410"/>
                    <a:pt x="309" y="410"/>
                    <a:pt x="309" y="410"/>
                  </a:cubicBezTo>
                  <a:cubicBezTo>
                    <a:pt x="344" y="411"/>
                    <a:pt x="377" y="419"/>
                    <a:pt x="407" y="431"/>
                  </a:cubicBezTo>
                  <a:cubicBezTo>
                    <a:pt x="409" y="432"/>
                    <a:pt x="411" y="433"/>
                    <a:pt x="414" y="434"/>
                  </a:cubicBezTo>
                  <a:cubicBezTo>
                    <a:pt x="425" y="397"/>
                    <a:pt x="433" y="354"/>
                    <a:pt x="434" y="309"/>
                  </a:cubicBezTo>
                  <a:cubicBezTo>
                    <a:pt x="309" y="309"/>
                    <a:pt x="309" y="309"/>
                    <a:pt x="309" y="309"/>
                  </a:cubicBezTo>
                  <a:close/>
                  <a:moveTo>
                    <a:pt x="309" y="437"/>
                  </a:moveTo>
                  <a:cubicBezTo>
                    <a:pt x="309" y="563"/>
                    <a:pt x="309" y="563"/>
                    <a:pt x="309" y="563"/>
                  </a:cubicBezTo>
                  <a:cubicBezTo>
                    <a:pt x="340" y="557"/>
                    <a:pt x="369" y="530"/>
                    <a:pt x="391" y="489"/>
                  </a:cubicBezTo>
                  <a:cubicBezTo>
                    <a:pt x="396" y="480"/>
                    <a:pt x="401" y="470"/>
                    <a:pt x="405" y="459"/>
                  </a:cubicBezTo>
                  <a:cubicBezTo>
                    <a:pt x="402" y="458"/>
                    <a:pt x="400" y="457"/>
                    <a:pt x="397" y="456"/>
                  </a:cubicBezTo>
                  <a:cubicBezTo>
                    <a:pt x="370" y="445"/>
                    <a:pt x="340" y="438"/>
                    <a:pt x="309" y="437"/>
                  </a:cubicBezTo>
                  <a:close/>
                  <a:moveTo>
                    <a:pt x="282" y="563"/>
                  </a:moveTo>
                  <a:cubicBezTo>
                    <a:pt x="282" y="437"/>
                    <a:pt x="282" y="437"/>
                    <a:pt x="282" y="437"/>
                  </a:cubicBezTo>
                  <a:cubicBezTo>
                    <a:pt x="248" y="438"/>
                    <a:pt x="216" y="446"/>
                    <a:pt x="186" y="459"/>
                  </a:cubicBezTo>
                  <a:cubicBezTo>
                    <a:pt x="191" y="470"/>
                    <a:pt x="195" y="480"/>
                    <a:pt x="200" y="489"/>
                  </a:cubicBezTo>
                  <a:cubicBezTo>
                    <a:pt x="222" y="530"/>
                    <a:pt x="251" y="557"/>
                    <a:pt x="282" y="563"/>
                  </a:cubicBezTo>
                  <a:close/>
                  <a:moveTo>
                    <a:pt x="282" y="410"/>
                  </a:moveTo>
                  <a:cubicBezTo>
                    <a:pt x="282" y="309"/>
                    <a:pt x="282" y="309"/>
                    <a:pt x="282" y="309"/>
                  </a:cubicBezTo>
                  <a:cubicBezTo>
                    <a:pt x="157" y="309"/>
                    <a:pt x="157" y="309"/>
                    <a:pt x="157" y="309"/>
                  </a:cubicBezTo>
                  <a:cubicBezTo>
                    <a:pt x="159" y="354"/>
                    <a:pt x="166" y="397"/>
                    <a:pt x="177" y="434"/>
                  </a:cubicBezTo>
                  <a:cubicBezTo>
                    <a:pt x="210" y="420"/>
                    <a:pt x="245" y="412"/>
                    <a:pt x="282" y="410"/>
                  </a:cubicBezTo>
                  <a:close/>
                  <a:moveTo>
                    <a:pt x="282" y="282"/>
                  </a:moveTo>
                  <a:cubicBezTo>
                    <a:pt x="282" y="181"/>
                    <a:pt x="282" y="181"/>
                    <a:pt x="282" y="181"/>
                  </a:cubicBezTo>
                  <a:cubicBezTo>
                    <a:pt x="248" y="179"/>
                    <a:pt x="215" y="172"/>
                    <a:pt x="184" y="160"/>
                  </a:cubicBezTo>
                  <a:cubicBezTo>
                    <a:pt x="182" y="159"/>
                    <a:pt x="180" y="158"/>
                    <a:pt x="177" y="157"/>
                  </a:cubicBezTo>
                  <a:cubicBezTo>
                    <a:pt x="166" y="194"/>
                    <a:pt x="159" y="236"/>
                    <a:pt x="157" y="282"/>
                  </a:cubicBezTo>
                  <a:cubicBezTo>
                    <a:pt x="282" y="282"/>
                    <a:pt x="282" y="282"/>
                    <a:pt x="282" y="282"/>
                  </a:cubicBezTo>
                  <a:close/>
                  <a:moveTo>
                    <a:pt x="282" y="154"/>
                  </a:moveTo>
                  <a:cubicBezTo>
                    <a:pt x="282" y="28"/>
                    <a:pt x="282" y="28"/>
                    <a:pt x="282" y="28"/>
                  </a:cubicBezTo>
                  <a:cubicBezTo>
                    <a:pt x="251" y="34"/>
                    <a:pt x="222" y="61"/>
                    <a:pt x="200" y="102"/>
                  </a:cubicBezTo>
                  <a:cubicBezTo>
                    <a:pt x="195" y="111"/>
                    <a:pt x="191" y="121"/>
                    <a:pt x="186" y="132"/>
                  </a:cubicBezTo>
                  <a:cubicBezTo>
                    <a:pt x="189" y="133"/>
                    <a:pt x="192" y="134"/>
                    <a:pt x="194" y="135"/>
                  </a:cubicBezTo>
                  <a:cubicBezTo>
                    <a:pt x="222" y="146"/>
                    <a:pt x="251" y="153"/>
                    <a:pt x="282" y="154"/>
                  </a:cubicBezTo>
                  <a:close/>
                  <a:moveTo>
                    <a:pt x="379" y="39"/>
                  </a:moveTo>
                  <a:cubicBezTo>
                    <a:pt x="392" y="53"/>
                    <a:pt x="404" y="70"/>
                    <a:pt x="414" y="89"/>
                  </a:cubicBezTo>
                  <a:cubicBezTo>
                    <a:pt x="420" y="99"/>
                    <a:pt x="424" y="109"/>
                    <a:pt x="429" y="120"/>
                  </a:cubicBezTo>
                  <a:cubicBezTo>
                    <a:pt x="431" y="118"/>
                    <a:pt x="434" y="117"/>
                    <a:pt x="436" y="115"/>
                  </a:cubicBezTo>
                  <a:cubicBezTo>
                    <a:pt x="444" y="110"/>
                    <a:pt x="452" y="105"/>
                    <a:pt x="460" y="99"/>
                  </a:cubicBezTo>
                  <a:cubicBezTo>
                    <a:pt x="463" y="96"/>
                    <a:pt x="467" y="93"/>
                    <a:pt x="470" y="91"/>
                  </a:cubicBezTo>
                  <a:cubicBezTo>
                    <a:pt x="444" y="68"/>
                    <a:pt x="413" y="50"/>
                    <a:pt x="379" y="39"/>
                  </a:cubicBezTo>
                  <a:close/>
                  <a:moveTo>
                    <a:pt x="438" y="145"/>
                  </a:moveTo>
                  <a:cubicBezTo>
                    <a:pt x="451" y="185"/>
                    <a:pt x="459" y="232"/>
                    <a:pt x="460" y="282"/>
                  </a:cubicBezTo>
                  <a:cubicBezTo>
                    <a:pt x="564" y="282"/>
                    <a:pt x="564" y="282"/>
                    <a:pt x="564" y="282"/>
                  </a:cubicBezTo>
                  <a:cubicBezTo>
                    <a:pt x="561" y="215"/>
                    <a:pt x="533" y="154"/>
                    <a:pt x="490" y="109"/>
                  </a:cubicBezTo>
                  <a:cubicBezTo>
                    <a:pt x="485" y="113"/>
                    <a:pt x="480" y="116"/>
                    <a:pt x="476" y="120"/>
                  </a:cubicBezTo>
                  <a:cubicBezTo>
                    <a:pt x="468" y="126"/>
                    <a:pt x="459" y="132"/>
                    <a:pt x="450" y="138"/>
                  </a:cubicBezTo>
                  <a:cubicBezTo>
                    <a:pt x="446" y="140"/>
                    <a:pt x="442" y="143"/>
                    <a:pt x="438" y="145"/>
                  </a:cubicBezTo>
                  <a:close/>
                  <a:moveTo>
                    <a:pt x="460" y="309"/>
                  </a:moveTo>
                  <a:cubicBezTo>
                    <a:pt x="459" y="359"/>
                    <a:pt x="451" y="406"/>
                    <a:pt x="438" y="446"/>
                  </a:cubicBezTo>
                  <a:cubicBezTo>
                    <a:pt x="456" y="456"/>
                    <a:pt x="474" y="468"/>
                    <a:pt x="490" y="482"/>
                  </a:cubicBezTo>
                  <a:cubicBezTo>
                    <a:pt x="533" y="437"/>
                    <a:pt x="561" y="376"/>
                    <a:pt x="564" y="309"/>
                  </a:cubicBezTo>
                  <a:cubicBezTo>
                    <a:pt x="460" y="309"/>
                    <a:pt x="460" y="309"/>
                    <a:pt x="460" y="309"/>
                  </a:cubicBezTo>
                  <a:close/>
                  <a:moveTo>
                    <a:pt x="429" y="471"/>
                  </a:moveTo>
                  <a:cubicBezTo>
                    <a:pt x="424" y="482"/>
                    <a:pt x="420" y="492"/>
                    <a:pt x="414" y="502"/>
                  </a:cubicBezTo>
                  <a:cubicBezTo>
                    <a:pt x="404" y="521"/>
                    <a:pt x="392" y="538"/>
                    <a:pt x="379" y="551"/>
                  </a:cubicBezTo>
                  <a:cubicBezTo>
                    <a:pt x="413" y="540"/>
                    <a:pt x="444" y="523"/>
                    <a:pt x="470" y="500"/>
                  </a:cubicBezTo>
                  <a:cubicBezTo>
                    <a:pt x="457" y="489"/>
                    <a:pt x="443" y="480"/>
                    <a:pt x="429" y="471"/>
                  </a:cubicBezTo>
                  <a:close/>
                  <a:moveTo>
                    <a:pt x="212" y="551"/>
                  </a:moveTo>
                  <a:cubicBezTo>
                    <a:pt x="199" y="538"/>
                    <a:pt x="187" y="521"/>
                    <a:pt x="177" y="502"/>
                  </a:cubicBezTo>
                  <a:cubicBezTo>
                    <a:pt x="172" y="492"/>
                    <a:pt x="167" y="482"/>
                    <a:pt x="163" y="471"/>
                  </a:cubicBezTo>
                  <a:cubicBezTo>
                    <a:pt x="160" y="473"/>
                    <a:pt x="157" y="474"/>
                    <a:pt x="155" y="476"/>
                  </a:cubicBezTo>
                  <a:cubicBezTo>
                    <a:pt x="147" y="481"/>
                    <a:pt x="139" y="486"/>
                    <a:pt x="132" y="492"/>
                  </a:cubicBezTo>
                  <a:cubicBezTo>
                    <a:pt x="128" y="495"/>
                    <a:pt x="125" y="497"/>
                    <a:pt x="121" y="500"/>
                  </a:cubicBezTo>
                  <a:cubicBezTo>
                    <a:pt x="148" y="523"/>
                    <a:pt x="178" y="540"/>
                    <a:pt x="212" y="551"/>
                  </a:cubicBezTo>
                  <a:close/>
                  <a:moveTo>
                    <a:pt x="153" y="446"/>
                  </a:moveTo>
                  <a:cubicBezTo>
                    <a:pt x="140" y="406"/>
                    <a:pt x="132" y="359"/>
                    <a:pt x="131" y="309"/>
                  </a:cubicBezTo>
                  <a:cubicBezTo>
                    <a:pt x="27" y="309"/>
                    <a:pt x="27" y="309"/>
                    <a:pt x="27" y="309"/>
                  </a:cubicBezTo>
                  <a:cubicBezTo>
                    <a:pt x="30" y="376"/>
                    <a:pt x="58" y="437"/>
                    <a:pt x="102" y="482"/>
                  </a:cubicBezTo>
                  <a:cubicBezTo>
                    <a:pt x="106" y="478"/>
                    <a:pt x="111" y="474"/>
                    <a:pt x="115" y="471"/>
                  </a:cubicBezTo>
                  <a:cubicBezTo>
                    <a:pt x="124" y="465"/>
                    <a:pt x="132" y="459"/>
                    <a:pt x="141" y="453"/>
                  </a:cubicBezTo>
                  <a:cubicBezTo>
                    <a:pt x="145" y="451"/>
                    <a:pt x="149" y="448"/>
                    <a:pt x="153" y="446"/>
                  </a:cubicBezTo>
                  <a:close/>
                  <a:moveTo>
                    <a:pt x="131" y="282"/>
                  </a:moveTo>
                  <a:cubicBezTo>
                    <a:pt x="132" y="232"/>
                    <a:pt x="140" y="185"/>
                    <a:pt x="153" y="145"/>
                  </a:cubicBezTo>
                  <a:cubicBezTo>
                    <a:pt x="135" y="135"/>
                    <a:pt x="118" y="123"/>
                    <a:pt x="102" y="109"/>
                  </a:cubicBezTo>
                  <a:cubicBezTo>
                    <a:pt x="58" y="154"/>
                    <a:pt x="30" y="215"/>
                    <a:pt x="27" y="282"/>
                  </a:cubicBezTo>
                  <a:cubicBezTo>
                    <a:pt x="131" y="282"/>
                    <a:pt x="131" y="282"/>
                    <a:pt x="131" y="282"/>
                  </a:cubicBezTo>
                  <a:close/>
                  <a:moveTo>
                    <a:pt x="163" y="120"/>
                  </a:moveTo>
                  <a:cubicBezTo>
                    <a:pt x="167" y="109"/>
                    <a:pt x="172" y="99"/>
                    <a:pt x="177" y="89"/>
                  </a:cubicBezTo>
                  <a:cubicBezTo>
                    <a:pt x="187" y="70"/>
                    <a:pt x="199" y="53"/>
                    <a:pt x="212" y="39"/>
                  </a:cubicBezTo>
                  <a:cubicBezTo>
                    <a:pt x="178" y="50"/>
                    <a:pt x="148" y="68"/>
                    <a:pt x="121" y="91"/>
                  </a:cubicBezTo>
                  <a:cubicBezTo>
                    <a:pt x="134" y="101"/>
                    <a:pt x="148" y="111"/>
                    <a:pt x="163" y="120"/>
                  </a:cubicBezTo>
                  <a:close/>
                </a:path>
              </a:pathLst>
            </a:custGeom>
            <a:grpFill/>
            <a:ln>
              <a:noFill/>
            </a:ln>
          </p:spPr>
          <p:txBody>
            <a:bodyPr/>
            <a:lstStyle/>
            <a:p>
              <a:pPr>
                <a:defRPr/>
              </a:pPr>
              <a:endParaRPr lang="zh-CN" altLang="en-US"/>
            </a:p>
          </p:txBody>
        </p:sp>
      </p:gr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bwMode="auto">
          <a:xfrm>
            <a:off x="-4234042" y="1327150"/>
            <a:ext cx="6581776" cy="6807200"/>
          </a:xfrm>
          <a:prstGeom prst="ellipse">
            <a:avLst/>
          </a:prstGeom>
          <a:noFill/>
          <a:ln w="19050" cap="flat" cmpd="sng" algn="ctr">
            <a:solidFill>
              <a:schemeClr val="bg1">
                <a:lumMod val="75000"/>
              </a:schemeClr>
            </a:solidFill>
            <a:prstDash val="solid"/>
            <a:round/>
            <a:headEnd type="none" w="med" len="med"/>
            <a:tailEnd type="none" w="med" len="med"/>
          </a:ln>
          <a:effectLst/>
          <a:extLst/>
        </p:spPr>
        <p:txBody>
          <a:bodyPr/>
          <a:lstStyle/>
          <a:p>
            <a:pPr>
              <a:buClr>
                <a:srgbClr val="CC9900"/>
              </a:buClr>
              <a:buFont typeface="Wingdings" pitchFamily="2" charset="2"/>
              <a:buChar char="n"/>
              <a:defRPr/>
            </a:pPr>
            <a:endParaRPr lang="zh-CN" altLang="en-US">
              <a:latin typeface="Arial" pitchFamily="34" charset="0"/>
              <a:cs typeface="Arial" pitchFamily="34" charset="0"/>
            </a:endParaRPr>
          </a:p>
        </p:txBody>
      </p:sp>
      <p:sp>
        <p:nvSpPr>
          <p:cNvPr id="36" name="Title 1"/>
          <p:cNvSpPr>
            <a:spLocks noGrp="1"/>
          </p:cNvSpPr>
          <p:nvPr>
            <p:ph type="title"/>
          </p:nvPr>
        </p:nvSpPr>
        <p:spPr>
          <a:xfrm>
            <a:off x="823913" y="341789"/>
            <a:ext cx="10847387" cy="984885"/>
          </a:xfrm>
        </p:spPr>
        <p:txBody>
          <a:bodyPr/>
          <a:lstStyle/>
          <a:p>
            <a:r>
              <a:rPr lang="en-US" altLang="zh-CN" dirty="0" smtClean="0"/>
              <a:t>Connecting people with people closer </a:t>
            </a:r>
            <a:br>
              <a:rPr lang="en-US" altLang="zh-CN" dirty="0" smtClean="0"/>
            </a:br>
            <a:r>
              <a:rPr lang="en-US" altLang="zh-CN" sz="2800" dirty="0" smtClean="0"/>
              <a:t>— to spread knowledge and advance education</a:t>
            </a:r>
            <a:endParaRPr lang="en-US" sz="2800" dirty="0" smtClean="0"/>
          </a:p>
        </p:txBody>
      </p:sp>
      <p:sp>
        <p:nvSpPr>
          <p:cNvPr id="30724" name="TextBox 36"/>
          <p:cNvSpPr txBox="1">
            <a:spLocks noChangeArrowheads="1"/>
          </p:cNvSpPr>
          <p:nvPr/>
        </p:nvSpPr>
        <p:spPr bwMode="auto">
          <a:xfrm>
            <a:off x="3534665" y="4164237"/>
            <a:ext cx="7740000" cy="149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ct val="110000"/>
              </a:lnSpc>
            </a:pPr>
            <a:r>
              <a:rPr lang="en-US" altLang="zh-CN" sz="1400" dirty="0">
                <a:latin typeface="Arial" pitchFamily="34" charset="0"/>
                <a:cs typeface="Arial" pitchFamily="34" charset="0"/>
              </a:rPr>
              <a:t>In the future:</a:t>
            </a:r>
          </a:p>
          <a:p>
            <a:pPr eaLnBrk="1" hangingPunct="1">
              <a:lnSpc>
                <a:spcPct val="110000"/>
              </a:lnSpc>
            </a:pPr>
            <a:r>
              <a:rPr lang="en-US" altLang="zh-CN" sz="1400" dirty="0">
                <a:latin typeface="Arial" pitchFamily="34" charset="0"/>
                <a:cs typeface="Arial" pitchFamily="34" charset="0"/>
              </a:rPr>
              <a:t>Every corner of the world will be </a:t>
            </a:r>
            <a:r>
              <a:rPr lang="en-US" altLang="zh-CN" sz="1400" dirty="0" smtClean="0">
                <a:latin typeface="Arial" pitchFamily="34" charset="0"/>
                <a:cs typeface="Arial" pitchFamily="34" charset="0"/>
              </a:rPr>
              <a:t>connected.</a:t>
            </a:r>
            <a:endParaRPr lang="en-US" altLang="zh-CN" sz="1400" dirty="0">
              <a:latin typeface="Arial" pitchFamily="34" charset="0"/>
              <a:cs typeface="Arial" pitchFamily="34" charset="0"/>
            </a:endParaRPr>
          </a:p>
          <a:p>
            <a:pPr eaLnBrk="1" hangingPunct="1">
              <a:lnSpc>
                <a:spcPct val="110000"/>
              </a:lnSpc>
            </a:pPr>
            <a:r>
              <a:rPr lang="en-US" altLang="zh-CN" sz="1400" dirty="0">
                <a:latin typeface="Arial" pitchFamily="34" charset="0"/>
                <a:cs typeface="Arial" pitchFamily="34" charset="0"/>
              </a:rPr>
              <a:t>Everyone will be able to afford mobile </a:t>
            </a:r>
            <a:r>
              <a:rPr lang="en-US" altLang="zh-CN" sz="1400" dirty="0" smtClean="0">
                <a:latin typeface="Arial" pitchFamily="34" charset="0"/>
                <a:cs typeface="Arial" pitchFamily="34" charset="0"/>
              </a:rPr>
              <a:t>devices.</a:t>
            </a:r>
            <a:endParaRPr lang="en-US" altLang="zh-CN" sz="1400" dirty="0">
              <a:latin typeface="Arial" pitchFamily="34" charset="0"/>
              <a:cs typeface="Arial" pitchFamily="34" charset="0"/>
            </a:endParaRPr>
          </a:p>
          <a:p>
            <a:pPr eaLnBrk="1" hangingPunct="1">
              <a:lnSpc>
                <a:spcPct val="110000"/>
              </a:lnSpc>
            </a:pPr>
            <a:r>
              <a:rPr lang="en-US" altLang="zh-CN" sz="1400" dirty="0">
                <a:latin typeface="Arial" pitchFamily="34" charset="0"/>
                <a:cs typeface="Arial" pitchFamily="34" charset="0"/>
              </a:rPr>
              <a:t>Various online education tools will become a part of </a:t>
            </a:r>
            <a:r>
              <a:rPr lang="en-US" altLang="zh-CN" sz="1400" dirty="0" smtClean="0">
                <a:latin typeface="Arial" pitchFamily="34" charset="0"/>
                <a:cs typeface="Arial" pitchFamily="34" charset="0"/>
              </a:rPr>
              <a:t>life.</a:t>
            </a:r>
            <a:endParaRPr lang="en-US" altLang="zh-CN" sz="1400" dirty="0">
              <a:latin typeface="Arial" pitchFamily="34" charset="0"/>
              <a:cs typeface="Arial" pitchFamily="34" charset="0"/>
            </a:endParaRPr>
          </a:p>
          <a:p>
            <a:pPr eaLnBrk="1" hangingPunct="1">
              <a:lnSpc>
                <a:spcPct val="110000"/>
              </a:lnSpc>
            </a:pPr>
            <a:r>
              <a:rPr lang="en-US" altLang="zh-CN" sz="1400" dirty="0">
                <a:latin typeface="Arial" pitchFamily="34" charset="0"/>
                <a:cs typeface="Arial" pitchFamily="34" charset="0"/>
              </a:rPr>
              <a:t>Students can freely choose the time and venue for learning, which greatly expands learning channels and reduces the cost of education by more than 50%.</a:t>
            </a:r>
            <a:endParaRPr lang="zh-CN" altLang="en-US" sz="1400" dirty="0">
              <a:latin typeface="Arial" pitchFamily="34" charset="0"/>
              <a:cs typeface="Arial" pitchFamily="34" charset="0"/>
            </a:endParaRPr>
          </a:p>
        </p:txBody>
      </p:sp>
      <p:sp>
        <p:nvSpPr>
          <p:cNvPr id="30725" name="TextBox 37"/>
          <p:cNvSpPr txBox="1">
            <a:spLocks noChangeArrowheads="1"/>
          </p:cNvSpPr>
          <p:nvPr/>
        </p:nvSpPr>
        <p:spPr bwMode="auto">
          <a:xfrm>
            <a:off x="3534665" y="1908175"/>
            <a:ext cx="39344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rIns="3600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000" dirty="0">
                <a:solidFill>
                  <a:srgbClr val="00B0F0"/>
                </a:solidFill>
                <a:latin typeface="Arial" pitchFamily="34" charset="0"/>
                <a:cs typeface="Arial" pitchFamily="34" charset="0"/>
              </a:rPr>
              <a:t>Traditional classroom teaching</a:t>
            </a:r>
            <a:endParaRPr lang="zh-CN" altLang="en-US" sz="2000" dirty="0">
              <a:solidFill>
                <a:srgbClr val="00B0F0"/>
              </a:solidFill>
              <a:latin typeface="Arial" pitchFamily="34" charset="0"/>
              <a:cs typeface="Arial" pitchFamily="34" charset="0"/>
            </a:endParaRPr>
          </a:p>
        </p:txBody>
      </p:sp>
      <p:sp>
        <p:nvSpPr>
          <p:cNvPr id="30726" name="TextBox 38"/>
          <p:cNvSpPr txBox="1">
            <a:spLocks noChangeArrowheads="1"/>
          </p:cNvSpPr>
          <p:nvPr/>
        </p:nvSpPr>
        <p:spPr bwMode="auto">
          <a:xfrm>
            <a:off x="3534665" y="3505200"/>
            <a:ext cx="47457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rIns="3600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000" dirty="0">
                <a:solidFill>
                  <a:srgbClr val="FF6709"/>
                </a:solidFill>
                <a:latin typeface="Arial" pitchFamily="34" charset="0"/>
                <a:cs typeface="Arial" pitchFamily="34" charset="0"/>
              </a:rPr>
              <a:t>Online courses</a:t>
            </a:r>
          </a:p>
          <a:p>
            <a:pPr eaLnBrk="1" hangingPunct="1"/>
            <a:r>
              <a:rPr lang="en-US" altLang="zh-CN" sz="2000" dirty="0">
                <a:solidFill>
                  <a:srgbClr val="FF6709"/>
                </a:solidFill>
                <a:latin typeface="Arial" pitchFamily="34" charset="0"/>
                <a:cs typeface="Arial" pitchFamily="34" charset="0"/>
              </a:rPr>
              <a:t>Including open educational resources</a:t>
            </a:r>
            <a:endParaRPr lang="zh-CN" altLang="en-US" sz="2000" dirty="0">
              <a:solidFill>
                <a:srgbClr val="FF6709"/>
              </a:solidFill>
              <a:latin typeface="Arial" pitchFamily="34" charset="0"/>
              <a:cs typeface="Arial" pitchFamily="34" charset="0"/>
            </a:endParaRPr>
          </a:p>
        </p:txBody>
      </p:sp>
      <p:sp>
        <p:nvSpPr>
          <p:cNvPr id="30727" name="矩形 39"/>
          <p:cNvSpPr>
            <a:spLocks noChangeArrowheads="1"/>
          </p:cNvSpPr>
          <p:nvPr/>
        </p:nvSpPr>
        <p:spPr bwMode="auto">
          <a:xfrm>
            <a:off x="3534665" y="2316164"/>
            <a:ext cx="7740000" cy="78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p>
            <a:pPr>
              <a:lnSpc>
                <a:spcPct val="110000"/>
              </a:lnSpc>
            </a:pPr>
            <a:r>
              <a:rPr lang="en-US" altLang="zh-CN" sz="1400" dirty="0">
                <a:latin typeface="Arial" pitchFamily="34" charset="0"/>
                <a:cs typeface="Arial" pitchFamily="34" charset="0"/>
              </a:rPr>
              <a:t>Today:</a:t>
            </a:r>
          </a:p>
          <a:p>
            <a:pPr>
              <a:lnSpc>
                <a:spcPct val="110000"/>
              </a:lnSpc>
            </a:pPr>
            <a:r>
              <a:rPr lang="en-US" altLang="zh-CN" sz="1400" dirty="0">
                <a:latin typeface="Arial" pitchFamily="34" charset="0"/>
                <a:cs typeface="Arial" pitchFamily="34" charset="0"/>
              </a:rPr>
              <a:t>Only less than 6% of the people in Sub-Sahara areas receive higher education(This figure is 26.5% in China).</a:t>
            </a:r>
            <a:endParaRPr lang="zh-CN" altLang="en-US" sz="1400" dirty="0">
              <a:latin typeface="Arial" pitchFamily="34" charset="0"/>
              <a:cs typeface="Arial" pitchFamily="34" charset="0"/>
            </a:endParaRPr>
          </a:p>
        </p:txBody>
      </p:sp>
      <p:sp>
        <p:nvSpPr>
          <p:cNvPr id="30728" name="TextBox 40"/>
          <p:cNvSpPr txBox="1">
            <a:spLocks noChangeArrowheads="1"/>
          </p:cNvSpPr>
          <p:nvPr/>
        </p:nvSpPr>
        <p:spPr bwMode="auto">
          <a:xfrm>
            <a:off x="3370263" y="5779094"/>
            <a:ext cx="81976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dirty="0">
                <a:solidFill>
                  <a:srgbClr val="FF2222"/>
                </a:solidFill>
                <a:latin typeface="Arial" pitchFamily="34" charset="0"/>
                <a:cs typeface="Arial" pitchFamily="34" charset="0"/>
              </a:rPr>
              <a:t>Last year,</a:t>
            </a:r>
            <a:r>
              <a:rPr lang="en-US" altLang="zh-CN" b="1" dirty="0">
                <a:solidFill>
                  <a:srgbClr val="FF2222"/>
                </a:solidFill>
                <a:latin typeface="Arial" pitchFamily="34" charset="0"/>
                <a:cs typeface="Arial" pitchFamily="34" charset="0"/>
              </a:rPr>
              <a:t> </a:t>
            </a:r>
            <a:r>
              <a:rPr lang="en-US" altLang="zh-CN" dirty="0">
                <a:solidFill>
                  <a:srgbClr val="FF2222"/>
                </a:solidFill>
                <a:latin typeface="Arial" pitchFamily="34" charset="0"/>
                <a:cs typeface="Arial" pitchFamily="34" charset="0"/>
              </a:rPr>
              <a:t>Huawei partnered with Microsoft in the 4Africa initiative in providing smartphones to help more African people get connected</a:t>
            </a:r>
            <a:r>
              <a:rPr lang="en-US" altLang="zh-CN" dirty="0" smtClean="0">
                <a:solidFill>
                  <a:srgbClr val="FF2222"/>
                </a:solidFill>
                <a:latin typeface="Arial" pitchFamily="34" charset="0"/>
                <a:cs typeface="Arial" pitchFamily="34" charset="0"/>
              </a:rPr>
              <a:t>.</a:t>
            </a:r>
            <a:endParaRPr lang="zh-CN" altLang="en-US" dirty="0">
              <a:solidFill>
                <a:srgbClr val="FF2222"/>
              </a:solidFill>
              <a:latin typeface="Arial" pitchFamily="34" charset="0"/>
              <a:cs typeface="Arial" pitchFamily="34" charset="0"/>
            </a:endParaRPr>
          </a:p>
        </p:txBody>
      </p:sp>
      <p:pic>
        <p:nvPicPr>
          <p:cNvPr id="11"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925" r="17925"/>
          <a:stretch/>
        </p:blipFill>
        <p:spPr bwMode="auto">
          <a:xfrm>
            <a:off x="823913" y="1575304"/>
            <a:ext cx="2160000" cy="2160000"/>
          </a:xfrm>
          <a:prstGeom prst="ellipse">
            <a:avLst/>
          </a:prstGeom>
          <a:noFill/>
          <a:ln w="9525">
            <a:solidFill>
              <a:schemeClr val="bg1">
                <a:lumMod val="85000"/>
              </a:schemeClr>
            </a:solidFill>
            <a:miter lim="800000"/>
            <a:headEnd/>
            <a:tailEnd/>
          </a:ln>
          <a:extLst/>
        </p:spPr>
      </p:pic>
      <p:pic>
        <p:nvPicPr>
          <p:cNvPr id="12"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632" r="16632"/>
          <a:stretch/>
        </p:blipFill>
        <p:spPr bwMode="auto">
          <a:xfrm>
            <a:off x="823913" y="3850275"/>
            <a:ext cx="2160000" cy="2160000"/>
          </a:xfrm>
          <a:prstGeom prst="ellipse">
            <a:avLst/>
          </a:prstGeom>
          <a:noFill/>
          <a:ln w="9525">
            <a:solidFill>
              <a:schemeClr val="bg1">
                <a:lumMod val="85000"/>
              </a:schemeClr>
            </a:solidFill>
            <a:miter lim="800000"/>
            <a:headEnd/>
            <a:tailEnd/>
          </a:ln>
          <a:extLst/>
        </p:spPr>
      </p:pic>
      <p:sp>
        <p:nvSpPr>
          <p:cNvPr id="10" name="圆角矩形 24"/>
          <p:cNvSpPr>
            <a:spLocks noChangeArrowheads="1"/>
          </p:cNvSpPr>
          <p:nvPr/>
        </p:nvSpPr>
        <p:spPr bwMode="auto">
          <a:xfrm>
            <a:off x="3325814" y="1781175"/>
            <a:ext cx="8013700" cy="1512000"/>
          </a:xfrm>
          <a:prstGeom prst="roundRect">
            <a:avLst>
              <a:gd name="adj" fmla="val 14219"/>
            </a:avLst>
          </a:prstGeom>
          <a:noFill/>
          <a:ln w="952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p>
            <a:pPr>
              <a:buClr>
                <a:srgbClr val="CC9900"/>
              </a:buClr>
              <a:buFont typeface="Wingdings" pitchFamily="2" charset="2"/>
              <a:buChar char="n"/>
            </a:pPr>
            <a:endParaRPr lang="zh-CN" altLang="en-US">
              <a:latin typeface="Arial" charset="0"/>
              <a:cs typeface="Arial" charset="0"/>
            </a:endParaRPr>
          </a:p>
        </p:txBody>
      </p:sp>
      <p:sp>
        <p:nvSpPr>
          <p:cNvPr id="13" name="圆角矩形 26"/>
          <p:cNvSpPr>
            <a:spLocks noChangeArrowheads="1"/>
          </p:cNvSpPr>
          <p:nvPr/>
        </p:nvSpPr>
        <p:spPr bwMode="auto">
          <a:xfrm>
            <a:off x="3325814" y="3479800"/>
            <a:ext cx="8013700" cy="2222838"/>
          </a:xfrm>
          <a:prstGeom prst="roundRect">
            <a:avLst>
              <a:gd name="adj" fmla="val 7386"/>
            </a:avLst>
          </a:prstGeom>
          <a:noFill/>
          <a:ln w="9525" algn="ctr">
            <a:solidFill>
              <a:srgbClr val="FF6709"/>
            </a:solidFill>
            <a:round/>
            <a:headEnd/>
            <a:tailEnd/>
          </a:ln>
          <a:extLst>
            <a:ext uri="{909E8E84-426E-40DD-AFC4-6F175D3DCCD1}">
              <a14:hiddenFill xmlns:a14="http://schemas.microsoft.com/office/drawing/2010/main">
                <a:solidFill>
                  <a:srgbClr val="FFFFFF"/>
                </a:solidFill>
              </a14:hiddenFill>
            </a:ext>
          </a:extLst>
        </p:spPr>
        <p:txBody>
          <a:bodyPr/>
          <a:lstStyle/>
          <a:p>
            <a:pPr>
              <a:buClr>
                <a:srgbClr val="CC9900"/>
              </a:buClr>
              <a:buFont typeface="Wingdings" pitchFamily="2" charset="2"/>
              <a:buChar char="n"/>
            </a:pPr>
            <a:endParaRPr lang="zh-CN" altLang="en-US">
              <a:latin typeface="Arial" charset="0"/>
              <a:cs typeface="Arial" charset="0"/>
            </a:endParaRPr>
          </a:p>
        </p:txBody>
      </p:sp>
    </p:spTree>
  </p:cSld>
  <p:clrMapOvr>
    <a:masterClrMapping/>
  </p:clrMapOvr>
  <p:transition spd="med"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43089" y="2376488"/>
            <a:ext cx="8304212" cy="1354217"/>
          </a:xfrm>
        </p:spPr>
        <p:txBody>
          <a:bodyPr/>
          <a:lstStyle/>
          <a:p>
            <a:pPr>
              <a:defRPr/>
            </a:pPr>
            <a:r>
              <a:rPr lang="en-US" altLang="zh-CN" sz="4400" b="1" dirty="0"/>
              <a:t>Focus on ICT infrastructure and be a pipe connecting the world</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组合 153"/>
          <p:cNvGrpSpPr>
            <a:grpSpLocks/>
          </p:cNvGrpSpPr>
          <p:nvPr/>
        </p:nvGrpSpPr>
        <p:grpSpPr bwMode="auto">
          <a:xfrm>
            <a:off x="6527800" y="2217740"/>
            <a:ext cx="935038" cy="3489325"/>
            <a:chOff x="7059847" y="2379917"/>
            <a:chExt cx="784408" cy="2797842"/>
          </a:xfrm>
        </p:grpSpPr>
        <p:sp>
          <p:nvSpPr>
            <p:cNvPr id="36887" name="右大括号 58"/>
            <p:cNvSpPr>
              <a:spLocks/>
            </p:cNvSpPr>
            <p:nvPr/>
          </p:nvSpPr>
          <p:spPr bwMode="auto">
            <a:xfrm>
              <a:off x="7059847" y="2379917"/>
              <a:ext cx="213082" cy="2797842"/>
            </a:xfrm>
            <a:prstGeom prst="rightBrace">
              <a:avLst>
                <a:gd name="adj1" fmla="val 43950"/>
                <a:gd name="adj2" fmla="val 50000"/>
              </a:avLst>
            </a:prstGeom>
            <a:noFill/>
            <a:ln w="38100" algn="ctr">
              <a:solidFill>
                <a:srgbClr val="A6A6A6"/>
              </a:solidFill>
              <a:round/>
              <a:headEnd/>
              <a:tailEnd/>
            </a:ln>
            <a:extLst>
              <a:ext uri="{909E8E84-426E-40DD-AFC4-6F175D3DCCD1}">
                <a14:hiddenFill xmlns:a14="http://schemas.microsoft.com/office/drawing/2010/main">
                  <a:solidFill>
                    <a:srgbClr val="FFFFFF"/>
                  </a:solidFill>
                </a14:hiddenFill>
              </a:ext>
            </a:extLst>
          </p:spPr>
          <p:txBody>
            <a:bodyPr lIns="79200" tIns="39600" rIns="79200" bIns="39600"/>
            <a:lstStyle/>
            <a:p>
              <a:pPr defTabSz="954088"/>
              <a:endParaRPr lang="zh-CN" altLang="en-US" sz="1900">
                <a:solidFill>
                  <a:srgbClr val="FFFFFF"/>
                </a:solidFill>
                <a:latin typeface="Arial" charset="0"/>
                <a:ea typeface="华文细黑" pitchFamily="2" charset="-122"/>
                <a:cs typeface="Arial" charset="0"/>
              </a:endParaRPr>
            </a:p>
          </p:txBody>
        </p:sp>
        <p:cxnSp>
          <p:nvCxnSpPr>
            <p:cNvPr id="36888" name="直接箭头连接符 77"/>
            <p:cNvCxnSpPr>
              <a:cxnSpLocks noChangeShapeType="1"/>
              <a:stCxn id="36887" idx="1"/>
            </p:cNvCxnSpPr>
            <p:nvPr/>
          </p:nvCxnSpPr>
          <p:spPr bwMode="auto">
            <a:xfrm flipV="1">
              <a:off x="7272929" y="2539111"/>
              <a:ext cx="571326" cy="1239727"/>
            </a:xfrm>
            <a:prstGeom prst="straightConnector1">
              <a:avLst/>
            </a:prstGeom>
            <a:noFill/>
            <a:ln w="38100" algn="ctr">
              <a:solidFill>
                <a:srgbClr val="A6A6A6"/>
              </a:solidFill>
              <a:round/>
              <a:headEnd/>
              <a:tailEnd type="triangle" w="med" len="med"/>
            </a:ln>
            <a:extLst>
              <a:ext uri="{909E8E84-426E-40DD-AFC4-6F175D3DCCD1}">
                <a14:hiddenFill xmlns:a14="http://schemas.microsoft.com/office/drawing/2010/main">
                  <a:noFill/>
                </a14:hiddenFill>
              </a:ext>
            </a:extLst>
          </p:spPr>
        </p:cxnSp>
        <p:cxnSp>
          <p:nvCxnSpPr>
            <p:cNvPr id="36889" name="直接箭头连接符 81"/>
            <p:cNvCxnSpPr>
              <a:cxnSpLocks noChangeShapeType="1"/>
              <a:stCxn id="36887" idx="1"/>
            </p:cNvCxnSpPr>
            <p:nvPr/>
          </p:nvCxnSpPr>
          <p:spPr bwMode="auto">
            <a:xfrm>
              <a:off x="7272929" y="3778839"/>
              <a:ext cx="571326" cy="1311929"/>
            </a:xfrm>
            <a:prstGeom prst="straightConnector1">
              <a:avLst/>
            </a:prstGeom>
            <a:noFill/>
            <a:ln w="38100" algn="ctr">
              <a:solidFill>
                <a:srgbClr val="A6A6A6"/>
              </a:solidFill>
              <a:round/>
              <a:headEnd/>
              <a:tailEnd type="triangle" w="med" len="med"/>
            </a:ln>
            <a:extLst>
              <a:ext uri="{909E8E84-426E-40DD-AFC4-6F175D3DCCD1}">
                <a14:hiddenFill xmlns:a14="http://schemas.microsoft.com/office/drawing/2010/main">
                  <a:noFill/>
                </a14:hiddenFill>
              </a:ext>
            </a:extLst>
          </p:spPr>
        </p:cxnSp>
        <p:cxnSp>
          <p:nvCxnSpPr>
            <p:cNvPr id="36890" name="直接箭头连接符 83"/>
            <p:cNvCxnSpPr>
              <a:cxnSpLocks noChangeShapeType="1"/>
              <a:stCxn id="36887" idx="1"/>
            </p:cNvCxnSpPr>
            <p:nvPr/>
          </p:nvCxnSpPr>
          <p:spPr bwMode="auto">
            <a:xfrm>
              <a:off x="7271986" y="3778838"/>
              <a:ext cx="572269" cy="0"/>
            </a:xfrm>
            <a:prstGeom prst="straightConnector1">
              <a:avLst/>
            </a:prstGeom>
            <a:noFill/>
            <a:ln w="38100" algn="ctr">
              <a:solidFill>
                <a:srgbClr val="A6A6A6"/>
              </a:solidFill>
              <a:round/>
              <a:headEnd/>
              <a:tailEnd type="triangle" w="med" len="med"/>
            </a:ln>
            <a:extLst>
              <a:ext uri="{909E8E84-426E-40DD-AFC4-6F175D3DCCD1}">
                <a14:hiddenFill xmlns:a14="http://schemas.microsoft.com/office/drawing/2010/main">
                  <a:noFill/>
                </a14:hiddenFill>
              </a:ext>
            </a:extLst>
          </p:spPr>
        </p:cxnSp>
      </p:grpSp>
      <p:grpSp>
        <p:nvGrpSpPr>
          <p:cNvPr id="36867" name="组合 8"/>
          <p:cNvGrpSpPr>
            <a:grpSpLocks/>
          </p:cNvGrpSpPr>
          <p:nvPr/>
        </p:nvGrpSpPr>
        <p:grpSpPr bwMode="auto">
          <a:xfrm>
            <a:off x="2460627" y="1981202"/>
            <a:ext cx="682624" cy="3825875"/>
            <a:chOff x="2302417" y="1969986"/>
            <a:chExt cx="682625" cy="3825875"/>
          </a:xfrm>
        </p:grpSpPr>
        <p:cxnSp>
          <p:nvCxnSpPr>
            <p:cNvPr id="36884" name="直接箭头连接符 77"/>
            <p:cNvCxnSpPr>
              <a:cxnSpLocks noChangeShapeType="1"/>
            </p:cNvCxnSpPr>
            <p:nvPr/>
          </p:nvCxnSpPr>
          <p:spPr bwMode="auto">
            <a:xfrm flipV="1">
              <a:off x="2302417" y="1969986"/>
              <a:ext cx="682625" cy="1912938"/>
            </a:xfrm>
            <a:prstGeom prst="straightConnector1">
              <a:avLst/>
            </a:prstGeom>
            <a:noFill/>
            <a:ln w="38100" algn="ctr">
              <a:solidFill>
                <a:srgbClr val="A6A6A6"/>
              </a:solidFill>
              <a:round/>
              <a:headEnd/>
              <a:tailEnd type="triangle" w="med" len="med"/>
            </a:ln>
            <a:extLst>
              <a:ext uri="{909E8E84-426E-40DD-AFC4-6F175D3DCCD1}">
                <a14:hiddenFill xmlns:a14="http://schemas.microsoft.com/office/drawing/2010/main">
                  <a:noFill/>
                </a14:hiddenFill>
              </a:ext>
            </a:extLst>
          </p:spPr>
        </p:cxnSp>
        <p:cxnSp>
          <p:nvCxnSpPr>
            <p:cNvPr id="36885" name="直接箭头连接符 81"/>
            <p:cNvCxnSpPr>
              <a:cxnSpLocks noChangeShapeType="1"/>
            </p:cNvCxnSpPr>
            <p:nvPr/>
          </p:nvCxnSpPr>
          <p:spPr bwMode="auto">
            <a:xfrm>
              <a:off x="2302417" y="3882924"/>
              <a:ext cx="682625" cy="1912937"/>
            </a:xfrm>
            <a:prstGeom prst="straightConnector1">
              <a:avLst/>
            </a:prstGeom>
            <a:noFill/>
            <a:ln w="38100" algn="ctr">
              <a:solidFill>
                <a:srgbClr val="A6A6A6"/>
              </a:solidFill>
              <a:round/>
              <a:headEnd/>
              <a:tailEnd type="triangle" w="med" len="med"/>
            </a:ln>
            <a:extLst>
              <a:ext uri="{909E8E84-426E-40DD-AFC4-6F175D3DCCD1}">
                <a14:hiddenFill xmlns:a14="http://schemas.microsoft.com/office/drawing/2010/main">
                  <a:noFill/>
                </a14:hiddenFill>
              </a:ext>
            </a:extLst>
          </p:spPr>
        </p:cxnSp>
        <p:cxnSp>
          <p:nvCxnSpPr>
            <p:cNvPr id="36886" name="直接箭头连接符 83"/>
            <p:cNvCxnSpPr>
              <a:cxnSpLocks noChangeShapeType="1"/>
            </p:cNvCxnSpPr>
            <p:nvPr/>
          </p:nvCxnSpPr>
          <p:spPr bwMode="auto">
            <a:xfrm>
              <a:off x="2302417" y="3882924"/>
              <a:ext cx="682625" cy="0"/>
            </a:xfrm>
            <a:prstGeom prst="straightConnector1">
              <a:avLst/>
            </a:prstGeom>
            <a:noFill/>
            <a:ln w="38100" algn="ctr">
              <a:solidFill>
                <a:srgbClr val="A6A6A6"/>
              </a:solidFill>
              <a:round/>
              <a:headEnd/>
              <a:tailEnd type="triangle" w="med" len="med"/>
            </a:ln>
            <a:extLst>
              <a:ext uri="{909E8E84-426E-40DD-AFC4-6F175D3DCCD1}">
                <a14:hiddenFill xmlns:a14="http://schemas.microsoft.com/office/drawing/2010/main">
                  <a:noFill/>
                </a14:hiddenFill>
              </a:ext>
            </a:extLst>
          </p:spPr>
        </p:cxnSp>
      </p:grpSp>
      <p:sp>
        <p:nvSpPr>
          <p:cNvPr id="36868" name="矩形 23"/>
          <p:cNvSpPr>
            <a:spLocks noChangeArrowheads="1"/>
          </p:cNvSpPr>
          <p:nvPr/>
        </p:nvSpPr>
        <p:spPr bwMode="auto">
          <a:xfrm>
            <a:off x="3360738" y="1679577"/>
            <a:ext cx="187166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zh-CN">
                <a:solidFill>
                  <a:srgbClr val="00B050"/>
                </a:solidFill>
                <a:latin typeface="Arial" charset="0"/>
                <a:ea typeface="微软雅黑" pitchFamily="34" charset="-122"/>
                <a:cs typeface="Arial" charset="0"/>
              </a:rPr>
              <a:t>Information storage and processing</a:t>
            </a:r>
            <a:endParaRPr lang="zh-CN" altLang="en-US">
              <a:solidFill>
                <a:srgbClr val="00B050"/>
              </a:solidFill>
              <a:latin typeface="Arial" charset="0"/>
              <a:ea typeface="微软雅黑" pitchFamily="34" charset="-122"/>
              <a:cs typeface="Arial" charset="0"/>
            </a:endParaRPr>
          </a:p>
          <a:p>
            <a:r>
              <a:rPr lang="en-US" altLang="zh-CN">
                <a:solidFill>
                  <a:srgbClr val="00B050"/>
                </a:solidFill>
                <a:latin typeface="Arial" charset="0"/>
                <a:ea typeface="微软雅黑" pitchFamily="34" charset="-122"/>
                <a:cs typeface="Arial" charset="0"/>
              </a:rPr>
              <a:t>Cloud data center</a:t>
            </a:r>
          </a:p>
        </p:txBody>
      </p:sp>
      <p:sp>
        <p:nvSpPr>
          <p:cNvPr id="32" name="矩形 31"/>
          <p:cNvSpPr/>
          <p:nvPr/>
        </p:nvSpPr>
        <p:spPr>
          <a:xfrm>
            <a:off x="3360738" y="3359152"/>
            <a:ext cx="1871662" cy="1108075"/>
          </a:xfrm>
          <a:prstGeom prst="rect">
            <a:avLst/>
          </a:prstGeom>
        </p:spPr>
        <p:txBody>
          <a:bodyPr lIns="0" tIns="0" rIns="0" bIns="0">
            <a:spAutoFit/>
          </a:bodyPr>
          <a:lstStyle/>
          <a:p>
            <a:pPr fontAlgn="auto">
              <a:spcBef>
                <a:spcPts val="0"/>
              </a:spcBef>
              <a:spcAft>
                <a:spcPts val="0"/>
              </a:spcAft>
              <a:defRPr/>
            </a:pPr>
            <a:r>
              <a:rPr lang="en-US" altLang="zh-CN" kern="0" dirty="0">
                <a:solidFill>
                  <a:srgbClr val="00B0F0"/>
                </a:solidFill>
                <a:latin typeface="Arial" pitchFamily="34" charset="0"/>
                <a:ea typeface="微软雅黑" pitchFamily="34" charset="-122"/>
                <a:cs typeface="Arial" pitchFamily="34" charset="0"/>
              </a:rPr>
              <a:t>Information transmission</a:t>
            </a:r>
          </a:p>
          <a:p>
            <a:pPr fontAlgn="auto">
              <a:spcBef>
                <a:spcPts val="0"/>
              </a:spcBef>
              <a:spcAft>
                <a:spcPts val="0"/>
              </a:spcAft>
              <a:defRPr/>
            </a:pPr>
            <a:r>
              <a:rPr lang="en-US" altLang="zh-CN" kern="0" dirty="0">
                <a:solidFill>
                  <a:srgbClr val="00B0F0"/>
                </a:solidFill>
                <a:latin typeface="Arial" pitchFamily="34" charset="0"/>
                <a:ea typeface="微软雅黑" pitchFamily="34" charset="-122"/>
                <a:cs typeface="Arial" pitchFamily="34" charset="0"/>
              </a:rPr>
              <a:t>Network infrastructure</a:t>
            </a:r>
          </a:p>
        </p:txBody>
      </p:sp>
      <p:sp>
        <p:nvSpPr>
          <p:cNvPr id="33" name="矩形 32"/>
          <p:cNvSpPr/>
          <p:nvPr/>
        </p:nvSpPr>
        <p:spPr>
          <a:xfrm>
            <a:off x="3360738" y="5294313"/>
            <a:ext cx="1871662" cy="830997"/>
          </a:xfrm>
          <a:prstGeom prst="rect">
            <a:avLst/>
          </a:prstGeom>
        </p:spPr>
        <p:txBody>
          <a:bodyPr lIns="0" tIns="0" rIns="0" bIns="0">
            <a:spAutoFit/>
          </a:bodyPr>
          <a:lstStyle/>
          <a:p>
            <a:pPr fontAlgn="auto">
              <a:spcBef>
                <a:spcPts val="0"/>
              </a:spcBef>
              <a:spcAft>
                <a:spcPts val="0"/>
              </a:spcAft>
              <a:defRPr/>
            </a:pPr>
            <a:r>
              <a:rPr lang="en-US" altLang="zh-CN" kern="0" dirty="0">
                <a:solidFill>
                  <a:srgbClr val="FF6709"/>
                </a:solidFill>
                <a:latin typeface="Arial" pitchFamily="34" charset="0"/>
                <a:ea typeface="微软雅黑" pitchFamily="34" charset="-122"/>
                <a:cs typeface="Arial" pitchFamily="34" charset="0"/>
              </a:rPr>
              <a:t>Information presentation</a:t>
            </a:r>
          </a:p>
          <a:p>
            <a:pPr fontAlgn="auto">
              <a:spcBef>
                <a:spcPts val="0"/>
              </a:spcBef>
              <a:spcAft>
                <a:spcPts val="0"/>
              </a:spcAft>
              <a:defRPr/>
            </a:pPr>
            <a:r>
              <a:rPr lang="en-US" altLang="zh-CN" kern="0" dirty="0">
                <a:solidFill>
                  <a:srgbClr val="FF6709"/>
                </a:solidFill>
                <a:latin typeface="Arial" pitchFamily="34" charset="0"/>
                <a:ea typeface="微软雅黑" pitchFamily="34" charset="-122"/>
                <a:cs typeface="Arial" pitchFamily="34" charset="0"/>
              </a:rPr>
              <a:t>Network devices</a:t>
            </a:r>
          </a:p>
        </p:txBody>
      </p:sp>
      <p:sp>
        <p:nvSpPr>
          <p:cNvPr id="44" name="Rectangle 19"/>
          <p:cNvSpPr>
            <a:spLocks noChangeArrowheads="1"/>
          </p:cNvSpPr>
          <p:nvPr/>
        </p:nvSpPr>
        <p:spPr bwMode="auto">
          <a:xfrm>
            <a:off x="8683625" y="3536951"/>
            <a:ext cx="2663826" cy="861774"/>
          </a:xfrm>
          <a:prstGeom prst="rect">
            <a:avLst/>
          </a:prstGeom>
          <a:noFill/>
          <a:ln w="9525">
            <a:noFill/>
            <a:miter lim="800000"/>
            <a:headEnd/>
            <a:tailEnd/>
          </a:ln>
        </p:spPr>
        <p:txBody>
          <a:bodyPr lIns="0" tIns="0" rIns="0" bIns="0">
            <a:spAutoFit/>
          </a:bodyPr>
          <a:lstStyle/>
          <a:p>
            <a:pPr fontAlgn="auto">
              <a:spcBef>
                <a:spcPts val="0"/>
              </a:spcBef>
              <a:spcAft>
                <a:spcPts val="0"/>
              </a:spcAft>
              <a:defRPr/>
            </a:pPr>
            <a:r>
              <a:rPr lang="en-US" altLang="zh-CN" sz="1600" kern="0" dirty="0">
                <a:solidFill>
                  <a:srgbClr val="FF2222"/>
                </a:solidFill>
                <a:latin typeface="Arial" pitchFamily="34" charset="0"/>
                <a:ea typeface="微软雅黑" pitchFamily="34" charset="-122"/>
                <a:cs typeface="Arial" pitchFamily="34" charset="0"/>
              </a:rPr>
              <a:t>Carrier business: Maintain leadership</a:t>
            </a:r>
          </a:p>
          <a:p>
            <a:pPr fontAlgn="auto">
              <a:spcBef>
                <a:spcPts val="0"/>
              </a:spcBef>
              <a:spcAft>
                <a:spcPts val="0"/>
              </a:spcAft>
              <a:defRPr/>
            </a:pPr>
            <a:r>
              <a:rPr lang="en-US" altLang="zh-CN" sz="1200" kern="0" dirty="0">
                <a:solidFill>
                  <a:srgbClr val="000000">
                    <a:lumMod val="75000"/>
                    <a:lumOff val="25000"/>
                  </a:srgbClr>
                </a:solidFill>
                <a:latin typeface="Arial" pitchFamily="34" charset="0"/>
                <a:ea typeface="华文细黑"/>
                <a:cs typeface="Arial" pitchFamily="34" charset="0"/>
              </a:rPr>
              <a:t>Become the best strategic partner for carriers and the industry leader</a:t>
            </a:r>
          </a:p>
        </p:txBody>
      </p:sp>
      <p:sp>
        <p:nvSpPr>
          <p:cNvPr id="36872" name="Rectangle 13"/>
          <p:cNvSpPr>
            <a:spLocks noChangeArrowheads="1"/>
          </p:cNvSpPr>
          <p:nvPr/>
        </p:nvSpPr>
        <p:spPr bwMode="auto">
          <a:xfrm>
            <a:off x="8683625" y="5275263"/>
            <a:ext cx="266382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087438"/>
            <a:r>
              <a:rPr lang="en-US" altLang="zh-CN" sz="1600">
                <a:solidFill>
                  <a:srgbClr val="FF2222"/>
                </a:solidFill>
                <a:latin typeface="Arial" charset="0"/>
                <a:ea typeface="微软雅黑" pitchFamily="34" charset="-122"/>
                <a:cs typeface="Arial" charset="0"/>
              </a:rPr>
              <a:t>Consumer business: build brand</a:t>
            </a:r>
            <a:endParaRPr lang="en-US" altLang="zh-CN" sz="1200">
              <a:solidFill>
                <a:srgbClr val="FF2222"/>
              </a:solidFill>
              <a:latin typeface="Arial" charset="0"/>
              <a:ea typeface="微软雅黑" pitchFamily="34" charset="-122"/>
              <a:cs typeface="Arial" charset="0"/>
            </a:endParaRPr>
          </a:p>
          <a:p>
            <a:pPr defTabSz="1087438"/>
            <a:r>
              <a:rPr lang="en-US" altLang="zh-CN" sz="1200">
                <a:solidFill>
                  <a:srgbClr val="404040"/>
                </a:solidFill>
                <a:latin typeface="Arial" charset="0"/>
                <a:ea typeface="华文细黑" pitchFamily="2" charset="-122"/>
                <a:cs typeface="Arial" charset="0"/>
              </a:rPr>
              <a:t>Become a world-leading smart device brand trusted by consumers</a:t>
            </a:r>
            <a:endParaRPr lang="sv-SE" altLang="zh-CN" sz="1200">
              <a:solidFill>
                <a:srgbClr val="404040"/>
              </a:solidFill>
              <a:latin typeface="Arial" charset="0"/>
              <a:ea typeface="华文细黑" pitchFamily="2" charset="-122"/>
              <a:cs typeface="Arial" charset="0"/>
            </a:endParaRPr>
          </a:p>
        </p:txBody>
      </p:sp>
      <p:sp>
        <p:nvSpPr>
          <p:cNvPr id="36873" name="Rectangle 19"/>
          <p:cNvSpPr>
            <a:spLocks noChangeArrowheads="1"/>
          </p:cNvSpPr>
          <p:nvPr/>
        </p:nvSpPr>
        <p:spPr bwMode="auto">
          <a:xfrm>
            <a:off x="8683625" y="1631951"/>
            <a:ext cx="2663826"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zh-CN" sz="1600">
                <a:solidFill>
                  <a:srgbClr val="FF2222"/>
                </a:solidFill>
                <a:latin typeface="Arial" charset="0"/>
                <a:ea typeface="微软雅黑" pitchFamily="34" charset="-122"/>
                <a:cs typeface="Arial" charset="0"/>
              </a:rPr>
              <a:t>Enterprise business: steady growth</a:t>
            </a:r>
            <a:endParaRPr lang="en-US" altLang="zh-CN" sz="1200">
              <a:solidFill>
                <a:srgbClr val="FF2222"/>
              </a:solidFill>
              <a:latin typeface="Arial" charset="0"/>
              <a:ea typeface="微软雅黑" pitchFamily="34" charset="-122"/>
              <a:cs typeface="Arial" charset="0"/>
            </a:endParaRPr>
          </a:p>
          <a:p>
            <a:r>
              <a:rPr lang="en-US" altLang="zh-CN" sz="1200">
                <a:solidFill>
                  <a:srgbClr val="404040"/>
                </a:solidFill>
                <a:latin typeface="Arial" charset="0"/>
                <a:ea typeface="华文细黑" pitchFamily="2" charset="-122"/>
                <a:cs typeface="Arial" charset="0"/>
              </a:rPr>
              <a:t>Become a major ICT infrastructure provider that supports digital restructuring for enterprise customers</a:t>
            </a:r>
            <a:endParaRPr lang="sv-SE" altLang="zh-CN" sz="1200">
              <a:solidFill>
                <a:srgbClr val="404040"/>
              </a:solidFill>
              <a:latin typeface="Arial" charset="0"/>
              <a:ea typeface="华文细黑" pitchFamily="2" charset="-122"/>
              <a:cs typeface="Arial" charset="0"/>
            </a:endParaRPr>
          </a:p>
        </p:txBody>
      </p:sp>
      <p:sp>
        <p:nvSpPr>
          <p:cNvPr id="82" name="椭圆 81"/>
          <p:cNvSpPr/>
          <p:nvPr/>
        </p:nvSpPr>
        <p:spPr bwMode="auto">
          <a:xfrm>
            <a:off x="823914" y="2974975"/>
            <a:ext cx="1778000" cy="1778000"/>
          </a:xfrm>
          <a:prstGeom prst="ellipse">
            <a:avLst/>
          </a:prstGeom>
          <a:blipFill>
            <a:blip r:embed="rId2" cstate="email"/>
            <a:stretch>
              <a:fillRect/>
            </a:stretch>
          </a:blipFill>
          <a:ln>
            <a:noFill/>
          </a:ln>
          <a:effectLst/>
          <a:extLst/>
        </p:spPr>
        <p:txBody>
          <a:bodyPr lIns="0" tIns="0" rIns="0" bIns="0" anchor="ctr"/>
          <a:lstStyle/>
          <a:p>
            <a:pPr algn="ctr">
              <a:defRPr/>
            </a:pPr>
            <a:r>
              <a:rPr lang="en-US" altLang="zh-CN" sz="2400" dirty="0">
                <a:solidFill>
                  <a:srgbClr val="FFFFFF"/>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Digital society </a:t>
            </a:r>
          </a:p>
          <a:p>
            <a:pPr algn="ctr">
              <a:defRPr/>
            </a:pPr>
            <a:r>
              <a:rPr lang="en-US" altLang="zh-CN" dirty="0">
                <a:solidFill>
                  <a:schemeClr val="bg1"/>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Big data and big traffic</a:t>
            </a:r>
            <a:r>
              <a:rPr lang="zh-CN" altLang="en-US" dirty="0">
                <a:solidFill>
                  <a:schemeClr val="bg1"/>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 </a:t>
            </a:r>
            <a:endParaRPr lang="en-US" altLang="zh-CN" dirty="0">
              <a:solidFill>
                <a:schemeClr val="bg1"/>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sp>
        <p:nvSpPr>
          <p:cNvPr id="3" name="标题 2"/>
          <p:cNvSpPr>
            <a:spLocks noGrp="1"/>
          </p:cNvSpPr>
          <p:nvPr>
            <p:ph type="title"/>
          </p:nvPr>
        </p:nvSpPr>
        <p:spPr>
          <a:xfrm>
            <a:off x="823913" y="341314"/>
            <a:ext cx="10847387" cy="1107996"/>
          </a:xfrm>
        </p:spPr>
        <p:txBody>
          <a:bodyPr/>
          <a:lstStyle/>
          <a:p>
            <a:pPr>
              <a:defRPr/>
            </a:pPr>
            <a:r>
              <a:rPr lang="en-US" altLang="zh-CN" smtClean="0"/>
              <a:t>Focusing </a:t>
            </a:r>
            <a:r>
              <a:rPr lang="en-US" altLang="zh-CN"/>
              <a:t>on the pipe strategy </a:t>
            </a:r>
            <a:r>
              <a:rPr lang="en-US" altLang="zh-CN" smtClean="0"/>
              <a:t>to </a:t>
            </a:r>
            <a:r>
              <a:rPr lang="en-US" altLang="zh-CN"/>
              <a:t>lead in the </a:t>
            </a:r>
            <a:r>
              <a:rPr lang="en-US" altLang="zh-CN" smtClean="0"/>
              <a:t>digital </a:t>
            </a:r>
            <a:r>
              <a:rPr lang="en-US" altLang="zh-CN"/>
              <a:t>era </a:t>
            </a:r>
          </a:p>
        </p:txBody>
      </p:sp>
      <p:grpSp>
        <p:nvGrpSpPr>
          <p:cNvPr id="5" name="组合 36"/>
          <p:cNvGrpSpPr/>
          <p:nvPr/>
        </p:nvGrpSpPr>
        <p:grpSpPr>
          <a:xfrm>
            <a:off x="7568998" y="5364525"/>
            <a:ext cx="719999" cy="720000"/>
            <a:chOff x="-1484313" y="1981200"/>
            <a:chExt cx="822325" cy="822325"/>
          </a:xfrm>
          <a:solidFill>
            <a:schemeClr val="tx1">
              <a:lumMod val="65000"/>
              <a:lumOff val="35000"/>
            </a:schemeClr>
          </a:solidFill>
        </p:grpSpPr>
        <p:sp>
          <p:nvSpPr>
            <p:cNvPr id="38" name="Freeform 42"/>
            <p:cNvSpPr>
              <a:spLocks noEditPoints="1"/>
            </p:cNvSpPr>
            <p:nvPr/>
          </p:nvSpPr>
          <p:spPr bwMode="auto">
            <a:xfrm>
              <a:off x="-1484313" y="1981200"/>
              <a:ext cx="822325" cy="822325"/>
            </a:xfrm>
            <a:custGeom>
              <a:avLst/>
              <a:gdLst>
                <a:gd name="T0" fmla="*/ 109 w 219"/>
                <a:gd name="T1" fmla="*/ 219 h 219"/>
                <a:gd name="T2" fmla="*/ 0 w 219"/>
                <a:gd name="T3" fmla="*/ 110 h 219"/>
                <a:gd name="T4" fmla="*/ 109 w 219"/>
                <a:gd name="T5" fmla="*/ 0 h 219"/>
                <a:gd name="T6" fmla="*/ 219 w 219"/>
                <a:gd name="T7" fmla="*/ 110 h 219"/>
                <a:gd name="T8" fmla="*/ 109 w 219"/>
                <a:gd name="T9" fmla="*/ 219 h 219"/>
                <a:gd name="T10" fmla="*/ 109 w 219"/>
                <a:gd name="T11" fmla="*/ 7 h 219"/>
                <a:gd name="T12" fmla="*/ 7 w 219"/>
                <a:gd name="T13" fmla="*/ 110 h 219"/>
                <a:gd name="T14" fmla="*/ 109 w 219"/>
                <a:gd name="T15" fmla="*/ 212 h 219"/>
                <a:gd name="T16" fmla="*/ 212 w 219"/>
                <a:gd name="T17" fmla="*/ 110 h 219"/>
                <a:gd name="T18" fmla="*/ 109 w 219"/>
                <a:gd name="T19" fmla="*/ 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 h="219">
                  <a:moveTo>
                    <a:pt x="109" y="219"/>
                  </a:moveTo>
                  <a:cubicBezTo>
                    <a:pt x="49" y="219"/>
                    <a:pt x="0" y="170"/>
                    <a:pt x="0" y="110"/>
                  </a:cubicBezTo>
                  <a:cubicBezTo>
                    <a:pt x="0" y="49"/>
                    <a:pt x="49" y="0"/>
                    <a:pt x="109" y="0"/>
                  </a:cubicBezTo>
                  <a:cubicBezTo>
                    <a:pt x="170" y="0"/>
                    <a:pt x="219" y="49"/>
                    <a:pt x="219" y="110"/>
                  </a:cubicBezTo>
                  <a:cubicBezTo>
                    <a:pt x="219" y="170"/>
                    <a:pt x="170" y="219"/>
                    <a:pt x="109" y="219"/>
                  </a:cubicBezTo>
                  <a:close/>
                  <a:moveTo>
                    <a:pt x="109" y="7"/>
                  </a:moveTo>
                  <a:cubicBezTo>
                    <a:pt x="53" y="7"/>
                    <a:pt x="7" y="53"/>
                    <a:pt x="7" y="110"/>
                  </a:cubicBezTo>
                  <a:cubicBezTo>
                    <a:pt x="7" y="166"/>
                    <a:pt x="53" y="212"/>
                    <a:pt x="109" y="212"/>
                  </a:cubicBezTo>
                  <a:cubicBezTo>
                    <a:pt x="166" y="212"/>
                    <a:pt x="212" y="166"/>
                    <a:pt x="212" y="110"/>
                  </a:cubicBezTo>
                  <a:cubicBezTo>
                    <a:pt x="212" y="53"/>
                    <a:pt x="166" y="7"/>
                    <a:pt x="109" y="7"/>
                  </a:cubicBezTo>
                  <a:close/>
                </a:path>
              </a:pathLst>
            </a:custGeom>
            <a:grpFill/>
            <a:ln>
              <a:noFill/>
            </a:ln>
            <a:extLst/>
          </p:spPr>
          <p:txBody>
            <a:bodyPr/>
            <a:lstStyle/>
            <a:p>
              <a:pPr>
                <a:defRPr/>
              </a:pPr>
              <a:endParaRPr lang="zh-CN" altLang="en-US"/>
            </a:p>
          </p:txBody>
        </p:sp>
        <p:sp>
          <p:nvSpPr>
            <p:cNvPr id="39" name="Freeform 43"/>
            <p:cNvSpPr>
              <a:spLocks noEditPoints="1"/>
            </p:cNvSpPr>
            <p:nvPr/>
          </p:nvSpPr>
          <p:spPr bwMode="auto">
            <a:xfrm>
              <a:off x="-1255713" y="2338388"/>
              <a:ext cx="354013" cy="280988"/>
            </a:xfrm>
            <a:custGeom>
              <a:avLst/>
              <a:gdLst>
                <a:gd name="T0" fmla="*/ 81 w 94"/>
                <a:gd name="T1" fmla="*/ 75 h 75"/>
                <a:gd name="T2" fmla="*/ 12 w 94"/>
                <a:gd name="T3" fmla="*/ 75 h 75"/>
                <a:gd name="T4" fmla="*/ 0 w 94"/>
                <a:gd name="T5" fmla="*/ 63 h 75"/>
                <a:gd name="T6" fmla="*/ 0 w 94"/>
                <a:gd name="T7" fmla="*/ 12 h 75"/>
                <a:gd name="T8" fmla="*/ 12 w 94"/>
                <a:gd name="T9" fmla="*/ 0 h 75"/>
                <a:gd name="T10" fmla="*/ 28 w 94"/>
                <a:gd name="T11" fmla="*/ 0 h 75"/>
                <a:gd name="T12" fmla="*/ 29 w 94"/>
                <a:gd name="T13" fmla="*/ 1 h 75"/>
                <a:gd name="T14" fmla="*/ 47 w 94"/>
                <a:gd name="T15" fmla="*/ 13 h 75"/>
                <a:gd name="T16" fmla="*/ 64 w 94"/>
                <a:gd name="T17" fmla="*/ 1 h 75"/>
                <a:gd name="T18" fmla="*/ 65 w 94"/>
                <a:gd name="T19" fmla="*/ 0 h 75"/>
                <a:gd name="T20" fmla="*/ 81 w 94"/>
                <a:gd name="T21" fmla="*/ 0 h 75"/>
                <a:gd name="T22" fmla="*/ 94 w 94"/>
                <a:gd name="T23" fmla="*/ 12 h 75"/>
                <a:gd name="T24" fmla="*/ 94 w 94"/>
                <a:gd name="T25" fmla="*/ 63 h 75"/>
                <a:gd name="T26" fmla="*/ 81 w 94"/>
                <a:gd name="T27" fmla="*/ 75 h 75"/>
                <a:gd name="T28" fmla="*/ 12 w 94"/>
                <a:gd name="T29" fmla="*/ 7 h 75"/>
                <a:gd name="T30" fmla="*/ 7 w 94"/>
                <a:gd name="T31" fmla="*/ 12 h 75"/>
                <a:gd name="T32" fmla="*/ 7 w 94"/>
                <a:gd name="T33" fmla="*/ 63 h 75"/>
                <a:gd name="T34" fmla="*/ 12 w 94"/>
                <a:gd name="T35" fmla="*/ 68 h 75"/>
                <a:gd name="T36" fmla="*/ 81 w 94"/>
                <a:gd name="T37" fmla="*/ 68 h 75"/>
                <a:gd name="T38" fmla="*/ 86 w 94"/>
                <a:gd name="T39" fmla="*/ 63 h 75"/>
                <a:gd name="T40" fmla="*/ 86 w 94"/>
                <a:gd name="T41" fmla="*/ 12 h 75"/>
                <a:gd name="T42" fmla="*/ 81 w 94"/>
                <a:gd name="T43" fmla="*/ 7 h 75"/>
                <a:gd name="T44" fmla="*/ 69 w 94"/>
                <a:gd name="T45" fmla="*/ 7 h 75"/>
                <a:gd name="T46" fmla="*/ 47 w 94"/>
                <a:gd name="T47" fmla="*/ 20 h 75"/>
                <a:gd name="T48" fmla="*/ 24 w 94"/>
                <a:gd name="T49" fmla="*/ 7 h 75"/>
                <a:gd name="T50" fmla="*/ 12 w 94"/>
                <a:gd name="T51"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4" h="75">
                  <a:moveTo>
                    <a:pt x="81" y="75"/>
                  </a:moveTo>
                  <a:cubicBezTo>
                    <a:pt x="12" y="75"/>
                    <a:pt x="12" y="75"/>
                    <a:pt x="12" y="75"/>
                  </a:cubicBezTo>
                  <a:cubicBezTo>
                    <a:pt x="5" y="75"/>
                    <a:pt x="0" y="70"/>
                    <a:pt x="0" y="63"/>
                  </a:cubicBezTo>
                  <a:cubicBezTo>
                    <a:pt x="0" y="12"/>
                    <a:pt x="0" y="12"/>
                    <a:pt x="0" y="12"/>
                  </a:cubicBezTo>
                  <a:cubicBezTo>
                    <a:pt x="0" y="5"/>
                    <a:pt x="5" y="0"/>
                    <a:pt x="12" y="0"/>
                  </a:cubicBezTo>
                  <a:cubicBezTo>
                    <a:pt x="28" y="0"/>
                    <a:pt x="28" y="0"/>
                    <a:pt x="28" y="0"/>
                  </a:cubicBezTo>
                  <a:cubicBezTo>
                    <a:pt x="29" y="1"/>
                    <a:pt x="29" y="1"/>
                    <a:pt x="29" y="1"/>
                  </a:cubicBezTo>
                  <a:cubicBezTo>
                    <a:pt x="33" y="8"/>
                    <a:pt x="40" y="13"/>
                    <a:pt x="47" y="13"/>
                  </a:cubicBezTo>
                  <a:cubicBezTo>
                    <a:pt x="53" y="13"/>
                    <a:pt x="60" y="8"/>
                    <a:pt x="64" y="1"/>
                  </a:cubicBezTo>
                  <a:cubicBezTo>
                    <a:pt x="65" y="0"/>
                    <a:pt x="65" y="0"/>
                    <a:pt x="65" y="0"/>
                  </a:cubicBezTo>
                  <a:cubicBezTo>
                    <a:pt x="81" y="0"/>
                    <a:pt x="81" y="0"/>
                    <a:pt x="81" y="0"/>
                  </a:cubicBezTo>
                  <a:cubicBezTo>
                    <a:pt x="88" y="0"/>
                    <a:pt x="94" y="5"/>
                    <a:pt x="94" y="12"/>
                  </a:cubicBezTo>
                  <a:cubicBezTo>
                    <a:pt x="94" y="63"/>
                    <a:pt x="94" y="63"/>
                    <a:pt x="94" y="63"/>
                  </a:cubicBezTo>
                  <a:cubicBezTo>
                    <a:pt x="94" y="70"/>
                    <a:pt x="88" y="75"/>
                    <a:pt x="81" y="75"/>
                  </a:cubicBezTo>
                  <a:close/>
                  <a:moveTo>
                    <a:pt x="12" y="7"/>
                  </a:moveTo>
                  <a:cubicBezTo>
                    <a:pt x="9" y="7"/>
                    <a:pt x="7" y="9"/>
                    <a:pt x="7" y="12"/>
                  </a:cubicBezTo>
                  <a:cubicBezTo>
                    <a:pt x="7" y="63"/>
                    <a:pt x="7" y="63"/>
                    <a:pt x="7" y="63"/>
                  </a:cubicBezTo>
                  <a:cubicBezTo>
                    <a:pt x="7" y="66"/>
                    <a:pt x="9" y="68"/>
                    <a:pt x="12" y="68"/>
                  </a:cubicBezTo>
                  <a:cubicBezTo>
                    <a:pt x="81" y="68"/>
                    <a:pt x="81" y="68"/>
                    <a:pt x="81" y="68"/>
                  </a:cubicBezTo>
                  <a:cubicBezTo>
                    <a:pt x="84" y="68"/>
                    <a:pt x="86" y="66"/>
                    <a:pt x="86" y="63"/>
                  </a:cubicBezTo>
                  <a:cubicBezTo>
                    <a:pt x="86" y="12"/>
                    <a:pt x="86" y="12"/>
                    <a:pt x="86" y="12"/>
                  </a:cubicBezTo>
                  <a:cubicBezTo>
                    <a:pt x="86" y="9"/>
                    <a:pt x="84" y="7"/>
                    <a:pt x="81" y="7"/>
                  </a:cubicBezTo>
                  <a:cubicBezTo>
                    <a:pt x="69" y="7"/>
                    <a:pt x="69" y="7"/>
                    <a:pt x="69" y="7"/>
                  </a:cubicBezTo>
                  <a:cubicBezTo>
                    <a:pt x="64" y="15"/>
                    <a:pt x="56" y="20"/>
                    <a:pt x="47" y="20"/>
                  </a:cubicBezTo>
                  <a:cubicBezTo>
                    <a:pt x="38" y="20"/>
                    <a:pt x="29" y="15"/>
                    <a:pt x="24" y="7"/>
                  </a:cubicBezTo>
                  <a:lnTo>
                    <a:pt x="12" y="7"/>
                  </a:lnTo>
                  <a:close/>
                </a:path>
              </a:pathLst>
            </a:custGeom>
            <a:solidFill>
              <a:schemeClr val="tx1">
                <a:lumMod val="65000"/>
                <a:lumOff val="35000"/>
              </a:schemeClr>
            </a:solidFill>
            <a:ln w="12700">
              <a:solidFill>
                <a:schemeClr val="tx1">
                  <a:lumMod val="65000"/>
                  <a:lumOff val="35000"/>
                </a:schemeClr>
              </a:solidFill>
            </a:ln>
            <a:extLst/>
          </p:spPr>
          <p:txBody>
            <a:bodyPr/>
            <a:lstStyle/>
            <a:p>
              <a:pPr>
                <a:defRPr/>
              </a:pPr>
              <a:endParaRPr lang="zh-CN" altLang="en-US"/>
            </a:p>
          </p:txBody>
        </p:sp>
        <p:sp>
          <p:nvSpPr>
            <p:cNvPr id="40" name="Freeform 44"/>
            <p:cNvSpPr>
              <a:spLocks noEditPoints="1"/>
            </p:cNvSpPr>
            <p:nvPr/>
          </p:nvSpPr>
          <p:spPr bwMode="auto">
            <a:xfrm>
              <a:off x="-1187451" y="2085975"/>
              <a:ext cx="214313" cy="255588"/>
            </a:xfrm>
            <a:custGeom>
              <a:avLst/>
              <a:gdLst>
                <a:gd name="T0" fmla="*/ 29 w 57"/>
                <a:gd name="T1" fmla="*/ 68 h 68"/>
                <a:gd name="T2" fmla="*/ 0 w 57"/>
                <a:gd name="T3" fmla="*/ 34 h 68"/>
                <a:gd name="T4" fmla="*/ 29 w 57"/>
                <a:gd name="T5" fmla="*/ 0 h 68"/>
                <a:gd name="T6" fmla="*/ 57 w 57"/>
                <a:gd name="T7" fmla="*/ 34 h 68"/>
                <a:gd name="T8" fmla="*/ 29 w 57"/>
                <a:gd name="T9" fmla="*/ 68 h 68"/>
                <a:gd name="T10" fmla="*/ 29 w 57"/>
                <a:gd name="T11" fmla="*/ 7 h 68"/>
                <a:gd name="T12" fmla="*/ 7 w 57"/>
                <a:gd name="T13" fmla="*/ 34 h 68"/>
                <a:gd name="T14" fmla="*/ 29 w 57"/>
                <a:gd name="T15" fmla="*/ 60 h 68"/>
                <a:gd name="T16" fmla="*/ 50 w 57"/>
                <a:gd name="T17" fmla="*/ 34 h 68"/>
                <a:gd name="T18" fmla="*/ 29 w 57"/>
                <a:gd name="T19" fmla="*/ 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68">
                  <a:moveTo>
                    <a:pt x="29" y="68"/>
                  </a:moveTo>
                  <a:cubicBezTo>
                    <a:pt x="13" y="68"/>
                    <a:pt x="0" y="52"/>
                    <a:pt x="0" y="34"/>
                  </a:cubicBezTo>
                  <a:cubicBezTo>
                    <a:pt x="0" y="15"/>
                    <a:pt x="13" y="0"/>
                    <a:pt x="29" y="0"/>
                  </a:cubicBezTo>
                  <a:cubicBezTo>
                    <a:pt x="45" y="0"/>
                    <a:pt x="57" y="15"/>
                    <a:pt x="57" y="34"/>
                  </a:cubicBezTo>
                  <a:cubicBezTo>
                    <a:pt x="57" y="52"/>
                    <a:pt x="45" y="68"/>
                    <a:pt x="29" y="68"/>
                  </a:cubicBezTo>
                  <a:close/>
                  <a:moveTo>
                    <a:pt x="29" y="7"/>
                  </a:moveTo>
                  <a:cubicBezTo>
                    <a:pt x="17" y="7"/>
                    <a:pt x="7" y="19"/>
                    <a:pt x="7" y="34"/>
                  </a:cubicBezTo>
                  <a:cubicBezTo>
                    <a:pt x="7" y="48"/>
                    <a:pt x="17" y="60"/>
                    <a:pt x="29" y="60"/>
                  </a:cubicBezTo>
                  <a:cubicBezTo>
                    <a:pt x="40" y="60"/>
                    <a:pt x="50" y="48"/>
                    <a:pt x="50" y="34"/>
                  </a:cubicBezTo>
                  <a:cubicBezTo>
                    <a:pt x="50" y="19"/>
                    <a:pt x="40" y="7"/>
                    <a:pt x="29" y="7"/>
                  </a:cubicBezTo>
                  <a:close/>
                </a:path>
              </a:pathLst>
            </a:custGeom>
            <a:solidFill>
              <a:schemeClr val="tx1">
                <a:lumMod val="65000"/>
                <a:lumOff val="35000"/>
              </a:schemeClr>
            </a:solidFill>
            <a:ln w="12700">
              <a:solidFill>
                <a:schemeClr val="tx1">
                  <a:lumMod val="65000"/>
                  <a:lumOff val="35000"/>
                </a:schemeClr>
              </a:solidFill>
            </a:ln>
            <a:extLst/>
          </p:spPr>
          <p:txBody>
            <a:bodyPr/>
            <a:lstStyle/>
            <a:p>
              <a:pPr>
                <a:defRPr/>
              </a:pPr>
              <a:endParaRPr lang="zh-CN" altLang="en-US"/>
            </a:p>
          </p:txBody>
        </p:sp>
      </p:grpSp>
      <p:grpSp>
        <p:nvGrpSpPr>
          <p:cNvPr id="6" name="组合 109"/>
          <p:cNvGrpSpPr/>
          <p:nvPr/>
        </p:nvGrpSpPr>
        <p:grpSpPr>
          <a:xfrm>
            <a:off x="7568998" y="3620225"/>
            <a:ext cx="719999" cy="720000"/>
            <a:chOff x="4986590" y="1514105"/>
            <a:chExt cx="720000" cy="720000"/>
          </a:xfrm>
          <a:solidFill>
            <a:schemeClr val="tx1">
              <a:lumMod val="65000"/>
              <a:lumOff val="35000"/>
            </a:schemeClr>
          </a:solidFill>
        </p:grpSpPr>
        <p:sp>
          <p:nvSpPr>
            <p:cNvPr id="111" name="Freeform 8"/>
            <p:cNvSpPr>
              <a:spLocks noEditPoints="1"/>
            </p:cNvSpPr>
            <p:nvPr/>
          </p:nvSpPr>
          <p:spPr bwMode="auto">
            <a:xfrm>
              <a:off x="4986590" y="1514105"/>
              <a:ext cx="720000" cy="720000"/>
            </a:xfrm>
            <a:custGeom>
              <a:avLst/>
              <a:gdLst>
                <a:gd name="T0" fmla="*/ 110 w 220"/>
                <a:gd name="T1" fmla="*/ 219 h 219"/>
                <a:gd name="T2" fmla="*/ 0 w 220"/>
                <a:gd name="T3" fmla="*/ 109 h 219"/>
                <a:gd name="T4" fmla="*/ 110 w 220"/>
                <a:gd name="T5" fmla="*/ 0 h 219"/>
                <a:gd name="T6" fmla="*/ 220 w 220"/>
                <a:gd name="T7" fmla="*/ 109 h 219"/>
                <a:gd name="T8" fmla="*/ 110 w 220"/>
                <a:gd name="T9" fmla="*/ 219 h 219"/>
                <a:gd name="T10" fmla="*/ 110 w 220"/>
                <a:gd name="T11" fmla="*/ 7 h 219"/>
                <a:gd name="T12" fmla="*/ 8 w 220"/>
                <a:gd name="T13" fmla="*/ 109 h 219"/>
                <a:gd name="T14" fmla="*/ 110 w 220"/>
                <a:gd name="T15" fmla="*/ 212 h 219"/>
                <a:gd name="T16" fmla="*/ 212 w 220"/>
                <a:gd name="T17" fmla="*/ 109 h 219"/>
                <a:gd name="T18" fmla="*/ 110 w 220"/>
                <a:gd name="T19" fmla="*/ 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19">
                  <a:moveTo>
                    <a:pt x="110" y="219"/>
                  </a:moveTo>
                  <a:cubicBezTo>
                    <a:pt x="49" y="219"/>
                    <a:pt x="0" y="170"/>
                    <a:pt x="0" y="109"/>
                  </a:cubicBezTo>
                  <a:cubicBezTo>
                    <a:pt x="0" y="49"/>
                    <a:pt x="49" y="0"/>
                    <a:pt x="110" y="0"/>
                  </a:cubicBezTo>
                  <a:cubicBezTo>
                    <a:pt x="171" y="0"/>
                    <a:pt x="220" y="49"/>
                    <a:pt x="220" y="109"/>
                  </a:cubicBezTo>
                  <a:cubicBezTo>
                    <a:pt x="220" y="170"/>
                    <a:pt x="171" y="219"/>
                    <a:pt x="110" y="219"/>
                  </a:cubicBezTo>
                  <a:close/>
                  <a:moveTo>
                    <a:pt x="110" y="7"/>
                  </a:moveTo>
                  <a:cubicBezTo>
                    <a:pt x="54" y="7"/>
                    <a:pt x="8" y="53"/>
                    <a:pt x="8" y="109"/>
                  </a:cubicBezTo>
                  <a:cubicBezTo>
                    <a:pt x="8" y="166"/>
                    <a:pt x="54" y="212"/>
                    <a:pt x="110" y="212"/>
                  </a:cubicBezTo>
                  <a:cubicBezTo>
                    <a:pt x="166" y="212"/>
                    <a:pt x="212" y="166"/>
                    <a:pt x="212" y="109"/>
                  </a:cubicBezTo>
                  <a:cubicBezTo>
                    <a:pt x="212" y="53"/>
                    <a:pt x="166" y="7"/>
                    <a:pt x="110" y="7"/>
                  </a:cubicBezTo>
                  <a:close/>
                </a:path>
              </a:pathLst>
            </a:custGeom>
            <a:grpFill/>
            <a:ln>
              <a:noFill/>
            </a:ln>
            <a:extLst/>
          </p:spPr>
          <p:txBody>
            <a:bodyPr/>
            <a:lstStyle/>
            <a:p>
              <a:pPr>
                <a:defRPr/>
              </a:pPr>
              <a:endParaRPr lang="zh-CN" altLang="en-US"/>
            </a:p>
          </p:txBody>
        </p:sp>
        <p:sp>
          <p:nvSpPr>
            <p:cNvPr id="112" name="Freeform 5"/>
            <p:cNvSpPr>
              <a:spLocks noEditPoints="1"/>
            </p:cNvSpPr>
            <p:nvPr/>
          </p:nvSpPr>
          <p:spPr bwMode="auto">
            <a:xfrm>
              <a:off x="5123857" y="1652184"/>
              <a:ext cx="445467" cy="443842"/>
            </a:xfrm>
            <a:custGeom>
              <a:avLst/>
              <a:gdLst>
                <a:gd name="T0" fmla="*/ 296 w 591"/>
                <a:gd name="T1" fmla="*/ 0 h 591"/>
                <a:gd name="T2" fmla="*/ 505 w 591"/>
                <a:gd name="T3" fmla="*/ 86 h 591"/>
                <a:gd name="T4" fmla="*/ 591 w 591"/>
                <a:gd name="T5" fmla="*/ 295 h 591"/>
                <a:gd name="T6" fmla="*/ 591 w 591"/>
                <a:gd name="T7" fmla="*/ 295 h 591"/>
                <a:gd name="T8" fmla="*/ 505 w 591"/>
                <a:gd name="T9" fmla="*/ 505 h 591"/>
                <a:gd name="T10" fmla="*/ 296 w 591"/>
                <a:gd name="T11" fmla="*/ 591 h 591"/>
                <a:gd name="T12" fmla="*/ 296 w 591"/>
                <a:gd name="T13" fmla="*/ 591 h 591"/>
                <a:gd name="T14" fmla="*/ 296 w 591"/>
                <a:gd name="T15" fmla="*/ 591 h 591"/>
                <a:gd name="T16" fmla="*/ 0 w 591"/>
                <a:gd name="T17" fmla="*/ 295 h 591"/>
                <a:gd name="T18" fmla="*/ 0 w 591"/>
                <a:gd name="T19" fmla="*/ 295 h 591"/>
                <a:gd name="T20" fmla="*/ 0 w 591"/>
                <a:gd name="T21" fmla="*/ 295 h 591"/>
                <a:gd name="T22" fmla="*/ 296 w 591"/>
                <a:gd name="T23" fmla="*/ 0 h 591"/>
                <a:gd name="T24" fmla="*/ 296 w 591"/>
                <a:gd name="T25" fmla="*/ 0 h 591"/>
                <a:gd name="T26" fmla="*/ 309 w 591"/>
                <a:gd name="T27" fmla="*/ 28 h 591"/>
                <a:gd name="T28" fmla="*/ 405 w 591"/>
                <a:gd name="T29" fmla="*/ 132 h 591"/>
                <a:gd name="T30" fmla="*/ 309 w 591"/>
                <a:gd name="T31" fmla="*/ 28 h 591"/>
                <a:gd name="T32" fmla="*/ 309 w 591"/>
                <a:gd name="T33" fmla="*/ 282 h 591"/>
                <a:gd name="T34" fmla="*/ 414 w 591"/>
                <a:gd name="T35" fmla="*/ 157 h 591"/>
                <a:gd name="T36" fmla="*/ 309 w 591"/>
                <a:gd name="T37" fmla="*/ 309 h 591"/>
                <a:gd name="T38" fmla="*/ 407 w 591"/>
                <a:gd name="T39" fmla="*/ 431 h 591"/>
                <a:gd name="T40" fmla="*/ 434 w 591"/>
                <a:gd name="T41" fmla="*/ 309 h 591"/>
                <a:gd name="T42" fmla="*/ 309 w 591"/>
                <a:gd name="T43" fmla="*/ 437 h 591"/>
                <a:gd name="T44" fmla="*/ 391 w 591"/>
                <a:gd name="T45" fmla="*/ 489 h 591"/>
                <a:gd name="T46" fmla="*/ 397 w 591"/>
                <a:gd name="T47" fmla="*/ 456 h 591"/>
                <a:gd name="T48" fmla="*/ 282 w 591"/>
                <a:gd name="T49" fmla="*/ 563 h 591"/>
                <a:gd name="T50" fmla="*/ 186 w 591"/>
                <a:gd name="T51" fmla="*/ 459 h 591"/>
                <a:gd name="T52" fmla="*/ 282 w 591"/>
                <a:gd name="T53" fmla="*/ 563 h 591"/>
                <a:gd name="T54" fmla="*/ 282 w 591"/>
                <a:gd name="T55" fmla="*/ 309 h 591"/>
                <a:gd name="T56" fmla="*/ 177 w 591"/>
                <a:gd name="T57" fmla="*/ 434 h 591"/>
                <a:gd name="T58" fmla="*/ 282 w 591"/>
                <a:gd name="T59" fmla="*/ 282 h 591"/>
                <a:gd name="T60" fmla="*/ 184 w 591"/>
                <a:gd name="T61" fmla="*/ 160 h 591"/>
                <a:gd name="T62" fmla="*/ 157 w 591"/>
                <a:gd name="T63" fmla="*/ 282 h 591"/>
                <a:gd name="T64" fmla="*/ 282 w 591"/>
                <a:gd name="T65" fmla="*/ 154 h 591"/>
                <a:gd name="T66" fmla="*/ 200 w 591"/>
                <a:gd name="T67" fmla="*/ 102 h 591"/>
                <a:gd name="T68" fmla="*/ 194 w 591"/>
                <a:gd name="T69" fmla="*/ 135 h 591"/>
                <a:gd name="T70" fmla="*/ 379 w 591"/>
                <a:gd name="T71" fmla="*/ 39 h 591"/>
                <a:gd name="T72" fmla="*/ 429 w 591"/>
                <a:gd name="T73" fmla="*/ 120 h 591"/>
                <a:gd name="T74" fmla="*/ 460 w 591"/>
                <a:gd name="T75" fmla="*/ 99 h 591"/>
                <a:gd name="T76" fmla="*/ 379 w 591"/>
                <a:gd name="T77" fmla="*/ 39 h 591"/>
                <a:gd name="T78" fmla="*/ 460 w 591"/>
                <a:gd name="T79" fmla="*/ 282 h 591"/>
                <a:gd name="T80" fmla="*/ 490 w 591"/>
                <a:gd name="T81" fmla="*/ 109 h 591"/>
                <a:gd name="T82" fmla="*/ 450 w 591"/>
                <a:gd name="T83" fmla="*/ 138 h 591"/>
                <a:gd name="T84" fmla="*/ 460 w 591"/>
                <a:gd name="T85" fmla="*/ 309 h 591"/>
                <a:gd name="T86" fmla="*/ 490 w 591"/>
                <a:gd name="T87" fmla="*/ 482 h 591"/>
                <a:gd name="T88" fmla="*/ 460 w 591"/>
                <a:gd name="T89" fmla="*/ 309 h 591"/>
                <a:gd name="T90" fmla="*/ 414 w 591"/>
                <a:gd name="T91" fmla="*/ 502 h 591"/>
                <a:gd name="T92" fmla="*/ 470 w 591"/>
                <a:gd name="T93" fmla="*/ 500 h 591"/>
                <a:gd name="T94" fmla="*/ 212 w 591"/>
                <a:gd name="T95" fmla="*/ 551 h 591"/>
                <a:gd name="T96" fmla="*/ 163 w 591"/>
                <a:gd name="T97" fmla="*/ 471 h 591"/>
                <a:gd name="T98" fmla="*/ 132 w 591"/>
                <a:gd name="T99" fmla="*/ 492 h 591"/>
                <a:gd name="T100" fmla="*/ 212 w 591"/>
                <a:gd name="T101" fmla="*/ 551 h 591"/>
                <a:gd name="T102" fmla="*/ 131 w 591"/>
                <a:gd name="T103" fmla="*/ 309 h 591"/>
                <a:gd name="T104" fmla="*/ 102 w 591"/>
                <a:gd name="T105" fmla="*/ 482 h 591"/>
                <a:gd name="T106" fmla="*/ 141 w 591"/>
                <a:gd name="T107" fmla="*/ 453 h 591"/>
                <a:gd name="T108" fmla="*/ 131 w 591"/>
                <a:gd name="T109" fmla="*/ 282 h 591"/>
                <a:gd name="T110" fmla="*/ 102 w 591"/>
                <a:gd name="T111" fmla="*/ 109 h 591"/>
                <a:gd name="T112" fmla="*/ 131 w 591"/>
                <a:gd name="T113" fmla="*/ 282 h 591"/>
                <a:gd name="T114" fmla="*/ 177 w 591"/>
                <a:gd name="T115" fmla="*/ 89 h 591"/>
                <a:gd name="T116" fmla="*/ 121 w 591"/>
                <a:gd name="T117" fmla="*/ 91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1" h="591">
                  <a:moveTo>
                    <a:pt x="296" y="0"/>
                  </a:moveTo>
                  <a:cubicBezTo>
                    <a:pt x="296" y="0"/>
                    <a:pt x="296" y="0"/>
                    <a:pt x="296" y="0"/>
                  </a:cubicBezTo>
                  <a:cubicBezTo>
                    <a:pt x="296" y="0"/>
                    <a:pt x="296" y="0"/>
                    <a:pt x="296" y="0"/>
                  </a:cubicBezTo>
                  <a:cubicBezTo>
                    <a:pt x="377" y="0"/>
                    <a:pt x="451" y="33"/>
                    <a:pt x="505" y="86"/>
                  </a:cubicBezTo>
                  <a:cubicBezTo>
                    <a:pt x="558" y="140"/>
                    <a:pt x="591" y="214"/>
                    <a:pt x="591" y="295"/>
                  </a:cubicBezTo>
                  <a:cubicBezTo>
                    <a:pt x="591" y="295"/>
                    <a:pt x="591" y="295"/>
                    <a:pt x="591" y="295"/>
                  </a:cubicBezTo>
                  <a:cubicBezTo>
                    <a:pt x="591" y="295"/>
                    <a:pt x="591" y="295"/>
                    <a:pt x="591" y="295"/>
                  </a:cubicBezTo>
                  <a:cubicBezTo>
                    <a:pt x="591" y="295"/>
                    <a:pt x="591" y="295"/>
                    <a:pt x="591" y="295"/>
                  </a:cubicBezTo>
                  <a:cubicBezTo>
                    <a:pt x="591" y="295"/>
                    <a:pt x="591" y="295"/>
                    <a:pt x="591" y="295"/>
                  </a:cubicBezTo>
                  <a:cubicBezTo>
                    <a:pt x="591" y="377"/>
                    <a:pt x="558" y="451"/>
                    <a:pt x="505" y="505"/>
                  </a:cubicBezTo>
                  <a:cubicBezTo>
                    <a:pt x="451" y="558"/>
                    <a:pt x="377" y="591"/>
                    <a:pt x="296" y="591"/>
                  </a:cubicBezTo>
                  <a:cubicBezTo>
                    <a:pt x="296" y="591"/>
                    <a:pt x="296" y="591"/>
                    <a:pt x="296" y="591"/>
                  </a:cubicBezTo>
                  <a:cubicBezTo>
                    <a:pt x="296" y="591"/>
                    <a:pt x="296" y="591"/>
                    <a:pt x="296" y="591"/>
                  </a:cubicBezTo>
                  <a:cubicBezTo>
                    <a:pt x="296" y="591"/>
                    <a:pt x="296" y="591"/>
                    <a:pt x="296" y="591"/>
                  </a:cubicBezTo>
                  <a:cubicBezTo>
                    <a:pt x="296" y="591"/>
                    <a:pt x="296" y="591"/>
                    <a:pt x="296" y="591"/>
                  </a:cubicBezTo>
                  <a:cubicBezTo>
                    <a:pt x="296" y="591"/>
                    <a:pt x="296" y="591"/>
                    <a:pt x="296" y="591"/>
                  </a:cubicBezTo>
                  <a:cubicBezTo>
                    <a:pt x="214" y="591"/>
                    <a:pt x="140" y="558"/>
                    <a:pt x="86" y="505"/>
                  </a:cubicBezTo>
                  <a:cubicBezTo>
                    <a:pt x="33" y="451"/>
                    <a:pt x="0" y="377"/>
                    <a:pt x="0" y="295"/>
                  </a:cubicBezTo>
                  <a:cubicBezTo>
                    <a:pt x="0" y="295"/>
                    <a:pt x="0" y="295"/>
                    <a:pt x="0" y="295"/>
                  </a:cubicBezTo>
                  <a:cubicBezTo>
                    <a:pt x="0" y="295"/>
                    <a:pt x="0" y="295"/>
                    <a:pt x="0" y="295"/>
                  </a:cubicBezTo>
                  <a:cubicBezTo>
                    <a:pt x="0" y="295"/>
                    <a:pt x="0" y="295"/>
                    <a:pt x="0" y="295"/>
                  </a:cubicBezTo>
                  <a:cubicBezTo>
                    <a:pt x="0" y="295"/>
                    <a:pt x="0" y="295"/>
                    <a:pt x="0" y="295"/>
                  </a:cubicBezTo>
                  <a:cubicBezTo>
                    <a:pt x="0" y="214"/>
                    <a:pt x="33" y="140"/>
                    <a:pt x="86" y="86"/>
                  </a:cubicBezTo>
                  <a:cubicBezTo>
                    <a:pt x="140" y="33"/>
                    <a:pt x="214" y="0"/>
                    <a:pt x="296" y="0"/>
                  </a:cubicBezTo>
                  <a:cubicBezTo>
                    <a:pt x="296" y="0"/>
                    <a:pt x="296" y="0"/>
                    <a:pt x="296" y="0"/>
                  </a:cubicBezTo>
                  <a:cubicBezTo>
                    <a:pt x="296" y="0"/>
                    <a:pt x="296" y="0"/>
                    <a:pt x="296" y="0"/>
                  </a:cubicBezTo>
                  <a:cubicBezTo>
                    <a:pt x="296" y="0"/>
                    <a:pt x="296" y="0"/>
                    <a:pt x="296" y="0"/>
                  </a:cubicBezTo>
                  <a:close/>
                  <a:moveTo>
                    <a:pt x="309" y="28"/>
                  </a:moveTo>
                  <a:cubicBezTo>
                    <a:pt x="309" y="154"/>
                    <a:pt x="309" y="154"/>
                    <a:pt x="309" y="154"/>
                  </a:cubicBezTo>
                  <a:cubicBezTo>
                    <a:pt x="343" y="153"/>
                    <a:pt x="375" y="145"/>
                    <a:pt x="405" y="132"/>
                  </a:cubicBezTo>
                  <a:cubicBezTo>
                    <a:pt x="401" y="121"/>
                    <a:pt x="396" y="111"/>
                    <a:pt x="391" y="102"/>
                  </a:cubicBezTo>
                  <a:cubicBezTo>
                    <a:pt x="369" y="61"/>
                    <a:pt x="340" y="34"/>
                    <a:pt x="309" y="28"/>
                  </a:cubicBezTo>
                  <a:close/>
                  <a:moveTo>
                    <a:pt x="309" y="181"/>
                  </a:moveTo>
                  <a:cubicBezTo>
                    <a:pt x="309" y="282"/>
                    <a:pt x="309" y="282"/>
                    <a:pt x="309" y="282"/>
                  </a:cubicBezTo>
                  <a:cubicBezTo>
                    <a:pt x="434" y="282"/>
                    <a:pt x="434" y="282"/>
                    <a:pt x="434" y="282"/>
                  </a:cubicBezTo>
                  <a:cubicBezTo>
                    <a:pt x="433" y="236"/>
                    <a:pt x="425" y="194"/>
                    <a:pt x="414" y="157"/>
                  </a:cubicBezTo>
                  <a:cubicBezTo>
                    <a:pt x="381" y="171"/>
                    <a:pt x="346" y="179"/>
                    <a:pt x="309" y="181"/>
                  </a:cubicBezTo>
                  <a:close/>
                  <a:moveTo>
                    <a:pt x="309" y="309"/>
                  </a:moveTo>
                  <a:cubicBezTo>
                    <a:pt x="309" y="410"/>
                    <a:pt x="309" y="410"/>
                    <a:pt x="309" y="410"/>
                  </a:cubicBezTo>
                  <a:cubicBezTo>
                    <a:pt x="344" y="411"/>
                    <a:pt x="377" y="419"/>
                    <a:pt x="407" y="431"/>
                  </a:cubicBezTo>
                  <a:cubicBezTo>
                    <a:pt x="409" y="432"/>
                    <a:pt x="411" y="433"/>
                    <a:pt x="414" y="434"/>
                  </a:cubicBezTo>
                  <a:cubicBezTo>
                    <a:pt x="425" y="397"/>
                    <a:pt x="433" y="354"/>
                    <a:pt x="434" y="309"/>
                  </a:cubicBezTo>
                  <a:cubicBezTo>
                    <a:pt x="309" y="309"/>
                    <a:pt x="309" y="309"/>
                    <a:pt x="309" y="309"/>
                  </a:cubicBezTo>
                  <a:close/>
                  <a:moveTo>
                    <a:pt x="309" y="437"/>
                  </a:moveTo>
                  <a:cubicBezTo>
                    <a:pt x="309" y="563"/>
                    <a:pt x="309" y="563"/>
                    <a:pt x="309" y="563"/>
                  </a:cubicBezTo>
                  <a:cubicBezTo>
                    <a:pt x="340" y="557"/>
                    <a:pt x="369" y="530"/>
                    <a:pt x="391" y="489"/>
                  </a:cubicBezTo>
                  <a:cubicBezTo>
                    <a:pt x="396" y="480"/>
                    <a:pt x="401" y="470"/>
                    <a:pt x="405" y="459"/>
                  </a:cubicBezTo>
                  <a:cubicBezTo>
                    <a:pt x="402" y="458"/>
                    <a:pt x="400" y="457"/>
                    <a:pt x="397" y="456"/>
                  </a:cubicBezTo>
                  <a:cubicBezTo>
                    <a:pt x="370" y="445"/>
                    <a:pt x="340" y="438"/>
                    <a:pt x="309" y="437"/>
                  </a:cubicBezTo>
                  <a:close/>
                  <a:moveTo>
                    <a:pt x="282" y="563"/>
                  </a:moveTo>
                  <a:cubicBezTo>
                    <a:pt x="282" y="437"/>
                    <a:pt x="282" y="437"/>
                    <a:pt x="282" y="437"/>
                  </a:cubicBezTo>
                  <a:cubicBezTo>
                    <a:pt x="248" y="438"/>
                    <a:pt x="216" y="446"/>
                    <a:pt x="186" y="459"/>
                  </a:cubicBezTo>
                  <a:cubicBezTo>
                    <a:pt x="191" y="470"/>
                    <a:pt x="195" y="480"/>
                    <a:pt x="200" y="489"/>
                  </a:cubicBezTo>
                  <a:cubicBezTo>
                    <a:pt x="222" y="530"/>
                    <a:pt x="251" y="557"/>
                    <a:pt x="282" y="563"/>
                  </a:cubicBezTo>
                  <a:close/>
                  <a:moveTo>
                    <a:pt x="282" y="410"/>
                  </a:moveTo>
                  <a:cubicBezTo>
                    <a:pt x="282" y="309"/>
                    <a:pt x="282" y="309"/>
                    <a:pt x="282" y="309"/>
                  </a:cubicBezTo>
                  <a:cubicBezTo>
                    <a:pt x="157" y="309"/>
                    <a:pt x="157" y="309"/>
                    <a:pt x="157" y="309"/>
                  </a:cubicBezTo>
                  <a:cubicBezTo>
                    <a:pt x="159" y="354"/>
                    <a:pt x="166" y="397"/>
                    <a:pt x="177" y="434"/>
                  </a:cubicBezTo>
                  <a:cubicBezTo>
                    <a:pt x="210" y="420"/>
                    <a:pt x="245" y="412"/>
                    <a:pt x="282" y="410"/>
                  </a:cubicBezTo>
                  <a:close/>
                  <a:moveTo>
                    <a:pt x="282" y="282"/>
                  </a:moveTo>
                  <a:cubicBezTo>
                    <a:pt x="282" y="181"/>
                    <a:pt x="282" y="181"/>
                    <a:pt x="282" y="181"/>
                  </a:cubicBezTo>
                  <a:cubicBezTo>
                    <a:pt x="248" y="179"/>
                    <a:pt x="215" y="172"/>
                    <a:pt x="184" y="160"/>
                  </a:cubicBezTo>
                  <a:cubicBezTo>
                    <a:pt x="182" y="159"/>
                    <a:pt x="180" y="158"/>
                    <a:pt x="177" y="157"/>
                  </a:cubicBezTo>
                  <a:cubicBezTo>
                    <a:pt x="166" y="194"/>
                    <a:pt x="159" y="236"/>
                    <a:pt x="157" y="282"/>
                  </a:cubicBezTo>
                  <a:cubicBezTo>
                    <a:pt x="282" y="282"/>
                    <a:pt x="282" y="282"/>
                    <a:pt x="282" y="282"/>
                  </a:cubicBezTo>
                  <a:close/>
                  <a:moveTo>
                    <a:pt x="282" y="154"/>
                  </a:moveTo>
                  <a:cubicBezTo>
                    <a:pt x="282" y="28"/>
                    <a:pt x="282" y="28"/>
                    <a:pt x="282" y="28"/>
                  </a:cubicBezTo>
                  <a:cubicBezTo>
                    <a:pt x="251" y="34"/>
                    <a:pt x="222" y="61"/>
                    <a:pt x="200" y="102"/>
                  </a:cubicBezTo>
                  <a:cubicBezTo>
                    <a:pt x="195" y="111"/>
                    <a:pt x="191" y="121"/>
                    <a:pt x="186" y="132"/>
                  </a:cubicBezTo>
                  <a:cubicBezTo>
                    <a:pt x="189" y="133"/>
                    <a:pt x="192" y="134"/>
                    <a:pt x="194" y="135"/>
                  </a:cubicBezTo>
                  <a:cubicBezTo>
                    <a:pt x="222" y="146"/>
                    <a:pt x="251" y="153"/>
                    <a:pt x="282" y="154"/>
                  </a:cubicBezTo>
                  <a:close/>
                  <a:moveTo>
                    <a:pt x="379" y="39"/>
                  </a:moveTo>
                  <a:cubicBezTo>
                    <a:pt x="392" y="53"/>
                    <a:pt x="404" y="70"/>
                    <a:pt x="414" y="89"/>
                  </a:cubicBezTo>
                  <a:cubicBezTo>
                    <a:pt x="420" y="99"/>
                    <a:pt x="424" y="109"/>
                    <a:pt x="429" y="120"/>
                  </a:cubicBezTo>
                  <a:cubicBezTo>
                    <a:pt x="431" y="118"/>
                    <a:pt x="434" y="117"/>
                    <a:pt x="436" y="115"/>
                  </a:cubicBezTo>
                  <a:cubicBezTo>
                    <a:pt x="444" y="110"/>
                    <a:pt x="452" y="105"/>
                    <a:pt x="460" y="99"/>
                  </a:cubicBezTo>
                  <a:cubicBezTo>
                    <a:pt x="463" y="96"/>
                    <a:pt x="467" y="93"/>
                    <a:pt x="470" y="91"/>
                  </a:cubicBezTo>
                  <a:cubicBezTo>
                    <a:pt x="444" y="68"/>
                    <a:pt x="413" y="50"/>
                    <a:pt x="379" y="39"/>
                  </a:cubicBezTo>
                  <a:close/>
                  <a:moveTo>
                    <a:pt x="438" y="145"/>
                  </a:moveTo>
                  <a:cubicBezTo>
                    <a:pt x="451" y="185"/>
                    <a:pt x="459" y="232"/>
                    <a:pt x="460" y="282"/>
                  </a:cubicBezTo>
                  <a:cubicBezTo>
                    <a:pt x="564" y="282"/>
                    <a:pt x="564" y="282"/>
                    <a:pt x="564" y="282"/>
                  </a:cubicBezTo>
                  <a:cubicBezTo>
                    <a:pt x="561" y="215"/>
                    <a:pt x="533" y="154"/>
                    <a:pt x="490" y="109"/>
                  </a:cubicBezTo>
                  <a:cubicBezTo>
                    <a:pt x="485" y="113"/>
                    <a:pt x="480" y="116"/>
                    <a:pt x="476" y="120"/>
                  </a:cubicBezTo>
                  <a:cubicBezTo>
                    <a:pt x="468" y="126"/>
                    <a:pt x="459" y="132"/>
                    <a:pt x="450" y="138"/>
                  </a:cubicBezTo>
                  <a:cubicBezTo>
                    <a:pt x="446" y="140"/>
                    <a:pt x="442" y="143"/>
                    <a:pt x="438" y="145"/>
                  </a:cubicBezTo>
                  <a:close/>
                  <a:moveTo>
                    <a:pt x="460" y="309"/>
                  </a:moveTo>
                  <a:cubicBezTo>
                    <a:pt x="459" y="359"/>
                    <a:pt x="451" y="406"/>
                    <a:pt x="438" y="446"/>
                  </a:cubicBezTo>
                  <a:cubicBezTo>
                    <a:pt x="456" y="456"/>
                    <a:pt x="474" y="468"/>
                    <a:pt x="490" y="482"/>
                  </a:cubicBezTo>
                  <a:cubicBezTo>
                    <a:pt x="533" y="437"/>
                    <a:pt x="561" y="376"/>
                    <a:pt x="564" y="309"/>
                  </a:cubicBezTo>
                  <a:cubicBezTo>
                    <a:pt x="460" y="309"/>
                    <a:pt x="460" y="309"/>
                    <a:pt x="460" y="309"/>
                  </a:cubicBezTo>
                  <a:close/>
                  <a:moveTo>
                    <a:pt x="429" y="471"/>
                  </a:moveTo>
                  <a:cubicBezTo>
                    <a:pt x="424" y="482"/>
                    <a:pt x="420" y="492"/>
                    <a:pt x="414" y="502"/>
                  </a:cubicBezTo>
                  <a:cubicBezTo>
                    <a:pt x="404" y="521"/>
                    <a:pt x="392" y="538"/>
                    <a:pt x="379" y="551"/>
                  </a:cubicBezTo>
                  <a:cubicBezTo>
                    <a:pt x="413" y="540"/>
                    <a:pt x="444" y="523"/>
                    <a:pt x="470" y="500"/>
                  </a:cubicBezTo>
                  <a:cubicBezTo>
                    <a:pt x="457" y="489"/>
                    <a:pt x="443" y="480"/>
                    <a:pt x="429" y="471"/>
                  </a:cubicBezTo>
                  <a:close/>
                  <a:moveTo>
                    <a:pt x="212" y="551"/>
                  </a:moveTo>
                  <a:cubicBezTo>
                    <a:pt x="199" y="538"/>
                    <a:pt x="187" y="521"/>
                    <a:pt x="177" y="502"/>
                  </a:cubicBezTo>
                  <a:cubicBezTo>
                    <a:pt x="172" y="492"/>
                    <a:pt x="167" y="482"/>
                    <a:pt x="163" y="471"/>
                  </a:cubicBezTo>
                  <a:cubicBezTo>
                    <a:pt x="160" y="473"/>
                    <a:pt x="157" y="474"/>
                    <a:pt x="155" y="476"/>
                  </a:cubicBezTo>
                  <a:cubicBezTo>
                    <a:pt x="147" y="481"/>
                    <a:pt x="139" y="486"/>
                    <a:pt x="132" y="492"/>
                  </a:cubicBezTo>
                  <a:cubicBezTo>
                    <a:pt x="128" y="495"/>
                    <a:pt x="125" y="497"/>
                    <a:pt x="121" y="500"/>
                  </a:cubicBezTo>
                  <a:cubicBezTo>
                    <a:pt x="148" y="523"/>
                    <a:pt x="178" y="540"/>
                    <a:pt x="212" y="551"/>
                  </a:cubicBezTo>
                  <a:close/>
                  <a:moveTo>
                    <a:pt x="153" y="446"/>
                  </a:moveTo>
                  <a:cubicBezTo>
                    <a:pt x="140" y="406"/>
                    <a:pt x="132" y="359"/>
                    <a:pt x="131" y="309"/>
                  </a:cubicBezTo>
                  <a:cubicBezTo>
                    <a:pt x="27" y="309"/>
                    <a:pt x="27" y="309"/>
                    <a:pt x="27" y="309"/>
                  </a:cubicBezTo>
                  <a:cubicBezTo>
                    <a:pt x="30" y="376"/>
                    <a:pt x="58" y="437"/>
                    <a:pt x="102" y="482"/>
                  </a:cubicBezTo>
                  <a:cubicBezTo>
                    <a:pt x="106" y="478"/>
                    <a:pt x="111" y="474"/>
                    <a:pt x="115" y="471"/>
                  </a:cubicBezTo>
                  <a:cubicBezTo>
                    <a:pt x="124" y="465"/>
                    <a:pt x="132" y="459"/>
                    <a:pt x="141" y="453"/>
                  </a:cubicBezTo>
                  <a:cubicBezTo>
                    <a:pt x="145" y="451"/>
                    <a:pt x="149" y="448"/>
                    <a:pt x="153" y="446"/>
                  </a:cubicBezTo>
                  <a:close/>
                  <a:moveTo>
                    <a:pt x="131" y="282"/>
                  </a:moveTo>
                  <a:cubicBezTo>
                    <a:pt x="132" y="232"/>
                    <a:pt x="140" y="185"/>
                    <a:pt x="153" y="145"/>
                  </a:cubicBezTo>
                  <a:cubicBezTo>
                    <a:pt x="135" y="135"/>
                    <a:pt x="118" y="123"/>
                    <a:pt x="102" y="109"/>
                  </a:cubicBezTo>
                  <a:cubicBezTo>
                    <a:pt x="58" y="154"/>
                    <a:pt x="30" y="215"/>
                    <a:pt x="27" y="282"/>
                  </a:cubicBezTo>
                  <a:cubicBezTo>
                    <a:pt x="131" y="282"/>
                    <a:pt x="131" y="282"/>
                    <a:pt x="131" y="282"/>
                  </a:cubicBezTo>
                  <a:close/>
                  <a:moveTo>
                    <a:pt x="163" y="120"/>
                  </a:moveTo>
                  <a:cubicBezTo>
                    <a:pt x="167" y="109"/>
                    <a:pt x="172" y="99"/>
                    <a:pt x="177" y="89"/>
                  </a:cubicBezTo>
                  <a:cubicBezTo>
                    <a:pt x="187" y="70"/>
                    <a:pt x="199" y="53"/>
                    <a:pt x="212" y="39"/>
                  </a:cubicBezTo>
                  <a:cubicBezTo>
                    <a:pt x="178" y="50"/>
                    <a:pt x="148" y="68"/>
                    <a:pt x="121" y="91"/>
                  </a:cubicBezTo>
                  <a:cubicBezTo>
                    <a:pt x="134" y="101"/>
                    <a:pt x="148" y="111"/>
                    <a:pt x="163" y="120"/>
                  </a:cubicBezTo>
                  <a:close/>
                </a:path>
              </a:pathLst>
            </a:custGeom>
            <a:solidFill>
              <a:schemeClr val="tx1">
                <a:lumMod val="65000"/>
                <a:lumOff val="35000"/>
              </a:schemeClr>
            </a:solidFill>
            <a:ln w="12700">
              <a:solidFill>
                <a:schemeClr val="tx1">
                  <a:lumMod val="65000"/>
                  <a:lumOff val="35000"/>
                </a:schemeClr>
              </a:solidFill>
            </a:ln>
          </p:spPr>
          <p:txBody>
            <a:bodyPr/>
            <a:lstStyle/>
            <a:p>
              <a:pPr>
                <a:defRPr/>
              </a:pPr>
              <a:endParaRPr lang="zh-CN" altLang="en-US"/>
            </a:p>
          </p:txBody>
        </p:sp>
      </p:grpSp>
      <p:grpSp>
        <p:nvGrpSpPr>
          <p:cNvPr id="36878" name="组合 24"/>
          <p:cNvGrpSpPr>
            <a:grpSpLocks/>
          </p:cNvGrpSpPr>
          <p:nvPr/>
        </p:nvGrpSpPr>
        <p:grpSpPr bwMode="auto">
          <a:xfrm>
            <a:off x="7569201" y="1874840"/>
            <a:ext cx="719138" cy="719137"/>
            <a:chOff x="7656081" y="2084152"/>
            <a:chExt cx="720000" cy="720000"/>
          </a:xfrm>
        </p:grpSpPr>
        <p:sp>
          <p:nvSpPr>
            <p:cNvPr id="114" name="Freeform 8"/>
            <p:cNvSpPr>
              <a:spLocks noEditPoints="1"/>
            </p:cNvSpPr>
            <p:nvPr/>
          </p:nvSpPr>
          <p:spPr bwMode="auto">
            <a:xfrm>
              <a:off x="7656081" y="2084152"/>
              <a:ext cx="720000" cy="720000"/>
            </a:xfrm>
            <a:custGeom>
              <a:avLst/>
              <a:gdLst>
                <a:gd name="T0" fmla="*/ 110 w 220"/>
                <a:gd name="T1" fmla="*/ 219 h 219"/>
                <a:gd name="T2" fmla="*/ 0 w 220"/>
                <a:gd name="T3" fmla="*/ 109 h 219"/>
                <a:gd name="T4" fmla="*/ 110 w 220"/>
                <a:gd name="T5" fmla="*/ 0 h 219"/>
                <a:gd name="T6" fmla="*/ 220 w 220"/>
                <a:gd name="T7" fmla="*/ 109 h 219"/>
                <a:gd name="T8" fmla="*/ 110 w 220"/>
                <a:gd name="T9" fmla="*/ 219 h 219"/>
                <a:gd name="T10" fmla="*/ 110 w 220"/>
                <a:gd name="T11" fmla="*/ 7 h 219"/>
                <a:gd name="T12" fmla="*/ 8 w 220"/>
                <a:gd name="T13" fmla="*/ 109 h 219"/>
                <a:gd name="T14" fmla="*/ 110 w 220"/>
                <a:gd name="T15" fmla="*/ 212 h 219"/>
                <a:gd name="T16" fmla="*/ 212 w 220"/>
                <a:gd name="T17" fmla="*/ 109 h 219"/>
                <a:gd name="T18" fmla="*/ 110 w 220"/>
                <a:gd name="T19" fmla="*/ 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19">
                  <a:moveTo>
                    <a:pt x="110" y="219"/>
                  </a:moveTo>
                  <a:cubicBezTo>
                    <a:pt x="49" y="219"/>
                    <a:pt x="0" y="170"/>
                    <a:pt x="0" y="109"/>
                  </a:cubicBezTo>
                  <a:cubicBezTo>
                    <a:pt x="0" y="49"/>
                    <a:pt x="49" y="0"/>
                    <a:pt x="110" y="0"/>
                  </a:cubicBezTo>
                  <a:cubicBezTo>
                    <a:pt x="171" y="0"/>
                    <a:pt x="220" y="49"/>
                    <a:pt x="220" y="109"/>
                  </a:cubicBezTo>
                  <a:cubicBezTo>
                    <a:pt x="220" y="170"/>
                    <a:pt x="171" y="219"/>
                    <a:pt x="110" y="219"/>
                  </a:cubicBezTo>
                  <a:close/>
                  <a:moveTo>
                    <a:pt x="110" y="7"/>
                  </a:moveTo>
                  <a:cubicBezTo>
                    <a:pt x="54" y="7"/>
                    <a:pt x="8" y="53"/>
                    <a:pt x="8" y="109"/>
                  </a:cubicBezTo>
                  <a:cubicBezTo>
                    <a:pt x="8" y="166"/>
                    <a:pt x="54" y="212"/>
                    <a:pt x="110" y="212"/>
                  </a:cubicBezTo>
                  <a:cubicBezTo>
                    <a:pt x="166" y="212"/>
                    <a:pt x="212" y="166"/>
                    <a:pt x="212" y="109"/>
                  </a:cubicBezTo>
                  <a:cubicBezTo>
                    <a:pt x="212" y="53"/>
                    <a:pt x="166" y="7"/>
                    <a:pt x="110" y="7"/>
                  </a:cubicBezTo>
                  <a:close/>
                </a:path>
              </a:pathLst>
            </a:custGeom>
            <a:solidFill>
              <a:schemeClr val="tx1">
                <a:lumMod val="65000"/>
                <a:lumOff val="35000"/>
              </a:schemeClr>
            </a:solidFill>
            <a:ln>
              <a:noFill/>
            </a:ln>
            <a:extLst/>
          </p:spPr>
          <p:txBody>
            <a:bodyPr/>
            <a:lstStyle/>
            <a:p>
              <a:pPr>
                <a:defRPr/>
              </a:pPr>
              <a:endParaRPr lang="zh-CN" altLang="en-US"/>
            </a:p>
          </p:txBody>
        </p:sp>
        <p:sp>
          <p:nvSpPr>
            <p:cNvPr id="12" name="Freeform 5"/>
            <p:cNvSpPr>
              <a:spLocks noEditPoints="1"/>
            </p:cNvSpPr>
            <p:nvPr/>
          </p:nvSpPr>
          <p:spPr bwMode="auto">
            <a:xfrm>
              <a:off x="7808664" y="2235145"/>
              <a:ext cx="414835" cy="418014"/>
            </a:xfrm>
            <a:custGeom>
              <a:avLst/>
              <a:gdLst>
                <a:gd name="T0" fmla="*/ 144 w 208"/>
                <a:gd name="T1" fmla="*/ 0 h 208"/>
                <a:gd name="T2" fmla="*/ 81 w 208"/>
                <a:gd name="T3" fmla="*/ 23 h 208"/>
                <a:gd name="T4" fmla="*/ 80 w 208"/>
                <a:gd name="T5" fmla="*/ 93 h 208"/>
                <a:gd name="T6" fmla="*/ 2 w 208"/>
                <a:gd name="T7" fmla="*/ 109 h 208"/>
                <a:gd name="T8" fmla="*/ 0 w 208"/>
                <a:gd name="T9" fmla="*/ 186 h 208"/>
                <a:gd name="T10" fmla="*/ 128 w 208"/>
                <a:gd name="T11" fmla="*/ 187 h 208"/>
                <a:gd name="T12" fmla="*/ 144 w 208"/>
                <a:gd name="T13" fmla="*/ 164 h 208"/>
                <a:gd name="T14" fmla="*/ 208 w 208"/>
                <a:gd name="T15" fmla="*/ 24 h 208"/>
                <a:gd name="T16" fmla="*/ 208 w 208"/>
                <a:gd name="T17" fmla="*/ 22 h 208"/>
                <a:gd name="T18" fmla="*/ 144 w 208"/>
                <a:gd name="T19" fmla="*/ 132 h 208"/>
                <a:gd name="T20" fmla="*/ 128 w 208"/>
                <a:gd name="T21" fmla="*/ 115 h 208"/>
                <a:gd name="T22" fmla="*/ 200 w 208"/>
                <a:gd name="T23" fmla="*/ 105 h 208"/>
                <a:gd name="T24" fmla="*/ 120 w 208"/>
                <a:gd name="T25" fmla="*/ 138 h 208"/>
                <a:gd name="T26" fmla="*/ 8 w 208"/>
                <a:gd name="T27" fmla="*/ 138 h 208"/>
                <a:gd name="T28" fmla="*/ 64 w 208"/>
                <a:gd name="T29" fmla="*/ 136 h 208"/>
                <a:gd name="T30" fmla="*/ 120 w 208"/>
                <a:gd name="T31" fmla="*/ 138 h 208"/>
                <a:gd name="T32" fmla="*/ 64 w 208"/>
                <a:gd name="T33" fmla="*/ 160 h 208"/>
                <a:gd name="T34" fmla="*/ 120 w 208"/>
                <a:gd name="T35" fmla="*/ 162 h 208"/>
                <a:gd name="T36" fmla="*/ 8 w 208"/>
                <a:gd name="T37" fmla="*/ 162 h 208"/>
                <a:gd name="T38" fmla="*/ 200 w 208"/>
                <a:gd name="T39" fmla="*/ 70 h 208"/>
                <a:gd name="T40" fmla="*/ 88 w 208"/>
                <a:gd name="T41" fmla="*/ 70 h 208"/>
                <a:gd name="T42" fmla="*/ 144 w 208"/>
                <a:gd name="T43" fmla="*/ 68 h 208"/>
                <a:gd name="T44" fmla="*/ 200 w 208"/>
                <a:gd name="T45" fmla="*/ 70 h 208"/>
                <a:gd name="T46" fmla="*/ 144 w 208"/>
                <a:gd name="T47" fmla="*/ 60 h 208"/>
                <a:gd name="T48" fmla="*/ 88 w 208"/>
                <a:gd name="T49" fmla="*/ 33 h 208"/>
                <a:gd name="T50" fmla="*/ 200 w 208"/>
                <a:gd name="T51" fmla="*/ 33 h 208"/>
                <a:gd name="T52" fmla="*/ 144 w 208"/>
                <a:gd name="T53" fmla="*/ 8 h 208"/>
                <a:gd name="T54" fmla="*/ 144 w 208"/>
                <a:gd name="T55" fmla="*/ 36 h 208"/>
                <a:gd name="T56" fmla="*/ 144 w 208"/>
                <a:gd name="T57" fmla="*/ 8 h 208"/>
                <a:gd name="T58" fmla="*/ 144 w 208"/>
                <a:gd name="T59" fmla="*/ 92 h 208"/>
                <a:gd name="T60" fmla="*/ 200 w 208"/>
                <a:gd name="T61" fmla="*/ 94 h 208"/>
                <a:gd name="T62" fmla="*/ 126 w 208"/>
                <a:gd name="T63" fmla="*/ 107 h 208"/>
                <a:gd name="T64" fmla="*/ 88 w 208"/>
                <a:gd name="T65" fmla="*/ 81 h 208"/>
                <a:gd name="T66" fmla="*/ 120 w 208"/>
                <a:gd name="T67" fmla="*/ 114 h 208"/>
                <a:gd name="T68" fmla="*/ 8 w 208"/>
                <a:gd name="T69" fmla="*/ 114 h 208"/>
                <a:gd name="T70" fmla="*/ 64 w 208"/>
                <a:gd name="T71" fmla="*/ 200 h 208"/>
                <a:gd name="T72" fmla="*/ 8 w 208"/>
                <a:gd name="T73" fmla="*/ 173 h 208"/>
                <a:gd name="T74" fmla="*/ 120 w 208"/>
                <a:gd name="T75" fmla="*/ 173 h 208"/>
                <a:gd name="T76" fmla="*/ 64 w 208"/>
                <a:gd name="T77" fmla="*/ 200 h 208"/>
                <a:gd name="T78" fmla="*/ 128 w 208"/>
                <a:gd name="T79" fmla="*/ 156 h 208"/>
                <a:gd name="T80" fmla="*/ 144 w 208"/>
                <a:gd name="T81" fmla="*/ 140 h 208"/>
                <a:gd name="T82" fmla="*/ 200 w 208"/>
                <a:gd name="T83" fmla="*/ 143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8" h="208">
                  <a:moveTo>
                    <a:pt x="208" y="22"/>
                  </a:moveTo>
                  <a:cubicBezTo>
                    <a:pt x="208" y="8"/>
                    <a:pt x="176" y="0"/>
                    <a:pt x="144" y="0"/>
                  </a:cubicBezTo>
                  <a:cubicBezTo>
                    <a:pt x="113" y="0"/>
                    <a:pt x="80" y="8"/>
                    <a:pt x="80" y="22"/>
                  </a:cubicBezTo>
                  <a:cubicBezTo>
                    <a:pt x="80" y="22"/>
                    <a:pt x="81" y="23"/>
                    <a:pt x="81" y="23"/>
                  </a:cubicBezTo>
                  <a:cubicBezTo>
                    <a:pt x="81" y="23"/>
                    <a:pt x="80" y="24"/>
                    <a:pt x="80" y="24"/>
                  </a:cubicBezTo>
                  <a:cubicBezTo>
                    <a:pt x="80" y="93"/>
                    <a:pt x="80" y="93"/>
                    <a:pt x="80" y="93"/>
                  </a:cubicBezTo>
                  <a:cubicBezTo>
                    <a:pt x="75" y="92"/>
                    <a:pt x="70" y="92"/>
                    <a:pt x="64" y="92"/>
                  </a:cubicBezTo>
                  <a:cubicBezTo>
                    <a:pt x="37" y="92"/>
                    <a:pt x="8" y="98"/>
                    <a:pt x="2" y="109"/>
                  </a:cubicBezTo>
                  <a:cubicBezTo>
                    <a:pt x="1" y="110"/>
                    <a:pt x="0" y="111"/>
                    <a:pt x="0" y="112"/>
                  </a:cubicBezTo>
                  <a:cubicBezTo>
                    <a:pt x="0" y="186"/>
                    <a:pt x="0" y="186"/>
                    <a:pt x="0" y="186"/>
                  </a:cubicBezTo>
                  <a:cubicBezTo>
                    <a:pt x="0" y="201"/>
                    <a:pt x="33" y="208"/>
                    <a:pt x="64" y="208"/>
                  </a:cubicBezTo>
                  <a:cubicBezTo>
                    <a:pt x="95" y="208"/>
                    <a:pt x="128" y="202"/>
                    <a:pt x="128" y="187"/>
                  </a:cubicBezTo>
                  <a:cubicBezTo>
                    <a:pt x="128" y="164"/>
                    <a:pt x="128" y="164"/>
                    <a:pt x="128" y="164"/>
                  </a:cubicBezTo>
                  <a:cubicBezTo>
                    <a:pt x="134" y="164"/>
                    <a:pt x="139" y="164"/>
                    <a:pt x="144" y="164"/>
                  </a:cubicBezTo>
                  <a:cubicBezTo>
                    <a:pt x="175" y="164"/>
                    <a:pt x="208" y="158"/>
                    <a:pt x="208" y="143"/>
                  </a:cubicBezTo>
                  <a:cubicBezTo>
                    <a:pt x="208" y="24"/>
                    <a:pt x="208" y="24"/>
                    <a:pt x="208" y="24"/>
                  </a:cubicBezTo>
                  <a:cubicBezTo>
                    <a:pt x="208" y="24"/>
                    <a:pt x="208" y="23"/>
                    <a:pt x="208" y="23"/>
                  </a:cubicBezTo>
                  <a:cubicBezTo>
                    <a:pt x="208" y="23"/>
                    <a:pt x="208" y="22"/>
                    <a:pt x="208" y="22"/>
                  </a:cubicBezTo>
                  <a:close/>
                  <a:moveTo>
                    <a:pt x="200" y="118"/>
                  </a:moveTo>
                  <a:cubicBezTo>
                    <a:pt x="200" y="123"/>
                    <a:pt x="181" y="132"/>
                    <a:pt x="144" y="132"/>
                  </a:cubicBezTo>
                  <a:cubicBezTo>
                    <a:pt x="139" y="132"/>
                    <a:pt x="134" y="132"/>
                    <a:pt x="128" y="131"/>
                  </a:cubicBezTo>
                  <a:cubicBezTo>
                    <a:pt x="128" y="115"/>
                    <a:pt x="128" y="115"/>
                    <a:pt x="128" y="115"/>
                  </a:cubicBezTo>
                  <a:cubicBezTo>
                    <a:pt x="134" y="116"/>
                    <a:pt x="139" y="116"/>
                    <a:pt x="144" y="116"/>
                  </a:cubicBezTo>
                  <a:cubicBezTo>
                    <a:pt x="167" y="116"/>
                    <a:pt x="189" y="112"/>
                    <a:pt x="200" y="105"/>
                  </a:cubicBezTo>
                  <a:lnTo>
                    <a:pt x="200" y="118"/>
                  </a:lnTo>
                  <a:close/>
                  <a:moveTo>
                    <a:pt x="120" y="138"/>
                  </a:moveTo>
                  <a:cubicBezTo>
                    <a:pt x="120" y="143"/>
                    <a:pt x="101" y="152"/>
                    <a:pt x="64" y="152"/>
                  </a:cubicBezTo>
                  <a:cubicBezTo>
                    <a:pt x="28" y="152"/>
                    <a:pt x="8" y="143"/>
                    <a:pt x="8" y="138"/>
                  </a:cubicBezTo>
                  <a:cubicBezTo>
                    <a:pt x="8" y="125"/>
                    <a:pt x="8" y="125"/>
                    <a:pt x="8" y="125"/>
                  </a:cubicBezTo>
                  <a:cubicBezTo>
                    <a:pt x="20" y="132"/>
                    <a:pt x="42" y="136"/>
                    <a:pt x="64" y="136"/>
                  </a:cubicBezTo>
                  <a:cubicBezTo>
                    <a:pt x="87" y="136"/>
                    <a:pt x="109" y="132"/>
                    <a:pt x="120" y="125"/>
                  </a:cubicBezTo>
                  <a:lnTo>
                    <a:pt x="120" y="138"/>
                  </a:lnTo>
                  <a:close/>
                  <a:moveTo>
                    <a:pt x="8" y="149"/>
                  </a:moveTo>
                  <a:cubicBezTo>
                    <a:pt x="20" y="156"/>
                    <a:pt x="42" y="160"/>
                    <a:pt x="64" y="160"/>
                  </a:cubicBezTo>
                  <a:cubicBezTo>
                    <a:pt x="87" y="160"/>
                    <a:pt x="109" y="156"/>
                    <a:pt x="120" y="149"/>
                  </a:cubicBezTo>
                  <a:cubicBezTo>
                    <a:pt x="120" y="162"/>
                    <a:pt x="120" y="162"/>
                    <a:pt x="120" y="162"/>
                  </a:cubicBezTo>
                  <a:cubicBezTo>
                    <a:pt x="120" y="167"/>
                    <a:pt x="101" y="176"/>
                    <a:pt x="64" y="176"/>
                  </a:cubicBezTo>
                  <a:cubicBezTo>
                    <a:pt x="28" y="176"/>
                    <a:pt x="8" y="167"/>
                    <a:pt x="8" y="162"/>
                  </a:cubicBezTo>
                  <a:lnTo>
                    <a:pt x="8" y="149"/>
                  </a:lnTo>
                  <a:close/>
                  <a:moveTo>
                    <a:pt x="200" y="70"/>
                  </a:moveTo>
                  <a:cubicBezTo>
                    <a:pt x="200" y="75"/>
                    <a:pt x="181" y="84"/>
                    <a:pt x="144" y="84"/>
                  </a:cubicBezTo>
                  <a:cubicBezTo>
                    <a:pt x="108" y="84"/>
                    <a:pt x="88" y="75"/>
                    <a:pt x="88" y="70"/>
                  </a:cubicBezTo>
                  <a:cubicBezTo>
                    <a:pt x="88" y="57"/>
                    <a:pt x="88" y="57"/>
                    <a:pt x="88" y="57"/>
                  </a:cubicBezTo>
                  <a:cubicBezTo>
                    <a:pt x="100" y="64"/>
                    <a:pt x="122" y="68"/>
                    <a:pt x="144" y="68"/>
                  </a:cubicBezTo>
                  <a:cubicBezTo>
                    <a:pt x="167" y="68"/>
                    <a:pt x="189" y="64"/>
                    <a:pt x="200" y="57"/>
                  </a:cubicBezTo>
                  <a:lnTo>
                    <a:pt x="200" y="70"/>
                  </a:lnTo>
                  <a:close/>
                  <a:moveTo>
                    <a:pt x="200" y="46"/>
                  </a:moveTo>
                  <a:cubicBezTo>
                    <a:pt x="200" y="51"/>
                    <a:pt x="181" y="60"/>
                    <a:pt x="144" y="60"/>
                  </a:cubicBezTo>
                  <a:cubicBezTo>
                    <a:pt x="108" y="60"/>
                    <a:pt x="88" y="51"/>
                    <a:pt x="88" y="46"/>
                  </a:cubicBezTo>
                  <a:cubicBezTo>
                    <a:pt x="88" y="33"/>
                    <a:pt x="88" y="33"/>
                    <a:pt x="88" y="33"/>
                  </a:cubicBezTo>
                  <a:cubicBezTo>
                    <a:pt x="100" y="40"/>
                    <a:pt x="122" y="44"/>
                    <a:pt x="144" y="44"/>
                  </a:cubicBezTo>
                  <a:cubicBezTo>
                    <a:pt x="167" y="44"/>
                    <a:pt x="189" y="40"/>
                    <a:pt x="200" y="33"/>
                  </a:cubicBezTo>
                  <a:lnTo>
                    <a:pt x="200" y="46"/>
                  </a:lnTo>
                  <a:close/>
                  <a:moveTo>
                    <a:pt x="144" y="8"/>
                  </a:moveTo>
                  <a:cubicBezTo>
                    <a:pt x="181" y="8"/>
                    <a:pt x="200" y="17"/>
                    <a:pt x="200" y="22"/>
                  </a:cubicBezTo>
                  <a:cubicBezTo>
                    <a:pt x="200" y="27"/>
                    <a:pt x="181" y="36"/>
                    <a:pt x="144" y="36"/>
                  </a:cubicBezTo>
                  <a:cubicBezTo>
                    <a:pt x="108" y="36"/>
                    <a:pt x="88" y="27"/>
                    <a:pt x="88" y="22"/>
                  </a:cubicBezTo>
                  <a:cubicBezTo>
                    <a:pt x="88" y="17"/>
                    <a:pt x="108" y="8"/>
                    <a:pt x="144" y="8"/>
                  </a:cubicBezTo>
                  <a:close/>
                  <a:moveTo>
                    <a:pt x="88" y="81"/>
                  </a:moveTo>
                  <a:cubicBezTo>
                    <a:pt x="100" y="88"/>
                    <a:pt x="122" y="92"/>
                    <a:pt x="144" y="92"/>
                  </a:cubicBezTo>
                  <a:cubicBezTo>
                    <a:pt x="167" y="92"/>
                    <a:pt x="189" y="88"/>
                    <a:pt x="200" y="81"/>
                  </a:cubicBezTo>
                  <a:cubicBezTo>
                    <a:pt x="200" y="94"/>
                    <a:pt x="200" y="94"/>
                    <a:pt x="200" y="94"/>
                  </a:cubicBezTo>
                  <a:cubicBezTo>
                    <a:pt x="200" y="99"/>
                    <a:pt x="181" y="108"/>
                    <a:pt x="144" y="108"/>
                  </a:cubicBezTo>
                  <a:cubicBezTo>
                    <a:pt x="138" y="108"/>
                    <a:pt x="132" y="108"/>
                    <a:pt x="126" y="107"/>
                  </a:cubicBezTo>
                  <a:cubicBezTo>
                    <a:pt x="120" y="100"/>
                    <a:pt x="105" y="96"/>
                    <a:pt x="88" y="93"/>
                  </a:cubicBezTo>
                  <a:lnTo>
                    <a:pt x="88" y="81"/>
                  </a:lnTo>
                  <a:close/>
                  <a:moveTo>
                    <a:pt x="64" y="100"/>
                  </a:moveTo>
                  <a:cubicBezTo>
                    <a:pt x="101" y="100"/>
                    <a:pt x="120" y="109"/>
                    <a:pt x="120" y="114"/>
                  </a:cubicBezTo>
                  <a:cubicBezTo>
                    <a:pt x="120" y="119"/>
                    <a:pt x="101" y="128"/>
                    <a:pt x="64" y="128"/>
                  </a:cubicBezTo>
                  <a:cubicBezTo>
                    <a:pt x="28" y="128"/>
                    <a:pt x="8" y="119"/>
                    <a:pt x="8" y="114"/>
                  </a:cubicBezTo>
                  <a:cubicBezTo>
                    <a:pt x="8" y="109"/>
                    <a:pt x="28" y="100"/>
                    <a:pt x="64" y="100"/>
                  </a:cubicBezTo>
                  <a:close/>
                  <a:moveTo>
                    <a:pt x="64" y="200"/>
                  </a:moveTo>
                  <a:cubicBezTo>
                    <a:pt x="30" y="200"/>
                    <a:pt x="8" y="191"/>
                    <a:pt x="8" y="186"/>
                  </a:cubicBezTo>
                  <a:cubicBezTo>
                    <a:pt x="8" y="173"/>
                    <a:pt x="8" y="173"/>
                    <a:pt x="8" y="173"/>
                  </a:cubicBezTo>
                  <a:cubicBezTo>
                    <a:pt x="20" y="180"/>
                    <a:pt x="42" y="184"/>
                    <a:pt x="64" y="184"/>
                  </a:cubicBezTo>
                  <a:cubicBezTo>
                    <a:pt x="87" y="184"/>
                    <a:pt x="109" y="180"/>
                    <a:pt x="120" y="173"/>
                  </a:cubicBezTo>
                  <a:cubicBezTo>
                    <a:pt x="120" y="187"/>
                    <a:pt x="120" y="187"/>
                    <a:pt x="120" y="187"/>
                  </a:cubicBezTo>
                  <a:cubicBezTo>
                    <a:pt x="120" y="192"/>
                    <a:pt x="101" y="200"/>
                    <a:pt x="64" y="200"/>
                  </a:cubicBezTo>
                  <a:close/>
                  <a:moveTo>
                    <a:pt x="144" y="156"/>
                  </a:moveTo>
                  <a:cubicBezTo>
                    <a:pt x="139" y="156"/>
                    <a:pt x="134" y="156"/>
                    <a:pt x="128" y="156"/>
                  </a:cubicBezTo>
                  <a:cubicBezTo>
                    <a:pt x="128" y="139"/>
                    <a:pt x="128" y="139"/>
                    <a:pt x="128" y="139"/>
                  </a:cubicBezTo>
                  <a:cubicBezTo>
                    <a:pt x="134" y="140"/>
                    <a:pt x="139" y="140"/>
                    <a:pt x="144" y="140"/>
                  </a:cubicBezTo>
                  <a:cubicBezTo>
                    <a:pt x="167" y="140"/>
                    <a:pt x="189" y="136"/>
                    <a:pt x="200" y="129"/>
                  </a:cubicBezTo>
                  <a:cubicBezTo>
                    <a:pt x="200" y="143"/>
                    <a:pt x="200" y="143"/>
                    <a:pt x="200" y="143"/>
                  </a:cubicBezTo>
                  <a:cubicBezTo>
                    <a:pt x="200" y="148"/>
                    <a:pt x="181" y="156"/>
                    <a:pt x="144" y="156"/>
                  </a:cubicBezTo>
                  <a:close/>
                </a:path>
              </a:pathLst>
            </a:custGeom>
            <a:solidFill>
              <a:schemeClr val="tx1">
                <a:lumMod val="65000"/>
                <a:lumOff val="35000"/>
              </a:schemeClr>
            </a:solidFill>
            <a:ln w="12700">
              <a:solidFill>
                <a:schemeClr val="tx1">
                  <a:lumMod val="65000"/>
                  <a:lumOff val="35000"/>
                </a:schemeClr>
              </a:solidFill>
            </a:ln>
          </p:spPr>
          <p:txBody>
            <a:bodyPr/>
            <a:lstStyle/>
            <a:p>
              <a:pPr>
                <a:defRPr/>
              </a:pPr>
              <a:endParaRPr lang="zh-CN" altLang="en-US"/>
            </a:p>
          </p:txBody>
        </p:sp>
      </p:grpSp>
      <p:grpSp>
        <p:nvGrpSpPr>
          <p:cNvPr id="8" name="组合 25"/>
          <p:cNvGrpSpPr/>
          <p:nvPr/>
        </p:nvGrpSpPr>
        <p:grpSpPr>
          <a:xfrm>
            <a:off x="5505819" y="5252677"/>
            <a:ext cx="644525" cy="860425"/>
            <a:chOff x="12692063" y="5130800"/>
            <a:chExt cx="644525" cy="860425"/>
          </a:xfrm>
          <a:solidFill>
            <a:srgbClr val="FF6709"/>
          </a:solidFill>
        </p:grpSpPr>
        <p:sp>
          <p:nvSpPr>
            <p:cNvPr id="15" name="Freeform 8"/>
            <p:cNvSpPr>
              <a:spLocks noEditPoints="1"/>
            </p:cNvSpPr>
            <p:nvPr/>
          </p:nvSpPr>
          <p:spPr bwMode="auto">
            <a:xfrm>
              <a:off x="12692063" y="5130800"/>
              <a:ext cx="644525" cy="860425"/>
            </a:xfrm>
            <a:custGeom>
              <a:avLst/>
              <a:gdLst>
                <a:gd name="T0" fmla="*/ 152 w 172"/>
                <a:gd name="T1" fmla="*/ 0 h 228"/>
                <a:gd name="T2" fmla="*/ 20 w 172"/>
                <a:gd name="T3" fmla="*/ 0 h 228"/>
                <a:gd name="T4" fmla="*/ 0 w 172"/>
                <a:gd name="T5" fmla="*/ 20 h 228"/>
                <a:gd name="T6" fmla="*/ 0 w 172"/>
                <a:gd name="T7" fmla="*/ 208 h 228"/>
                <a:gd name="T8" fmla="*/ 20 w 172"/>
                <a:gd name="T9" fmla="*/ 228 h 228"/>
                <a:gd name="T10" fmla="*/ 152 w 172"/>
                <a:gd name="T11" fmla="*/ 228 h 228"/>
                <a:gd name="T12" fmla="*/ 172 w 172"/>
                <a:gd name="T13" fmla="*/ 208 h 228"/>
                <a:gd name="T14" fmla="*/ 172 w 172"/>
                <a:gd name="T15" fmla="*/ 20 h 228"/>
                <a:gd name="T16" fmla="*/ 152 w 172"/>
                <a:gd name="T17" fmla="*/ 0 h 228"/>
                <a:gd name="T18" fmla="*/ 164 w 172"/>
                <a:gd name="T19" fmla="*/ 208 h 228"/>
                <a:gd name="T20" fmla="*/ 152 w 172"/>
                <a:gd name="T21" fmla="*/ 220 h 228"/>
                <a:gd name="T22" fmla="*/ 20 w 172"/>
                <a:gd name="T23" fmla="*/ 220 h 228"/>
                <a:gd name="T24" fmla="*/ 8 w 172"/>
                <a:gd name="T25" fmla="*/ 208 h 228"/>
                <a:gd name="T26" fmla="*/ 8 w 172"/>
                <a:gd name="T27" fmla="*/ 20 h 228"/>
                <a:gd name="T28" fmla="*/ 20 w 172"/>
                <a:gd name="T29" fmla="*/ 8 h 228"/>
                <a:gd name="T30" fmla="*/ 152 w 172"/>
                <a:gd name="T31" fmla="*/ 8 h 228"/>
                <a:gd name="T32" fmla="*/ 164 w 172"/>
                <a:gd name="T33" fmla="*/ 20 h 228"/>
                <a:gd name="T34" fmla="*/ 164 w 172"/>
                <a:gd name="T35" fmla="*/ 20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2" h="228">
                  <a:moveTo>
                    <a:pt x="152" y="0"/>
                  </a:moveTo>
                  <a:cubicBezTo>
                    <a:pt x="20" y="0"/>
                    <a:pt x="20" y="0"/>
                    <a:pt x="20" y="0"/>
                  </a:cubicBezTo>
                  <a:cubicBezTo>
                    <a:pt x="9" y="0"/>
                    <a:pt x="0" y="9"/>
                    <a:pt x="0" y="20"/>
                  </a:cubicBezTo>
                  <a:cubicBezTo>
                    <a:pt x="0" y="208"/>
                    <a:pt x="0" y="208"/>
                    <a:pt x="0" y="208"/>
                  </a:cubicBezTo>
                  <a:cubicBezTo>
                    <a:pt x="0" y="219"/>
                    <a:pt x="9" y="228"/>
                    <a:pt x="20" y="228"/>
                  </a:cubicBezTo>
                  <a:cubicBezTo>
                    <a:pt x="152" y="228"/>
                    <a:pt x="152" y="228"/>
                    <a:pt x="152" y="228"/>
                  </a:cubicBezTo>
                  <a:cubicBezTo>
                    <a:pt x="163" y="228"/>
                    <a:pt x="172" y="219"/>
                    <a:pt x="172" y="208"/>
                  </a:cubicBezTo>
                  <a:cubicBezTo>
                    <a:pt x="172" y="20"/>
                    <a:pt x="172" y="20"/>
                    <a:pt x="172" y="20"/>
                  </a:cubicBezTo>
                  <a:cubicBezTo>
                    <a:pt x="172" y="9"/>
                    <a:pt x="163" y="0"/>
                    <a:pt x="152" y="0"/>
                  </a:cubicBezTo>
                  <a:close/>
                  <a:moveTo>
                    <a:pt x="164" y="208"/>
                  </a:moveTo>
                  <a:cubicBezTo>
                    <a:pt x="164" y="215"/>
                    <a:pt x="159" y="220"/>
                    <a:pt x="152" y="220"/>
                  </a:cubicBezTo>
                  <a:cubicBezTo>
                    <a:pt x="20" y="220"/>
                    <a:pt x="20" y="220"/>
                    <a:pt x="20" y="220"/>
                  </a:cubicBezTo>
                  <a:cubicBezTo>
                    <a:pt x="13" y="220"/>
                    <a:pt x="8" y="215"/>
                    <a:pt x="8" y="208"/>
                  </a:cubicBezTo>
                  <a:cubicBezTo>
                    <a:pt x="8" y="20"/>
                    <a:pt x="8" y="20"/>
                    <a:pt x="8" y="20"/>
                  </a:cubicBezTo>
                  <a:cubicBezTo>
                    <a:pt x="8" y="13"/>
                    <a:pt x="13" y="8"/>
                    <a:pt x="20" y="8"/>
                  </a:cubicBezTo>
                  <a:cubicBezTo>
                    <a:pt x="152" y="8"/>
                    <a:pt x="152" y="8"/>
                    <a:pt x="152" y="8"/>
                  </a:cubicBezTo>
                  <a:cubicBezTo>
                    <a:pt x="159" y="8"/>
                    <a:pt x="164" y="13"/>
                    <a:pt x="164" y="20"/>
                  </a:cubicBezTo>
                  <a:lnTo>
                    <a:pt x="164" y="208"/>
                  </a:lnTo>
                  <a:close/>
                </a:path>
              </a:pathLst>
            </a:custGeom>
            <a:grpFill/>
            <a:ln w="12700">
              <a:solidFill>
                <a:srgbClr val="FF6709"/>
              </a:solidFill>
            </a:ln>
          </p:spPr>
          <p:txBody>
            <a:bodyPr/>
            <a:lstStyle/>
            <a:p>
              <a:pPr>
                <a:defRPr/>
              </a:pPr>
              <a:endParaRPr lang="zh-CN" altLang="en-US"/>
            </a:p>
          </p:txBody>
        </p:sp>
        <p:sp>
          <p:nvSpPr>
            <p:cNvPr id="16" name="Freeform 9"/>
            <p:cNvSpPr>
              <a:spLocks noEditPoints="1"/>
            </p:cNvSpPr>
            <p:nvPr/>
          </p:nvSpPr>
          <p:spPr bwMode="auto">
            <a:xfrm>
              <a:off x="12780963" y="5221288"/>
              <a:ext cx="466725" cy="588963"/>
            </a:xfrm>
            <a:custGeom>
              <a:avLst/>
              <a:gdLst>
                <a:gd name="T0" fmla="*/ 0 w 294"/>
                <a:gd name="T1" fmla="*/ 371 h 371"/>
                <a:gd name="T2" fmla="*/ 294 w 294"/>
                <a:gd name="T3" fmla="*/ 371 h 371"/>
                <a:gd name="T4" fmla="*/ 294 w 294"/>
                <a:gd name="T5" fmla="*/ 0 h 371"/>
                <a:gd name="T6" fmla="*/ 0 w 294"/>
                <a:gd name="T7" fmla="*/ 0 h 371"/>
                <a:gd name="T8" fmla="*/ 0 w 294"/>
                <a:gd name="T9" fmla="*/ 371 h 371"/>
                <a:gd name="T10" fmla="*/ 19 w 294"/>
                <a:gd name="T11" fmla="*/ 19 h 371"/>
                <a:gd name="T12" fmla="*/ 275 w 294"/>
                <a:gd name="T13" fmla="*/ 19 h 371"/>
                <a:gd name="T14" fmla="*/ 275 w 294"/>
                <a:gd name="T15" fmla="*/ 352 h 371"/>
                <a:gd name="T16" fmla="*/ 19 w 294"/>
                <a:gd name="T17" fmla="*/ 352 h 371"/>
                <a:gd name="T18" fmla="*/ 19 w 294"/>
                <a:gd name="T19" fmla="*/ 1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371">
                  <a:moveTo>
                    <a:pt x="0" y="371"/>
                  </a:moveTo>
                  <a:lnTo>
                    <a:pt x="294" y="371"/>
                  </a:lnTo>
                  <a:lnTo>
                    <a:pt x="294" y="0"/>
                  </a:lnTo>
                  <a:lnTo>
                    <a:pt x="0" y="0"/>
                  </a:lnTo>
                  <a:lnTo>
                    <a:pt x="0" y="371"/>
                  </a:lnTo>
                  <a:close/>
                  <a:moveTo>
                    <a:pt x="19" y="19"/>
                  </a:moveTo>
                  <a:lnTo>
                    <a:pt x="275" y="19"/>
                  </a:lnTo>
                  <a:lnTo>
                    <a:pt x="275" y="352"/>
                  </a:lnTo>
                  <a:lnTo>
                    <a:pt x="19" y="352"/>
                  </a:lnTo>
                  <a:lnTo>
                    <a:pt x="19" y="19"/>
                  </a:lnTo>
                  <a:close/>
                </a:path>
              </a:pathLst>
            </a:custGeom>
            <a:grpFill/>
            <a:ln w="12700">
              <a:solidFill>
                <a:srgbClr val="FF6709"/>
              </a:solidFill>
            </a:ln>
          </p:spPr>
          <p:txBody>
            <a:bodyPr/>
            <a:lstStyle/>
            <a:p>
              <a:pPr>
                <a:defRPr/>
              </a:pPr>
              <a:endParaRPr lang="zh-CN" altLang="en-US"/>
            </a:p>
          </p:txBody>
        </p:sp>
        <p:sp>
          <p:nvSpPr>
            <p:cNvPr id="17" name="Freeform 10"/>
            <p:cNvSpPr>
              <a:spLocks/>
            </p:cNvSpPr>
            <p:nvPr/>
          </p:nvSpPr>
          <p:spPr bwMode="auto">
            <a:xfrm>
              <a:off x="12946063" y="5870575"/>
              <a:ext cx="136525" cy="30163"/>
            </a:xfrm>
            <a:custGeom>
              <a:avLst/>
              <a:gdLst>
                <a:gd name="T0" fmla="*/ 32 w 36"/>
                <a:gd name="T1" fmla="*/ 0 h 8"/>
                <a:gd name="T2" fmla="*/ 4 w 36"/>
                <a:gd name="T3" fmla="*/ 0 h 8"/>
                <a:gd name="T4" fmla="*/ 0 w 36"/>
                <a:gd name="T5" fmla="*/ 4 h 8"/>
                <a:gd name="T6" fmla="*/ 4 w 36"/>
                <a:gd name="T7" fmla="*/ 8 h 8"/>
                <a:gd name="T8" fmla="*/ 32 w 36"/>
                <a:gd name="T9" fmla="*/ 8 h 8"/>
                <a:gd name="T10" fmla="*/ 36 w 36"/>
                <a:gd name="T11" fmla="*/ 4 h 8"/>
                <a:gd name="T12" fmla="*/ 32 w 3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36" h="8">
                  <a:moveTo>
                    <a:pt x="32" y="0"/>
                  </a:moveTo>
                  <a:cubicBezTo>
                    <a:pt x="4" y="0"/>
                    <a:pt x="4" y="0"/>
                    <a:pt x="4" y="0"/>
                  </a:cubicBezTo>
                  <a:cubicBezTo>
                    <a:pt x="2" y="0"/>
                    <a:pt x="0" y="2"/>
                    <a:pt x="0" y="4"/>
                  </a:cubicBezTo>
                  <a:cubicBezTo>
                    <a:pt x="0" y="6"/>
                    <a:pt x="2" y="8"/>
                    <a:pt x="4" y="8"/>
                  </a:cubicBezTo>
                  <a:cubicBezTo>
                    <a:pt x="32" y="8"/>
                    <a:pt x="32" y="8"/>
                    <a:pt x="32" y="8"/>
                  </a:cubicBezTo>
                  <a:cubicBezTo>
                    <a:pt x="34" y="8"/>
                    <a:pt x="36" y="6"/>
                    <a:pt x="36" y="4"/>
                  </a:cubicBezTo>
                  <a:cubicBezTo>
                    <a:pt x="36" y="2"/>
                    <a:pt x="34" y="0"/>
                    <a:pt x="32" y="0"/>
                  </a:cubicBezTo>
                  <a:close/>
                </a:path>
              </a:pathLst>
            </a:custGeom>
            <a:grpFill/>
            <a:ln w="12700">
              <a:solidFill>
                <a:srgbClr val="FF6709"/>
              </a:solidFill>
            </a:ln>
          </p:spPr>
          <p:txBody>
            <a:bodyPr/>
            <a:lstStyle/>
            <a:p>
              <a:pPr>
                <a:defRPr/>
              </a:pPr>
              <a:endParaRPr lang="zh-CN" altLang="en-US"/>
            </a:p>
          </p:txBody>
        </p:sp>
      </p:grpSp>
      <p:sp>
        <p:nvSpPr>
          <p:cNvPr id="36880" name="Freeform 7"/>
          <p:cNvSpPr>
            <a:spLocks noEditPoints="1"/>
          </p:cNvSpPr>
          <p:nvPr/>
        </p:nvSpPr>
        <p:spPr bwMode="auto">
          <a:xfrm>
            <a:off x="5341938" y="1797052"/>
            <a:ext cx="971550" cy="708025"/>
          </a:xfrm>
          <a:custGeom>
            <a:avLst/>
            <a:gdLst>
              <a:gd name="T0" fmla="*/ 478495 w 136"/>
              <a:gd name="T1" fmla="*/ 708850 h 99"/>
              <a:gd name="T2" fmla="*/ 42850 w 136"/>
              <a:gd name="T3" fmla="*/ 572808 h 99"/>
              <a:gd name="T4" fmla="*/ 0 w 136"/>
              <a:gd name="T5" fmla="*/ 436766 h 99"/>
              <a:gd name="T6" fmla="*/ 214251 w 136"/>
              <a:gd name="T7" fmla="*/ 221963 h 99"/>
              <a:gd name="T8" fmla="*/ 249960 w 136"/>
              <a:gd name="T9" fmla="*/ 229123 h 99"/>
              <a:gd name="T10" fmla="*/ 521345 w 136"/>
              <a:gd name="T11" fmla="*/ 0 h 99"/>
              <a:gd name="T12" fmla="*/ 792730 w 136"/>
              <a:gd name="T13" fmla="*/ 272084 h 99"/>
              <a:gd name="T14" fmla="*/ 971273 w 136"/>
              <a:gd name="T15" fmla="*/ 451086 h 99"/>
              <a:gd name="T16" fmla="*/ 906997 w 136"/>
              <a:gd name="T17" fmla="*/ 579968 h 99"/>
              <a:gd name="T18" fmla="*/ 478495 w 136"/>
              <a:gd name="T19" fmla="*/ 708850 h 99"/>
              <a:gd name="T20" fmla="*/ 214251 w 136"/>
              <a:gd name="T21" fmla="*/ 279244 h 99"/>
              <a:gd name="T22" fmla="*/ 49992 w 136"/>
              <a:gd name="T23" fmla="*/ 436766 h 99"/>
              <a:gd name="T24" fmla="*/ 85701 w 136"/>
              <a:gd name="T25" fmla="*/ 544168 h 99"/>
              <a:gd name="T26" fmla="*/ 92842 w 136"/>
              <a:gd name="T27" fmla="*/ 544168 h 99"/>
              <a:gd name="T28" fmla="*/ 478495 w 136"/>
              <a:gd name="T29" fmla="*/ 651569 h 99"/>
              <a:gd name="T30" fmla="*/ 864147 w 136"/>
              <a:gd name="T31" fmla="*/ 551328 h 99"/>
              <a:gd name="T32" fmla="*/ 864147 w 136"/>
              <a:gd name="T33" fmla="*/ 544168 h 99"/>
              <a:gd name="T34" fmla="*/ 871289 w 136"/>
              <a:gd name="T35" fmla="*/ 544168 h 99"/>
              <a:gd name="T36" fmla="*/ 914139 w 136"/>
              <a:gd name="T37" fmla="*/ 451086 h 99"/>
              <a:gd name="T38" fmla="*/ 792730 w 136"/>
              <a:gd name="T39" fmla="*/ 322205 h 99"/>
              <a:gd name="T40" fmla="*/ 771305 w 136"/>
              <a:gd name="T41" fmla="*/ 329365 h 99"/>
              <a:gd name="T42" fmla="*/ 735596 w 136"/>
              <a:gd name="T43" fmla="*/ 336525 h 99"/>
              <a:gd name="T44" fmla="*/ 735596 w 136"/>
              <a:gd name="T45" fmla="*/ 300724 h 99"/>
              <a:gd name="T46" fmla="*/ 735596 w 136"/>
              <a:gd name="T47" fmla="*/ 272084 h 99"/>
              <a:gd name="T48" fmla="*/ 521345 w 136"/>
              <a:gd name="T49" fmla="*/ 57281 h 99"/>
              <a:gd name="T50" fmla="*/ 299952 w 136"/>
              <a:gd name="T51" fmla="*/ 264924 h 99"/>
              <a:gd name="T52" fmla="*/ 292810 w 136"/>
              <a:gd name="T53" fmla="*/ 300724 h 99"/>
              <a:gd name="T54" fmla="*/ 264243 w 136"/>
              <a:gd name="T55" fmla="*/ 286404 h 99"/>
              <a:gd name="T56" fmla="*/ 214251 w 136"/>
              <a:gd name="T57" fmla="*/ 279244 h 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6"/>
              <a:gd name="T88" fmla="*/ 0 h 99"/>
              <a:gd name="T89" fmla="*/ 136 w 136"/>
              <a:gd name="T90" fmla="*/ 99 h 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6" h="99">
                <a:moveTo>
                  <a:pt x="67" y="99"/>
                </a:moveTo>
                <a:cubicBezTo>
                  <a:pt x="37" y="99"/>
                  <a:pt x="12" y="91"/>
                  <a:pt x="6" y="80"/>
                </a:cubicBezTo>
                <a:cubicBezTo>
                  <a:pt x="2" y="75"/>
                  <a:pt x="0" y="68"/>
                  <a:pt x="0" y="61"/>
                </a:cubicBezTo>
                <a:cubicBezTo>
                  <a:pt x="0" y="45"/>
                  <a:pt x="13" y="31"/>
                  <a:pt x="30" y="31"/>
                </a:cubicBezTo>
                <a:cubicBezTo>
                  <a:pt x="31" y="31"/>
                  <a:pt x="33" y="32"/>
                  <a:pt x="35" y="32"/>
                </a:cubicBezTo>
                <a:cubicBezTo>
                  <a:pt x="38" y="14"/>
                  <a:pt x="54" y="0"/>
                  <a:pt x="73" y="0"/>
                </a:cubicBezTo>
                <a:cubicBezTo>
                  <a:pt x="94" y="0"/>
                  <a:pt x="111" y="17"/>
                  <a:pt x="111" y="38"/>
                </a:cubicBezTo>
                <a:cubicBezTo>
                  <a:pt x="125" y="38"/>
                  <a:pt x="136" y="49"/>
                  <a:pt x="136" y="63"/>
                </a:cubicBezTo>
                <a:cubicBezTo>
                  <a:pt x="136" y="70"/>
                  <a:pt x="133" y="77"/>
                  <a:pt x="127" y="81"/>
                </a:cubicBezTo>
                <a:cubicBezTo>
                  <a:pt x="120" y="92"/>
                  <a:pt x="96" y="99"/>
                  <a:pt x="67" y="99"/>
                </a:cubicBezTo>
                <a:close/>
                <a:moveTo>
                  <a:pt x="30" y="39"/>
                </a:moveTo>
                <a:cubicBezTo>
                  <a:pt x="17" y="39"/>
                  <a:pt x="7" y="49"/>
                  <a:pt x="7" y="61"/>
                </a:cubicBezTo>
                <a:cubicBezTo>
                  <a:pt x="7" y="66"/>
                  <a:pt x="9" y="72"/>
                  <a:pt x="12" y="76"/>
                </a:cubicBezTo>
                <a:cubicBezTo>
                  <a:pt x="13" y="76"/>
                  <a:pt x="13" y="76"/>
                  <a:pt x="13" y="76"/>
                </a:cubicBezTo>
                <a:cubicBezTo>
                  <a:pt x="17" y="84"/>
                  <a:pt x="38" y="91"/>
                  <a:pt x="67" y="91"/>
                </a:cubicBezTo>
                <a:cubicBezTo>
                  <a:pt x="96" y="91"/>
                  <a:pt x="117" y="84"/>
                  <a:pt x="121" y="77"/>
                </a:cubicBezTo>
                <a:cubicBezTo>
                  <a:pt x="121" y="76"/>
                  <a:pt x="121" y="76"/>
                  <a:pt x="121" y="76"/>
                </a:cubicBezTo>
                <a:cubicBezTo>
                  <a:pt x="122" y="76"/>
                  <a:pt x="122" y="76"/>
                  <a:pt x="122" y="76"/>
                </a:cubicBezTo>
                <a:cubicBezTo>
                  <a:pt x="126" y="73"/>
                  <a:pt x="128" y="68"/>
                  <a:pt x="128" y="63"/>
                </a:cubicBezTo>
                <a:cubicBezTo>
                  <a:pt x="128" y="53"/>
                  <a:pt x="120" y="45"/>
                  <a:pt x="111" y="45"/>
                </a:cubicBezTo>
                <a:cubicBezTo>
                  <a:pt x="110" y="45"/>
                  <a:pt x="109" y="45"/>
                  <a:pt x="108" y="46"/>
                </a:cubicBezTo>
                <a:cubicBezTo>
                  <a:pt x="103" y="47"/>
                  <a:pt x="103" y="47"/>
                  <a:pt x="103" y="47"/>
                </a:cubicBezTo>
                <a:cubicBezTo>
                  <a:pt x="103" y="42"/>
                  <a:pt x="103" y="42"/>
                  <a:pt x="103" y="42"/>
                </a:cubicBezTo>
                <a:cubicBezTo>
                  <a:pt x="103" y="41"/>
                  <a:pt x="103" y="39"/>
                  <a:pt x="103" y="38"/>
                </a:cubicBezTo>
                <a:cubicBezTo>
                  <a:pt x="103" y="21"/>
                  <a:pt x="90" y="8"/>
                  <a:pt x="73" y="8"/>
                </a:cubicBezTo>
                <a:cubicBezTo>
                  <a:pt x="56" y="8"/>
                  <a:pt x="43" y="20"/>
                  <a:pt x="42" y="37"/>
                </a:cubicBezTo>
                <a:cubicBezTo>
                  <a:pt x="41" y="42"/>
                  <a:pt x="41" y="42"/>
                  <a:pt x="41" y="42"/>
                </a:cubicBezTo>
                <a:cubicBezTo>
                  <a:pt x="37" y="40"/>
                  <a:pt x="37" y="40"/>
                  <a:pt x="37" y="40"/>
                </a:cubicBezTo>
                <a:cubicBezTo>
                  <a:pt x="34" y="39"/>
                  <a:pt x="32" y="39"/>
                  <a:pt x="30" y="39"/>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9" name="组合 48"/>
          <p:cNvGrpSpPr/>
          <p:nvPr/>
        </p:nvGrpSpPr>
        <p:grpSpPr>
          <a:xfrm>
            <a:off x="5592321" y="3600933"/>
            <a:ext cx="623920" cy="620799"/>
            <a:chOff x="1873535" y="1699118"/>
            <a:chExt cx="317500" cy="315912"/>
          </a:xfrm>
          <a:solidFill>
            <a:srgbClr val="00B0F0"/>
          </a:solidFill>
        </p:grpSpPr>
        <p:sp>
          <p:nvSpPr>
            <p:cNvPr id="50" name="Oval 6"/>
            <p:cNvSpPr>
              <a:spLocks noChangeArrowheads="1"/>
            </p:cNvSpPr>
            <p:nvPr/>
          </p:nvSpPr>
          <p:spPr bwMode="auto">
            <a:xfrm>
              <a:off x="1873535" y="1948355"/>
              <a:ext cx="68263" cy="66675"/>
            </a:xfrm>
            <a:prstGeom prst="ellipse">
              <a:avLst/>
            </a:prstGeom>
            <a:grpFill/>
            <a:ln w="6350">
              <a:solidFill>
                <a:schemeClr val="bg1"/>
              </a:solidFill>
            </a:ln>
          </p:spPr>
          <p:txBody>
            <a:bodyPr/>
            <a:lstStyle/>
            <a:p>
              <a:pPr>
                <a:defRPr/>
              </a:pPr>
              <a:endParaRPr lang="zh-CN" altLang="en-US"/>
            </a:p>
          </p:txBody>
        </p:sp>
        <p:sp>
          <p:nvSpPr>
            <p:cNvPr id="51" name="Freeform 7"/>
            <p:cNvSpPr>
              <a:spLocks/>
            </p:cNvSpPr>
            <p:nvPr/>
          </p:nvSpPr>
          <p:spPr bwMode="auto">
            <a:xfrm>
              <a:off x="1876710" y="1816593"/>
              <a:ext cx="196850" cy="193675"/>
            </a:xfrm>
            <a:custGeom>
              <a:avLst/>
              <a:gdLst>
                <a:gd name="T0" fmla="*/ 49 w 60"/>
                <a:gd name="T1" fmla="*/ 59 h 59"/>
                <a:gd name="T2" fmla="*/ 60 w 60"/>
                <a:gd name="T3" fmla="*/ 59 h 59"/>
                <a:gd name="T4" fmla="*/ 0 w 60"/>
                <a:gd name="T5" fmla="*/ 0 h 59"/>
                <a:gd name="T6" fmla="*/ 0 w 60"/>
                <a:gd name="T7" fmla="*/ 10 h 59"/>
                <a:gd name="T8" fmla="*/ 34 w 60"/>
                <a:gd name="T9" fmla="*/ 26 h 59"/>
                <a:gd name="T10" fmla="*/ 49 w 60"/>
                <a:gd name="T11" fmla="*/ 59 h 59"/>
              </a:gdLst>
              <a:ahLst/>
              <a:cxnLst>
                <a:cxn ang="0">
                  <a:pos x="T0" y="T1"/>
                </a:cxn>
                <a:cxn ang="0">
                  <a:pos x="T2" y="T3"/>
                </a:cxn>
                <a:cxn ang="0">
                  <a:pos x="T4" y="T5"/>
                </a:cxn>
                <a:cxn ang="0">
                  <a:pos x="T6" y="T7"/>
                </a:cxn>
                <a:cxn ang="0">
                  <a:pos x="T8" y="T9"/>
                </a:cxn>
                <a:cxn ang="0">
                  <a:pos x="T10" y="T11"/>
                </a:cxn>
              </a:cxnLst>
              <a:rect l="0" t="0" r="r" b="b"/>
              <a:pathLst>
                <a:path w="60" h="59">
                  <a:moveTo>
                    <a:pt x="49" y="59"/>
                  </a:moveTo>
                  <a:cubicBezTo>
                    <a:pt x="60" y="59"/>
                    <a:pt x="60" y="59"/>
                    <a:pt x="60" y="59"/>
                  </a:cubicBezTo>
                  <a:cubicBezTo>
                    <a:pt x="58" y="28"/>
                    <a:pt x="32" y="2"/>
                    <a:pt x="0" y="0"/>
                  </a:cubicBezTo>
                  <a:cubicBezTo>
                    <a:pt x="0" y="10"/>
                    <a:pt x="0" y="10"/>
                    <a:pt x="0" y="10"/>
                  </a:cubicBezTo>
                  <a:cubicBezTo>
                    <a:pt x="13" y="11"/>
                    <a:pt x="25" y="17"/>
                    <a:pt x="34" y="26"/>
                  </a:cubicBezTo>
                  <a:cubicBezTo>
                    <a:pt x="43" y="35"/>
                    <a:pt x="48" y="47"/>
                    <a:pt x="49" y="59"/>
                  </a:cubicBezTo>
                  <a:close/>
                </a:path>
              </a:pathLst>
            </a:custGeom>
            <a:grpFill/>
            <a:ln w="6350">
              <a:solidFill>
                <a:schemeClr val="bg1"/>
              </a:solidFill>
            </a:ln>
          </p:spPr>
          <p:txBody>
            <a:bodyPr/>
            <a:lstStyle/>
            <a:p>
              <a:pPr>
                <a:defRPr/>
              </a:pPr>
              <a:endParaRPr lang="zh-CN" altLang="en-US"/>
            </a:p>
          </p:txBody>
        </p:sp>
        <p:sp>
          <p:nvSpPr>
            <p:cNvPr id="52" name="Freeform 8"/>
            <p:cNvSpPr>
              <a:spLocks/>
            </p:cNvSpPr>
            <p:nvPr/>
          </p:nvSpPr>
          <p:spPr bwMode="auto">
            <a:xfrm>
              <a:off x="1876710" y="1699118"/>
              <a:ext cx="314325" cy="311150"/>
            </a:xfrm>
            <a:custGeom>
              <a:avLst/>
              <a:gdLst>
                <a:gd name="T0" fmla="*/ 85 w 96"/>
                <a:gd name="T1" fmla="*/ 95 h 95"/>
                <a:gd name="T2" fmla="*/ 96 w 96"/>
                <a:gd name="T3" fmla="*/ 95 h 95"/>
                <a:gd name="T4" fmla="*/ 0 w 96"/>
                <a:gd name="T5" fmla="*/ 0 h 95"/>
                <a:gd name="T6" fmla="*/ 0 w 96"/>
                <a:gd name="T7" fmla="*/ 10 h 95"/>
                <a:gd name="T8" fmla="*/ 85 w 96"/>
                <a:gd name="T9" fmla="*/ 95 h 95"/>
              </a:gdLst>
              <a:ahLst/>
              <a:cxnLst>
                <a:cxn ang="0">
                  <a:pos x="T0" y="T1"/>
                </a:cxn>
                <a:cxn ang="0">
                  <a:pos x="T2" y="T3"/>
                </a:cxn>
                <a:cxn ang="0">
                  <a:pos x="T4" y="T5"/>
                </a:cxn>
                <a:cxn ang="0">
                  <a:pos x="T6" y="T7"/>
                </a:cxn>
                <a:cxn ang="0">
                  <a:pos x="T8" y="T9"/>
                </a:cxn>
              </a:cxnLst>
              <a:rect l="0" t="0" r="r" b="b"/>
              <a:pathLst>
                <a:path w="96" h="95">
                  <a:moveTo>
                    <a:pt x="85" y="95"/>
                  </a:moveTo>
                  <a:cubicBezTo>
                    <a:pt x="96" y="95"/>
                    <a:pt x="96" y="95"/>
                    <a:pt x="96" y="95"/>
                  </a:cubicBezTo>
                  <a:cubicBezTo>
                    <a:pt x="93" y="44"/>
                    <a:pt x="52" y="2"/>
                    <a:pt x="0" y="0"/>
                  </a:cubicBezTo>
                  <a:cubicBezTo>
                    <a:pt x="0" y="10"/>
                    <a:pt x="0" y="10"/>
                    <a:pt x="0" y="10"/>
                  </a:cubicBezTo>
                  <a:cubicBezTo>
                    <a:pt x="46" y="13"/>
                    <a:pt x="83" y="50"/>
                    <a:pt x="85" y="95"/>
                  </a:cubicBezTo>
                  <a:close/>
                </a:path>
              </a:pathLst>
            </a:custGeom>
            <a:grpFill/>
            <a:ln w="6350">
              <a:solidFill>
                <a:schemeClr val="bg1"/>
              </a:solidFill>
            </a:ln>
          </p:spPr>
          <p:txBody>
            <a:bodyPr/>
            <a:lstStyle/>
            <a:p>
              <a:pPr>
                <a:defRPr/>
              </a:pPr>
              <a:endParaRPr lang="zh-CN" altLang="en-US"/>
            </a:p>
          </p:txBody>
        </p:sp>
      </p:gr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内容占位符 2"/>
          <p:cNvSpPr txBox="1">
            <a:spLocks/>
          </p:cNvSpPr>
          <p:nvPr/>
        </p:nvSpPr>
        <p:spPr bwMode="auto">
          <a:xfrm>
            <a:off x="8553451" y="4899027"/>
            <a:ext cx="26003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a:solidFill>
                  <a:schemeClr val="tx1"/>
                </a:solidFill>
                <a:latin typeface="Calibri" pitchFamily="34" charset="0"/>
                <a:ea typeface="宋体" pitchFamily="2" charset="-122"/>
              </a:defRPr>
            </a:lvl1pPr>
            <a:lvl2pPr marL="176213" indent="-176213"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lvl="1" eaLnBrk="1" hangingPunct="1">
              <a:lnSpc>
                <a:spcPct val="110000"/>
              </a:lnSpc>
              <a:spcBef>
                <a:spcPts val="1000"/>
              </a:spcBef>
              <a:buClr>
                <a:srgbClr val="7F7F7F"/>
              </a:buClr>
              <a:buSzPct val="60000"/>
              <a:buFont typeface="Wingdings" pitchFamily="2" charset="2"/>
              <a:buChar char="l"/>
            </a:pPr>
            <a:r>
              <a:rPr lang="en-US" altLang="zh-CN" sz="1300">
                <a:solidFill>
                  <a:srgbClr val="404040"/>
                </a:solidFill>
                <a:latin typeface="Arial" charset="0"/>
                <a:ea typeface="微软雅黑" pitchFamily="34" charset="-122"/>
                <a:cs typeface="Arial" charset="0"/>
                <a:sym typeface="Calibri" pitchFamily="34" charset="0"/>
              </a:rPr>
              <a:t>Shipped 52 million units in 2013, up 62% YOY</a:t>
            </a:r>
          </a:p>
          <a:p>
            <a:pPr lvl="1" eaLnBrk="1" hangingPunct="1">
              <a:lnSpc>
                <a:spcPct val="110000"/>
              </a:lnSpc>
              <a:spcBef>
                <a:spcPts val="1000"/>
              </a:spcBef>
              <a:buClr>
                <a:srgbClr val="7F7F7F"/>
              </a:buClr>
              <a:buSzPct val="60000"/>
              <a:buFont typeface="Wingdings" pitchFamily="2" charset="2"/>
              <a:buChar char="l"/>
            </a:pPr>
            <a:r>
              <a:rPr lang="en-US" altLang="zh-CN" sz="1300">
                <a:solidFill>
                  <a:srgbClr val="404040"/>
                </a:solidFill>
                <a:latin typeface="Arial" charset="0"/>
                <a:ea typeface="微软雅黑" pitchFamily="34" charset="-122"/>
                <a:cs typeface="Arial" charset="0"/>
                <a:sym typeface="Calibri" pitchFamily="34" charset="0"/>
              </a:rPr>
              <a:t>Ranked No. 3 after Samsung and Apple </a:t>
            </a:r>
          </a:p>
        </p:txBody>
      </p:sp>
      <p:sp>
        <p:nvSpPr>
          <p:cNvPr id="37891" name="内容占位符 2"/>
          <p:cNvSpPr txBox="1">
            <a:spLocks/>
          </p:cNvSpPr>
          <p:nvPr/>
        </p:nvSpPr>
        <p:spPr bwMode="auto">
          <a:xfrm>
            <a:off x="996951" y="2382838"/>
            <a:ext cx="3240088" cy="3517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a:solidFill>
                  <a:schemeClr val="tx1"/>
                </a:solidFill>
                <a:latin typeface="Calibri" pitchFamily="34" charset="0"/>
                <a:ea typeface="宋体" pitchFamily="2" charset="-122"/>
              </a:defRPr>
            </a:lvl1pPr>
            <a:lvl2pPr marL="176213" indent="-176213" eaLnBrk="0" hangingPunct="0">
              <a:defRPr>
                <a:solidFill>
                  <a:schemeClr val="tx1"/>
                </a:solidFill>
                <a:latin typeface="Calibri" pitchFamily="34" charset="0"/>
                <a:ea typeface="宋体" pitchFamily="2" charset="-122"/>
              </a:defRPr>
            </a:lvl2pPr>
            <a:lvl3pPr marL="633413" indent="-176213"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lvl="1" eaLnBrk="1" hangingPunct="1">
              <a:lnSpc>
                <a:spcPct val="110000"/>
              </a:lnSpc>
              <a:buClr>
                <a:srgbClr val="7F7F7F"/>
              </a:buClr>
              <a:buSzPct val="60000"/>
              <a:buFont typeface="Wingdings" pitchFamily="2" charset="2"/>
              <a:buChar char="l"/>
            </a:pPr>
            <a:r>
              <a:rPr lang="en-US" altLang="zh-CN" sz="1300" dirty="0">
                <a:solidFill>
                  <a:srgbClr val="404040"/>
                </a:solidFill>
                <a:latin typeface="Arial" charset="0"/>
                <a:ea typeface="微软雅黑" pitchFamily="34" charset="-122"/>
                <a:cs typeface="Arial" charset="0"/>
                <a:sym typeface="Calibri" pitchFamily="34" charset="0"/>
              </a:rPr>
              <a:t>LTE: </a:t>
            </a:r>
          </a:p>
          <a:p>
            <a:pPr lvl="2" eaLnBrk="1" hangingPunct="1">
              <a:lnSpc>
                <a:spcPct val="110000"/>
              </a:lnSpc>
              <a:buClr>
                <a:srgbClr val="7F7F7F"/>
              </a:buClr>
              <a:buSzPct val="60000"/>
              <a:buFont typeface="Wingdings" pitchFamily="2" charset="2"/>
              <a:buChar char="l"/>
            </a:pPr>
            <a:r>
              <a:rPr lang="en-US" altLang="zh-CN" sz="1300" dirty="0">
                <a:solidFill>
                  <a:srgbClr val="404040"/>
                </a:solidFill>
                <a:latin typeface="Arial" charset="0"/>
                <a:ea typeface="微软雅黑" pitchFamily="34" charset="-122"/>
                <a:cs typeface="Arial" charset="0"/>
                <a:sym typeface="Calibri" pitchFamily="34" charset="0"/>
              </a:rPr>
              <a:t>Deployed 110 commercial networks in more than 100 capital cities and 9 financial centers</a:t>
            </a:r>
          </a:p>
          <a:p>
            <a:pPr lvl="2" eaLnBrk="1" hangingPunct="1">
              <a:lnSpc>
                <a:spcPct val="110000"/>
              </a:lnSpc>
              <a:buClr>
                <a:srgbClr val="7F7F7F"/>
              </a:buClr>
              <a:buSzPct val="60000"/>
              <a:buFont typeface="Wingdings" pitchFamily="2" charset="2"/>
              <a:buChar char="l"/>
            </a:pPr>
            <a:r>
              <a:rPr lang="en-US" altLang="zh-CN" sz="1300" dirty="0">
                <a:solidFill>
                  <a:srgbClr val="404040"/>
                </a:solidFill>
                <a:latin typeface="Arial" charset="0"/>
                <a:ea typeface="微软雅黑" pitchFamily="34" charset="-122"/>
                <a:cs typeface="Arial" charset="0"/>
                <a:sym typeface="Calibri" pitchFamily="34" charset="0"/>
              </a:rPr>
              <a:t>466 key LTE patents</a:t>
            </a:r>
          </a:p>
          <a:p>
            <a:pPr lvl="2" eaLnBrk="1" hangingPunct="1">
              <a:lnSpc>
                <a:spcPct val="110000"/>
              </a:lnSpc>
              <a:buClr>
                <a:srgbClr val="7F7F7F"/>
              </a:buClr>
              <a:buSzPct val="60000"/>
              <a:buFont typeface="Wingdings" pitchFamily="2" charset="2"/>
              <a:buChar char="l"/>
            </a:pPr>
            <a:r>
              <a:rPr lang="en-US" altLang="zh-CN" sz="1300" dirty="0">
                <a:solidFill>
                  <a:srgbClr val="404040"/>
                </a:solidFill>
                <a:latin typeface="Arial" charset="0"/>
                <a:ea typeface="微软雅黑" pitchFamily="34" charset="-122"/>
                <a:cs typeface="Arial" charset="0"/>
                <a:sym typeface="Calibri" pitchFamily="34" charset="0"/>
              </a:rPr>
              <a:t>No.1 position globally </a:t>
            </a:r>
          </a:p>
          <a:p>
            <a:pPr lvl="1" eaLnBrk="1" hangingPunct="1">
              <a:lnSpc>
                <a:spcPct val="110000"/>
              </a:lnSpc>
              <a:buClr>
                <a:srgbClr val="7F7F7F"/>
              </a:buClr>
              <a:buSzPct val="60000"/>
              <a:buFont typeface="Wingdings" pitchFamily="2" charset="2"/>
              <a:buChar char="l"/>
            </a:pPr>
            <a:r>
              <a:rPr lang="en-US" altLang="zh-CN" sz="1300" dirty="0">
                <a:solidFill>
                  <a:srgbClr val="404040"/>
                </a:solidFill>
                <a:latin typeface="Arial" charset="0"/>
                <a:ea typeface="微软雅黑" pitchFamily="34" charset="-122"/>
                <a:cs typeface="Arial" charset="0"/>
              </a:rPr>
              <a:t>5G: </a:t>
            </a:r>
          </a:p>
          <a:p>
            <a:pPr lvl="2" eaLnBrk="1" hangingPunct="1">
              <a:lnSpc>
                <a:spcPct val="110000"/>
              </a:lnSpc>
              <a:buClr>
                <a:srgbClr val="7F7F7F"/>
              </a:buClr>
              <a:buSzPct val="60000"/>
              <a:buFont typeface="Wingdings" pitchFamily="2" charset="2"/>
              <a:buChar char="l"/>
            </a:pPr>
            <a:r>
              <a:rPr lang="en-US" altLang="zh-CN" sz="1300" dirty="0">
                <a:solidFill>
                  <a:srgbClr val="404040"/>
                </a:solidFill>
                <a:latin typeface="Arial" charset="0"/>
                <a:ea typeface="微软雅黑" pitchFamily="34" charset="-122"/>
                <a:cs typeface="Arial" charset="0"/>
              </a:rPr>
              <a:t>Set up 5G innovation and research centers in 9 countries</a:t>
            </a:r>
          </a:p>
          <a:p>
            <a:pPr lvl="2" eaLnBrk="1" hangingPunct="1">
              <a:lnSpc>
                <a:spcPct val="110000"/>
              </a:lnSpc>
              <a:buClr>
                <a:srgbClr val="7F7F7F"/>
              </a:buClr>
              <a:buSzPct val="60000"/>
              <a:buFont typeface="Wingdings" pitchFamily="2" charset="2"/>
              <a:buChar char="l"/>
            </a:pPr>
            <a:r>
              <a:rPr lang="en-US" altLang="zh-CN" sz="1300" dirty="0">
                <a:solidFill>
                  <a:srgbClr val="404040"/>
                </a:solidFill>
                <a:latin typeface="Arial" charset="0"/>
                <a:ea typeface="微软雅黑" pitchFamily="34" charset="-122"/>
                <a:cs typeface="Arial" charset="0"/>
              </a:rPr>
              <a:t>Take the lead in researching air interface links for 5G networks in Europe's METIS project</a:t>
            </a:r>
          </a:p>
          <a:p>
            <a:pPr lvl="2" eaLnBrk="1" hangingPunct="1">
              <a:lnSpc>
                <a:spcPct val="110000"/>
              </a:lnSpc>
              <a:buClr>
                <a:srgbClr val="7F7F7F"/>
              </a:buClr>
              <a:buSzPct val="60000"/>
              <a:buFont typeface="Wingdings" pitchFamily="2" charset="2"/>
              <a:buChar char="l"/>
            </a:pPr>
            <a:r>
              <a:rPr lang="en-US" altLang="zh-CN" sz="1300" dirty="0">
                <a:solidFill>
                  <a:srgbClr val="404040"/>
                </a:solidFill>
                <a:latin typeface="Arial" charset="0"/>
                <a:ea typeface="微软雅黑" pitchFamily="34" charset="-122"/>
                <a:cs typeface="Arial" charset="0"/>
              </a:rPr>
              <a:t>Plan to invest US$600 million over the next 5 years</a:t>
            </a:r>
          </a:p>
          <a:p>
            <a:pPr lvl="2" eaLnBrk="1" hangingPunct="1">
              <a:lnSpc>
                <a:spcPct val="110000"/>
              </a:lnSpc>
              <a:buClr>
                <a:srgbClr val="7F7F7F"/>
              </a:buClr>
              <a:buSzPct val="60000"/>
              <a:buFont typeface="Wingdings" pitchFamily="2" charset="2"/>
              <a:buChar char="l"/>
            </a:pPr>
            <a:r>
              <a:rPr lang="en-US" altLang="zh-CN" sz="1300" dirty="0">
                <a:solidFill>
                  <a:srgbClr val="404040"/>
                </a:solidFill>
                <a:latin typeface="Arial" charset="0"/>
                <a:ea typeface="微软雅黑" pitchFamily="34" charset="-122"/>
                <a:cs typeface="Arial" charset="0"/>
              </a:rPr>
              <a:t>Anticipate commercial deployment of 5G networks in 2020.</a:t>
            </a:r>
            <a:endParaRPr lang="zh-CN" altLang="en-US" sz="1300" dirty="0">
              <a:solidFill>
                <a:srgbClr val="404040"/>
              </a:solidFill>
              <a:latin typeface="Arial" charset="0"/>
              <a:ea typeface="微软雅黑" pitchFamily="34" charset="-122"/>
              <a:cs typeface="Arial" charset="0"/>
            </a:endParaRPr>
          </a:p>
        </p:txBody>
      </p:sp>
      <p:sp>
        <p:nvSpPr>
          <p:cNvPr id="37892" name="内容占位符 2"/>
          <p:cNvSpPr txBox="1">
            <a:spLocks/>
          </p:cNvSpPr>
          <p:nvPr/>
        </p:nvSpPr>
        <p:spPr bwMode="auto">
          <a:xfrm>
            <a:off x="4738689" y="2382840"/>
            <a:ext cx="3240088" cy="3077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a:solidFill>
                  <a:schemeClr val="tx1"/>
                </a:solidFill>
                <a:latin typeface="Calibri" pitchFamily="34" charset="0"/>
                <a:ea typeface="宋体" pitchFamily="2" charset="-122"/>
              </a:defRPr>
            </a:lvl1pPr>
            <a:lvl2pPr marL="176213" indent="-176213" eaLnBrk="0" hangingPunct="0">
              <a:defRPr>
                <a:solidFill>
                  <a:schemeClr val="tx1"/>
                </a:solidFill>
                <a:latin typeface="Calibri" pitchFamily="34" charset="0"/>
                <a:ea typeface="宋体" pitchFamily="2" charset="-122"/>
              </a:defRPr>
            </a:lvl2pPr>
            <a:lvl3pPr marL="633413" indent="-176213"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lvl="1" eaLnBrk="1" hangingPunct="1">
              <a:lnSpc>
                <a:spcPct val="110000"/>
              </a:lnSpc>
              <a:buClr>
                <a:srgbClr val="7F7F7F"/>
              </a:buClr>
              <a:buSzPct val="60000"/>
              <a:buFont typeface="Wingdings" pitchFamily="2" charset="2"/>
              <a:buChar char="l"/>
            </a:pPr>
            <a:r>
              <a:rPr lang="en-US" altLang="zh-CN" sz="1300">
                <a:solidFill>
                  <a:srgbClr val="404040"/>
                </a:solidFill>
                <a:latin typeface="Arial" charset="0"/>
                <a:ea typeface="微软雅黑" pitchFamily="34" charset="-122"/>
                <a:cs typeface="Arial" charset="0"/>
                <a:sym typeface="Calibri" pitchFamily="34" charset="0"/>
              </a:rPr>
              <a:t>Launched the 400G core router 1 year ahead of industry peers</a:t>
            </a:r>
          </a:p>
          <a:p>
            <a:pPr lvl="2" eaLnBrk="1" hangingPunct="1">
              <a:lnSpc>
                <a:spcPct val="110000"/>
              </a:lnSpc>
              <a:buClr>
                <a:srgbClr val="7F7F7F"/>
              </a:buClr>
              <a:buSzPct val="60000"/>
              <a:buFont typeface="Wingdings" pitchFamily="2" charset="2"/>
              <a:buChar char="l"/>
            </a:pPr>
            <a:r>
              <a:rPr lang="en-US" altLang="zh-CN" sz="1300">
                <a:solidFill>
                  <a:srgbClr val="404040"/>
                </a:solidFill>
                <a:latin typeface="Arial" charset="0"/>
                <a:ea typeface="微软雅黑" pitchFamily="34" charset="-122"/>
                <a:cs typeface="Arial" charset="0"/>
                <a:sym typeface="Calibri" pitchFamily="34" charset="0"/>
              </a:rPr>
              <a:t>The only one of its kind deployed on a large scale</a:t>
            </a:r>
          </a:p>
          <a:p>
            <a:pPr lvl="2" eaLnBrk="1" hangingPunct="1">
              <a:lnSpc>
                <a:spcPct val="110000"/>
              </a:lnSpc>
              <a:buClr>
                <a:srgbClr val="7F7F7F"/>
              </a:buClr>
              <a:buSzPct val="60000"/>
              <a:buFont typeface="Wingdings" pitchFamily="2" charset="2"/>
              <a:buChar char="l"/>
            </a:pPr>
            <a:r>
              <a:rPr lang="en-US" altLang="zh-CN" sz="1300">
                <a:solidFill>
                  <a:srgbClr val="404040"/>
                </a:solidFill>
                <a:latin typeface="Arial" charset="0"/>
                <a:ea typeface="微软雅黑" pitchFamily="34" charset="-122"/>
                <a:cs typeface="Arial" charset="0"/>
                <a:sym typeface="Calibri" pitchFamily="34" charset="0"/>
              </a:rPr>
              <a:t>Deployed by 53 customers as of Dec. 2013</a:t>
            </a:r>
          </a:p>
          <a:p>
            <a:pPr lvl="2" eaLnBrk="1" hangingPunct="1">
              <a:lnSpc>
                <a:spcPct val="110000"/>
              </a:lnSpc>
              <a:buClr>
                <a:srgbClr val="7F7F7F"/>
              </a:buClr>
              <a:buSzPct val="60000"/>
              <a:buFont typeface="Wingdings" pitchFamily="2" charset="2"/>
              <a:buChar char="l"/>
            </a:pPr>
            <a:r>
              <a:rPr lang="en-US" altLang="zh-CN" sz="1300">
                <a:solidFill>
                  <a:srgbClr val="404040"/>
                </a:solidFill>
                <a:latin typeface="Arial" charset="0"/>
                <a:ea typeface="微软雅黑" pitchFamily="34" charset="-122"/>
                <a:cs typeface="Arial" charset="0"/>
                <a:sym typeface="Calibri" pitchFamily="34" charset="0"/>
              </a:rPr>
              <a:t>World-leading performance and reliability: consumes 1/8 of the power, occupies 1/6 of the area, and weighs 1/12 compared with products with the same capacity in the industry</a:t>
            </a:r>
          </a:p>
          <a:p>
            <a:pPr lvl="1" eaLnBrk="1" hangingPunct="1">
              <a:lnSpc>
                <a:spcPct val="110000"/>
              </a:lnSpc>
              <a:buClr>
                <a:srgbClr val="7F7F7F"/>
              </a:buClr>
              <a:buSzPct val="60000"/>
              <a:buFont typeface="Wingdings" pitchFamily="2" charset="2"/>
              <a:buChar char="l"/>
            </a:pPr>
            <a:r>
              <a:rPr lang="en-US" altLang="zh-CN" sz="1300">
                <a:solidFill>
                  <a:srgbClr val="404040"/>
                </a:solidFill>
                <a:latin typeface="Arial" charset="0"/>
                <a:ea typeface="微软雅黑" pitchFamily="34" charset="-122"/>
                <a:cs typeface="Arial" charset="0"/>
                <a:sym typeface="Calibri" pitchFamily="34" charset="0"/>
              </a:rPr>
              <a:t>The first in the industry to launch the 1T router line card. </a:t>
            </a:r>
            <a:endParaRPr lang="zh-CN" altLang="en-US" sz="1300">
              <a:solidFill>
                <a:srgbClr val="404040"/>
              </a:solidFill>
              <a:latin typeface="Arial" charset="0"/>
              <a:ea typeface="微软雅黑" pitchFamily="34" charset="-122"/>
              <a:cs typeface="Arial" charset="0"/>
              <a:sym typeface="Calibri" pitchFamily="34" charset="0"/>
            </a:endParaRPr>
          </a:p>
        </p:txBody>
      </p:sp>
      <p:sp>
        <p:nvSpPr>
          <p:cNvPr id="2" name="标题 1"/>
          <p:cNvSpPr>
            <a:spLocks noGrp="1"/>
          </p:cNvSpPr>
          <p:nvPr>
            <p:ph type="title"/>
          </p:nvPr>
        </p:nvSpPr>
        <p:spPr>
          <a:xfrm>
            <a:off x="798513" y="341314"/>
            <a:ext cx="11941176" cy="553998"/>
          </a:xfrm>
        </p:spPr>
        <p:txBody>
          <a:bodyPr/>
          <a:lstStyle/>
          <a:p>
            <a:pPr>
              <a:defRPr/>
            </a:pPr>
            <a:r>
              <a:rPr lang="en-US" altLang="zh-CN" smtClean="0"/>
              <a:t>Maintain the leadership position in core technologies</a:t>
            </a:r>
            <a:endParaRPr lang="en-US" altLang="zh-CN"/>
          </a:p>
        </p:txBody>
      </p:sp>
      <p:sp>
        <p:nvSpPr>
          <p:cNvPr id="37894" name="TextBox 18"/>
          <p:cNvSpPr txBox="1">
            <a:spLocks noChangeArrowheads="1"/>
          </p:cNvSpPr>
          <p:nvPr/>
        </p:nvSpPr>
        <p:spPr bwMode="auto">
          <a:xfrm>
            <a:off x="2533650" y="1504952"/>
            <a:ext cx="15621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000">
                <a:solidFill>
                  <a:srgbClr val="FF6709"/>
                </a:solidFill>
                <a:latin typeface="Arial" charset="0"/>
                <a:ea typeface="华文细黑" pitchFamily="2" charset="-122"/>
                <a:cs typeface="Arial" charset="0"/>
              </a:rPr>
              <a:t>Mobile Broadband</a:t>
            </a:r>
          </a:p>
        </p:txBody>
      </p:sp>
      <p:sp>
        <p:nvSpPr>
          <p:cNvPr id="37895" name="矩形 87"/>
          <p:cNvSpPr>
            <a:spLocks noChangeArrowheads="1"/>
          </p:cNvSpPr>
          <p:nvPr/>
        </p:nvSpPr>
        <p:spPr bwMode="auto">
          <a:xfrm>
            <a:off x="6345237" y="1504952"/>
            <a:ext cx="18732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000">
                <a:solidFill>
                  <a:srgbClr val="00B0F0"/>
                </a:solidFill>
                <a:latin typeface="Arial" charset="0"/>
                <a:ea typeface="华文细黑" pitchFamily="2" charset="-122"/>
                <a:cs typeface="Arial" charset="0"/>
              </a:rPr>
              <a:t>Fixed Broadband</a:t>
            </a:r>
          </a:p>
        </p:txBody>
      </p:sp>
      <p:sp>
        <p:nvSpPr>
          <p:cNvPr id="37896" name="矩形 87"/>
          <p:cNvSpPr>
            <a:spLocks noChangeArrowheads="1"/>
          </p:cNvSpPr>
          <p:nvPr/>
        </p:nvSpPr>
        <p:spPr bwMode="auto">
          <a:xfrm>
            <a:off x="9313864" y="4103689"/>
            <a:ext cx="20780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a:solidFill>
                  <a:srgbClr val="00B050"/>
                </a:solidFill>
                <a:latin typeface="Arial" charset="0"/>
                <a:ea typeface="华文细黑" pitchFamily="2" charset="-122"/>
                <a:cs typeface="Arial" charset="0"/>
              </a:rPr>
              <a:t>Smartphones</a:t>
            </a:r>
          </a:p>
        </p:txBody>
      </p:sp>
      <p:sp>
        <p:nvSpPr>
          <p:cNvPr id="37897" name="圆角矩形 23"/>
          <p:cNvSpPr>
            <a:spLocks noChangeArrowheads="1"/>
          </p:cNvSpPr>
          <p:nvPr/>
        </p:nvSpPr>
        <p:spPr bwMode="auto">
          <a:xfrm>
            <a:off x="831850" y="1327150"/>
            <a:ext cx="3600449" cy="4679950"/>
          </a:xfrm>
          <a:prstGeom prst="roundRect">
            <a:avLst>
              <a:gd name="adj" fmla="val 10139"/>
            </a:avLst>
          </a:prstGeom>
          <a:noFill/>
          <a:ln w="9525" algn="ctr">
            <a:solidFill>
              <a:srgbClr val="FF6709"/>
            </a:solidFill>
            <a:round/>
            <a:headEnd/>
            <a:tailEnd/>
          </a:ln>
          <a:extLst>
            <a:ext uri="{909E8E84-426E-40DD-AFC4-6F175D3DCCD1}">
              <a14:hiddenFill xmlns:a14="http://schemas.microsoft.com/office/drawing/2010/main">
                <a:solidFill>
                  <a:srgbClr val="FFFFFF"/>
                </a:solidFill>
              </a14:hiddenFill>
            </a:ext>
          </a:extLst>
        </p:spPr>
        <p:txBody>
          <a:bodyPr/>
          <a:lstStyle/>
          <a:p>
            <a:pPr>
              <a:buClr>
                <a:srgbClr val="CC9900"/>
              </a:buClr>
              <a:buFont typeface="Wingdings" pitchFamily="2" charset="2"/>
              <a:buChar char="n"/>
            </a:pPr>
            <a:endParaRPr lang="zh-CN" altLang="en-US">
              <a:latin typeface="Arial" charset="0"/>
              <a:cs typeface="Arial" charset="0"/>
            </a:endParaRPr>
          </a:p>
        </p:txBody>
      </p:sp>
      <p:sp>
        <p:nvSpPr>
          <p:cNvPr id="37898" name="圆角矩形 24"/>
          <p:cNvSpPr>
            <a:spLocks noChangeArrowheads="1"/>
          </p:cNvSpPr>
          <p:nvPr/>
        </p:nvSpPr>
        <p:spPr bwMode="auto">
          <a:xfrm>
            <a:off x="4557713" y="1327150"/>
            <a:ext cx="3600449" cy="4679950"/>
          </a:xfrm>
          <a:prstGeom prst="roundRect">
            <a:avLst>
              <a:gd name="adj" fmla="val 10019"/>
            </a:avLst>
          </a:prstGeom>
          <a:noFill/>
          <a:ln w="952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p>
            <a:pPr>
              <a:buClr>
                <a:srgbClr val="CC9900"/>
              </a:buClr>
              <a:buFont typeface="Wingdings" pitchFamily="2" charset="2"/>
              <a:buChar char="n"/>
            </a:pPr>
            <a:endParaRPr lang="zh-CN" altLang="en-US">
              <a:latin typeface="Arial" charset="0"/>
              <a:cs typeface="Arial" charset="0"/>
            </a:endParaRPr>
          </a:p>
        </p:txBody>
      </p:sp>
      <p:sp>
        <p:nvSpPr>
          <p:cNvPr id="37899" name="圆角矩形 25"/>
          <p:cNvSpPr>
            <a:spLocks noChangeArrowheads="1"/>
          </p:cNvSpPr>
          <p:nvPr/>
        </p:nvSpPr>
        <p:spPr bwMode="auto">
          <a:xfrm>
            <a:off x="8283576" y="3783015"/>
            <a:ext cx="3060700" cy="2224087"/>
          </a:xfrm>
          <a:prstGeom prst="roundRect">
            <a:avLst>
              <a:gd name="adj" fmla="val 9671"/>
            </a:avLst>
          </a:prstGeom>
          <a:noFill/>
          <a:ln w="952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p>
            <a:pPr>
              <a:buClr>
                <a:srgbClr val="CC9900"/>
              </a:buClr>
              <a:buFont typeface="Wingdings" pitchFamily="2" charset="2"/>
              <a:buChar char="n"/>
            </a:pPr>
            <a:endParaRPr lang="zh-CN" altLang="en-US">
              <a:latin typeface="Arial" charset="0"/>
              <a:cs typeface="Arial" charset="0"/>
            </a:endParaRPr>
          </a:p>
        </p:txBody>
      </p:sp>
      <p:sp>
        <p:nvSpPr>
          <p:cNvPr id="37900" name="内容占位符 2"/>
          <p:cNvSpPr txBox="1">
            <a:spLocks/>
          </p:cNvSpPr>
          <p:nvPr/>
        </p:nvSpPr>
        <p:spPr bwMode="auto">
          <a:xfrm>
            <a:off x="8512175" y="2338390"/>
            <a:ext cx="2689225" cy="87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a:solidFill>
                  <a:schemeClr val="tx1"/>
                </a:solidFill>
                <a:latin typeface="Calibri" pitchFamily="34" charset="0"/>
                <a:ea typeface="宋体" pitchFamily="2" charset="-122"/>
              </a:defRPr>
            </a:lvl1pPr>
            <a:lvl2pPr marL="176213" indent="-176213"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lvl="1" eaLnBrk="1" hangingPunct="1">
              <a:lnSpc>
                <a:spcPct val="110000"/>
              </a:lnSpc>
              <a:spcBef>
                <a:spcPts val="1000"/>
              </a:spcBef>
              <a:buClr>
                <a:srgbClr val="7F7F7F"/>
              </a:buClr>
              <a:buSzPct val="60000"/>
              <a:buFont typeface="Wingdings" pitchFamily="2" charset="2"/>
              <a:buChar char="l"/>
            </a:pPr>
            <a:r>
              <a:rPr lang="en-US" altLang="zh-CN" sz="1300">
                <a:solidFill>
                  <a:srgbClr val="404040"/>
                </a:solidFill>
                <a:latin typeface="Arial" charset="0"/>
                <a:ea typeface="微软雅黑" pitchFamily="34" charset="-122"/>
                <a:cs typeface="Arial" charset="0"/>
                <a:sym typeface="Calibri" pitchFamily="34" charset="0"/>
              </a:rPr>
              <a:t>Launched the world's first service- and user-experience-centered agile network architecture and the world's first agile switch.</a:t>
            </a:r>
            <a:endParaRPr lang="zh-CN" altLang="en-US" sz="1300">
              <a:solidFill>
                <a:srgbClr val="404040"/>
              </a:solidFill>
              <a:latin typeface="Arial" charset="0"/>
              <a:ea typeface="微软雅黑" pitchFamily="34" charset="-122"/>
              <a:cs typeface="Arial" charset="0"/>
              <a:sym typeface="Calibri" pitchFamily="34" charset="0"/>
            </a:endParaRPr>
          </a:p>
        </p:txBody>
      </p:sp>
      <p:sp>
        <p:nvSpPr>
          <p:cNvPr id="37901" name="矩形 87"/>
          <p:cNvSpPr>
            <a:spLocks noChangeArrowheads="1"/>
          </p:cNvSpPr>
          <p:nvPr/>
        </p:nvSpPr>
        <p:spPr bwMode="auto">
          <a:xfrm>
            <a:off x="9342438" y="1435100"/>
            <a:ext cx="20113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a:solidFill>
                  <a:srgbClr val="FF0000"/>
                </a:solidFill>
                <a:latin typeface="Arial" charset="0"/>
                <a:ea typeface="华文细黑" pitchFamily="2" charset="-122"/>
                <a:cs typeface="Arial" charset="0"/>
              </a:rPr>
              <a:t>Enterprise business</a:t>
            </a:r>
          </a:p>
        </p:txBody>
      </p:sp>
      <p:sp>
        <p:nvSpPr>
          <p:cNvPr id="37902" name="圆角矩形 25"/>
          <p:cNvSpPr>
            <a:spLocks noChangeArrowheads="1"/>
          </p:cNvSpPr>
          <p:nvPr/>
        </p:nvSpPr>
        <p:spPr bwMode="auto">
          <a:xfrm>
            <a:off x="8307388" y="1327152"/>
            <a:ext cx="3044825" cy="2339975"/>
          </a:xfrm>
          <a:prstGeom prst="roundRect">
            <a:avLst>
              <a:gd name="adj" fmla="val 13333"/>
            </a:avLst>
          </a:prstGeom>
          <a:noFill/>
          <a:ln w="9525" algn="ctr">
            <a:solidFill>
              <a:srgbClr val="FF2222"/>
            </a:solidFill>
            <a:round/>
            <a:headEnd/>
            <a:tailEnd/>
          </a:ln>
          <a:extLst>
            <a:ext uri="{909E8E84-426E-40DD-AFC4-6F175D3DCCD1}">
              <a14:hiddenFill xmlns:a14="http://schemas.microsoft.com/office/drawing/2010/main">
                <a:solidFill>
                  <a:srgbClr val="FFFFFF"/>
                </a:solidFill>
              </a14:hiddenFill>
            </a:ext>
          </a:extLst>
        </p:spPr>
        <p:txBody>
          <a:bodyPr/>
          <a:lstStyle/>
          <a:p>
            <a:pPr>
              <a:buClr>
                <a:srgbClr val="CC9900"/>
              </a:buClr>
              <a:buFont typeface="Wingdings" pitchFamily="2" charset="2"/>
              <a:buChar char="n"/>
            </a:pPr>
            <a:endParaRPr lang="zh-CN" altLang="en-US">
              <a:latin typeface="Arial" charset="0"/>
              <a:cs typeface="Arial" charset="0"/>
            </a:endParaRPr>
          </a:p>
        </p:txBody>
      </p:sp>
      <p:grpSp>
        <p:nvGrpSpPr>
          <p:cNvPr id="3" name="组合 31"/>
          <p:cNvGrpSpPr/>
          <p:nvPr/>
        </p:nvGrpSpPr>
        <p:grpSpPr>
          <a:xfrm>
            <a:off x="5465553" y="1514105"/>
            <a:ext cx="719999" cy="720000"/>
            <a:chOff x="4986590" y="1514105"/>
            <a:chExt cx="720000" cy="720000"/>
          </a:xfrm>
          <a:solidFill>
            <a:srgbClr val="00B0F0"/>
          </a:solidFill>
        </p:grpSpPr>
        <p:sp>
          <p:nvSpPr>
            <p:cNvPr id="34" name="Freeform 8"/>
            <p:cNvSpPr>
              <a:spLocks noEditPoints="1"/>
            </p:cNvSpPr>
            <p:nvPr/>
          </p:nvSpPr>
          <p:spPr bwMode="auto">
            <a:xfrm>
              <a:off x="4986590" y="1514105"/>
              <a:ext cx="720000" cy="720000"/>
            </a:xfrm>
            <a:custGeom>
              <a:avLst/>
              <a:gdLst>
                <a:gd name="T0" fmla="*/ 110 w 220"/>
                <a:gd name="T1" fmla="*/ 219 h 219"/>
                <a:gd name="T2" fmla="*/ 0 w 220"/>
                <a:gd name="T3" fmla="*/ 109 h 219"/>
                <a:gd name="T4" fmla="*/ 110 w 220"/>
                <a:gd name="T5" fmla="*/ 0 h 219"/>
                <a:gd name="T6" fmla="*/ 220 w 220"/>
                <a:gd name="T7" fmla="*/ 109 h 219"/>
                <a:gd name="T8" fmla="*/ 110 w 220"/>
                <a:gd name="T9" fmla="*/ 219 h 219"/>
                <a:gd name="T10" fmla="*/ 110 w 220"/>
                <a:gd name="T11" fmla="*/ 7 h 219"/>
                <a:gd name="T12" fmla="*/ 8 w 220"/>
                <a:gd name="T13" fmla="*/ 109 h 219"/>
                <a:gd name="T14" fmla="*/ 110 w 220"/>
                <a:gd name="T15" fmla="*/ 212 h 219"/>
                <a:gd name="T16" fmla="*/ 212 w 220"/>
                <a:gd name="T17" fmla="*/ 109 h 219"/>
                <a:gd name="T18" fmla="*/ 110 w 220"/>
                <a:gd name="T19" fmla="*/ 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19">
                  <a:moveTo>
                    <a:pt x="110" y="219"/>
                  </a:moveTo>
                  <a:cubicBezTo>
                    <a:pt x="49" y="219"/>
                    <a:pt x="0" y="170"/>
                    <a:pt x="0" y="109"/>
                  </a:cubicBezTo>
                  <a:cubicBezTo>
                    <a:pt x="0" y="49"/>
                    <a:pt x="49" y="0"/>
                    <a:pt x="110" y="0"/>
                  </a:cubicBezTo>
                  <a:cubicBezTo>
                    <a:pt x="171" y="0"/>
                    <a:pt x="220" y="49"/>
                    <a:pt x="220" y="109"/>
                  </a:cubicBezTo>
                  <a:cubicBezTo>
                    <a:pt x="220" y="170"/>
                    <a:pt x="171" y="219"/>
                    <a:pt x="110" y="219"/>
                  </a:cubicBezTo>
                  <a:close/>
                  <a:moveTo>
                    <a:pt x="110" y="7"/>
                  </a:moveTo>
                  <a:cubicBezTo>
                    <a:pt x="54" y="7"/>
                    <a:pt x="8" y="53"/>
                    <a:pt x="8" y="109"/>
                  </a:cubicBezTo>
                  <a:cubicBezTo>
                    <a:pt x="8" y="166"/>
                    <a:pt x="54" y="212"/>
                    <a:pt x="110" y="212"/>
                  </a:cubicBezTo>
                  <a:cubicBezTo>
                    <a:pt x="166" y="212"/>
                    <a:pt x="212" y="166"/>
                    <a:pt x="212" y="109"/>
                  </a:cubicBezTo>
                  <a:cubicBezTo>
                    <a:pt x="212" y="53"/>
                    <a:pt x="166" y="7"/>
                    <a:pt x="110" y="7"/>
                  </a:cubicBezTo>
                  <a:close/>
                </a:path>
              </a:pathLst>
            </a:custGeom>
            <a:grpFill/>
            <a:ln>
              <a:noFill/>
            </a:ln>
            <a:extLst/>
          </p:spPr>
          <p:txBody>
            <a:bodyPr/>
            <a:lstStyle/>
            <a:p>
              <a:pPr>
                <a:defRPr/>
              </a:pPr>
              <a:endParaRPr lang="zh-CN" altLang="en-US"/>
            </a:p>
          </p:txBody>
        </p:sp>
        <p:sp>
          <p:nvSpPr>
            <p:cNvPr id="35" name="Freeform 5"/>
            <p:cNvSpPr>
              <a:spLocks noEditPoints="1"/>
            </p:cNvSpPr>
            <p:nvPr/>
          </p:nvSpPr>
          <p:spPr bwMode="auto">
            <a:xfrm>
              <a:off x="5123857" y="1652184"/>
              <a:ext cx="445467" cy="443842"/>
            </a:xfrm>
            <a:custGeom>
              <a:avLst/>
              <a:gdLst>
                <a:gd name="T0" fmla="*/ 296 w 591"/>
                <a:gd name="T1" fmla="*/ 0 h 591"/>
                <a:gd name="T2" fmla="*/ 505 w 591"/>
                <a:gd name="T3" fmla="*/ 86 h 591"/>
                <a:gd name="T4" fmla="*/ 591 w 591"/>
                <a:gd name="T5" fmla="*/ 295 h 591"/>
                <a:gd name="T6" fmla="*/ 591 w 591"/>
                <a:gd name="T7" fmla="*/ 295 h 591"/>
                <a:gd name="T8" fmla="*/ 505 w 591"/>
                <a:gd name="T9" fmla="*/ 505 h 591"/>
                <a:gd name="T10" fmla="*/ 296 w 591"/>
                <a:gd name="T11" fmla="*/ 591 h 591"/>
                <a:gd name="T12" fmla="*/ 296 w 591"/>
                <a:gd name="T13" fmla="*/ 591 h 591"/>
                <a:gd name="T14" fmla="*/ 296 w 591"/>
                <a:gd name="T15" fmla="*/ 591 h 591"/>
                <a:gd name="T16" fmla="*/ 0 w 591"/>
                <a:gd name="T17" fmla="*/ 295 h 591"/>
                <a:gd name="T18" fmla="*/ 0 w 591"/>
                <a:gd name="T19" fmla="*/ 295 h 591"/>
                <a:gd name="T20" fmla="*/ 0 w 591"/>
                <a:gd name="T21" fmla="*/ 295 h 591"/>
                <a:gd name="T22" fmla="*/ 296 w 591"/>
                <a:gd name="T23" fmla="*/ 0 h 591"/>
                <a:gd name="T24" fmla="*/ 296 w 591"/>
                <a:gd name="T25" fmla="*/ 0 h 591"/>
                <a:gd name="T26" fmla="*/ 309 w 591"/>
                <a:gd name="T27" fmla="*/ 28 h 591"/>
                <a:gd name="T28" fmla="*/ 405 w 591"/>
                <a:gd name="T29" fmla="*/ 132 h 591"/>
                <a:gd name="T30" fmla="*/ 309 w 591"/>
                <a:gd name="T31" fmla="*/ 28 h 591"/>
                <a:gd name="T32" fmla="*/ 309 w 591"/>
                <a:gd name="T33" fmla="*/ 282 h 591"/>
                <a:gd name="T34" fmla="*/ 414 w 591"/>
                <a:gd name="T35" fmla="*/ 157 h 591"/>
                <a:gd name="T36" fmla="*/ 309 w 591"/>
                <a:gd name="T37" fmla="*/ 309 h 591"/>
                <a:gd name="T38" fmla="*/ 407 w 591"/>
                <a:gd name="T39" fmla="*/ 431 h 591"/>
                <a:gd name="T40" fmla="*/ 434 w 591"/>
                <a:gd name="T41" fmla="*/ 309 h 591"/>
                <a:gd name="T42" fmla="*/ 309 w 591"/>
                <a:gd name="T43" fmla="*/ 437 h 591"/>
                <a:gd name="T44" fmla="*/ 391 w 591"/>
                <a:gd name="T45" fmla="*/ 489 h 591"/>
                <a:gd name="T46" fmla="*/ 397 w 591"/>
                <a:gd name="T47" fmla="*/ 456 h 591"/>
                <a:gd name="T48" fmla="*/ 282 w 591"/>
                <a:gd name="T49" fmla="*/ 563 h 591"/>
                <a:gd name="T50" fmla="*/ 186 w 591"/>
                <a:gd name="T51" fmla="*/ 459 h 591"/>
                <a:gd name="T52" fmla="*/ 282 w 591"/>
                <a:gd name="T53" fmla="*/ 563 h 591"/>
                <a:gd name="T54" fmla="*/ 282 w 591"/>
                <a:gd name="T55" fmla="*/ 309 h 591"/>
                <a:gd name="T56" fmla="*/ 177 w 591"/>
                <a:gd name="T57" fmla="*/ 434 h 591"/>
                <a:gd name="T58" fmla="*/ 282 w 591"/>
                <a:gd name="T59" fmla="*/ 282 h 591"/>
                <a:gd name="T60" fmla="*/ 184 w 591"/>
                <a:gd name="T61" fmla="*/ 160 h 591"/>
                <a:gd name="T62" fmla="*/ 157 w 591"/>
                <a:gd name="T63" fmla="*/ 282 h 591"/>
                <a:gd name="T64" fmla="*/ 282 w 591"/>
                <a:gd name="T65" fmla="*/ 154 h 591"/>
                <a:gd name="T66" fmla="*/ 200 w 591"/>
                <a:gd name="T67" fmla="*/ 102 h 591"/>
                <a:gd name="T68" fmla="*/ 194 w 591"/>
                <a:gd name="T69" fmla="*/ 135 h 591"/>
                <a:gd name="T70" fmla="*/ 379 w 591"/>
                <a:gd name="T71" fmla="*/ 39 h 591"/>
                <a:gd name="T72" fmla="*/ 429 w 591"/>
                <a:gd name="T73" fmla="*/ 120 h 591"/>
                <a:gd name="T74" fmla="*/ 460 w 591"/>
                <a:gd name="T75" fmla="*/ 99 h 591"/>
                <a:gd name="T76" fmla="*/ 379 w 591"/>
                <a:gd name="T77" fmla="*/ 39 h 591"/>
                <a:gd name="T78" fmla="*/ 460 w 591"/>
                <a:gd name="T79" fmla="*/ 282 h 591"/>
                <a:gd name="T80" fmla="*/ 490 w 591"/>
                <a:gd name="T81" fmla="*/ 109 h 591"/>
                <a:gd name="T82" fmla="*/ 450 w 591"/>
                <a:gd name="T83" fmla="*/ 138 h 591"/>
                <a:gd name="T84" fmla="*/ 460 w 591"/>
                <a:gd name="T85" fmla="*/ 309 h 591"/>
                <a:gd name="T86" fmla="*/ 490 w 591"/>
                <a:gd name="T87" fmla="*/ 482 h 591"/>
                <a:gd name="T88" fmla="*/ 460 w 591"/>
                <a:gd name="T89" fmla="*/ 309 h 591"/>
                <a:gd name="T90" fmla="*/ 414 w 591"/>
                <a:gd name="T91" fmla="*/ 502 h 591"/>
                <a:gd name="T92" fmla="*/ 470 w 591"/>
                <a:gd name="T93" fmla="*/ 500 h 591"/>
                <a:gd name="T94" fmla="*/ 212 w 591"/>
                <a:gd name="T95" fmla="*/ 551 h 591"/>
                <a:gd name="T96" fmla="*/ 163 w 591"/>
                <a:gd name="T97" fmla="*/ 471 h 591"/>
                <a:gd name="T98" fmla="*/ 132 w 591"/>
                <a:gd name="T99" fmla="*/ 492 h 591"/>
                <a:gd name="T100" fmla="*/ 212 w 591"/>
                <a:gd name="T101" fmla="*/ 551 h 591"/>
                <a:gd name="T102" fmla="*/ 131 w 591"/>
                <a:gd name="T103" fmla="*/ 309 h 591"/>
                <a:gd name="T104" fmla="*/ 102 w 591"/>
                <a:gd name="T105" fmla="*/ 482 h 591"/>
                <a:gd name="T106" fmla="*/ 141 w 591"/>
                <a:gd name="T107" fmla="*/ 453 h 591"/>
                <a:gd name="T108" fmla="*/ 131 w 591"/>
                <a:gd name="T109" fmla="*/ 282 h 591"/>
                <a:gd name="T110" fmla="*/ 102 w 591"/>
                <a:gd name="T111" fmla="*/ 109 h 591"/>
                <a:gd name="T112" fmla="*/ 131 w 591"/>
                <a:gd name="T113" fmla="*/ 282 h 591"/>
                <a:gd name="T114" fmla="*/ 177 w 591"/>
                <a:gd name="T115" fmla="*/ 89 h 591"/>
                <a:gd name="T116" fmla="*/ 121 w 591"/>
                <a:gd name="T117" fmla="*/ 91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1" h="591">
                  <a:moveTo>
                    <a:pt x="296" y="0"/>
                  </a:moveTo>
                  <a:cubicBezTo>
                    <a:pt x="296" y="0"/>
                    <a:pt x="296" y="0"/>
                    <a:pt x="296" y="0"/>
                  </a:cubicBezTo>
                  <a:cubicBezTo>
                    <a:pt x="296" y="0"/>
                    <a:pt x="296" y="0"/>
                    <a:pt x="296" y="0"/>
                  </a:cubicBezTo>
                  <a:cubicBezTo>
                    <a:pt x="377" y="0"/>
                    <a:pt x="451" y="33"/>
                    <a:pt x="505" y="86"/>
                  </a:cubicBezTo>
                  <a:cubicBezTo>
                    <a:pt x="558" y="140"/>
                    <a:pt x="591" y="214"/>
                    <a:pt x="591" y="295"/>
                  </a:cubicBezTo>
                  <a:cubicBezTo>
                    <a:pt x="591" y="295"/>
                    <a:pt x="591" y="295"/>
                    <a:pt x="591" y="295"/>
                  </a:cubicBezTo>
                  <a:cubicBezTo>
                    <a:pt x="591" y="295"/>
                    <a:pt x="591" y="295"/>
                    <a:pt x="591" y="295"/>
                  </a:cubicBezTo>
                  <a:cubicBezTo>
                    <a:pt x="591" y="295"/>
                    <a:pt x="591" y="295"/>
                    <a:pt x="591" y="295"/>
                  </a:cubicBezTo>
                  <a:cubicBezTo>
                    <a:pt x="591" y="295"/>
                    <a:pt x="591" y="295"/>
                    <a:pt x="591" y="295"/>
                  </a:cubicBezTo>
                  <a:cubicBezTo>
                    <a:pt x="591" y="377"/>
                    <a:pt x="558" y="451"/>
                    <a:pt x="505" y="505"/>
                  </a:cubicBezTo>
                  <a:cubicBezTo>
                    <a:pt x="451" y="558"/>
                    <a:pt x="377" y="591"/>
                    <a:pt x="296" y="591"/>
                  </a:cubicBezTo>
                  <a:cubicBezTo>
                    <a:pt x="296" y="591"/>
                    <a:pt x="296" y="591"/>
                    <a:pt x="296" y="591"/>
                  </a:cubicBezTo>
                  <a:cubicBezTo>
                    <a:pt x="296" y="591"/>
                    <a:pt x="296" y="591"/>
                    <a:pt x="296" y="591"/>
                  </a:cubicBezTo>
                  <a:cubicBezTo>
                    <a:pt x="296" y="591"/>
                    <a:pt x="296" y="591"/>
                    <a:pt x="296" y="591"/>
                  </a:cubicBezTo>
                  <a:cubicBezTo>
                    <a:pt x="296" y="591"/>
                    <a:pt x="296" y="591"/>
                    <a:pt x="296" y="591"/>
                  </a:cubicBezTo>
                  <a:cubicBezTo>
                    <a:pt x="296" y="591"/>
                    <a:pt x="296" y="591"/>
                    <a:pt x="296" y="591"/>
                  </a:cubicBezTo>
                  <a:cubicBezTo>
                    <a:pt x="214" y="591"/>
                    <a:pt x="140" y="558"/>
                    <a:pt x="86" y="505"/>
                  </a:cubicBezTo>
                  <a:cubicBezTo>
                    <a:pt x="33" y="451"/>
                    <a:pt x="0" y="377"/>
                    <a:pt x="0" y="295"/>
                  </a:cubicBezTo>
                  <a:cubicBezTo>
                    <a:pt x="0" y="295"/>
                    <a:pt x="0" y="295"/>
                    <a:pt x="0" y="295"/>
                  </a:cubicBezTo>
                  <a:cubicBezTo>
                    <a:pt x="0" y="295"/>
                    <a:pt x="0" y="295"/>
                    <a:pt x="0" y="295"/>
                  </a:cubicBezTo>
                  <a:cubicBezTo>
                    <a:pt x="0" y="295"/>
                    <a:pt x="0" y="295"/>
                    <a:pt x="0" y="295"/>
                  </a:cubicBezTo>
                  <a:cubicBezTo>
                    <a:pt x="0" y="295"/>
                    <a:pt x="0" y="295"/>
                    <a:pt x="0" y="295"/>
                  </a:cubicBezTo>
                  <a:cubicBezTo>
                    <a:pt x="0" y="214"/>
                    <a:pt x="33" y="140"/>
                    <a:pt x="86" y="86"/>
                  </a:cubicBezTo>
                  <a:cubicBezTo>
                    <a:pt x="140" y="33"/>
                    <a:pt x="214" y="0"/>
                    <a:pt x="296" y="0"/>
                  </a:cubicBezTo>
                  <a:cubicBezTo>
                    <a:pt x="296" y="0"/>
                    <a:pt x="296" y="0"/>
                    <a:pt x="296" y="0"/>
                  </a:cubicBezTo>
                  <a:cubicBezTo>
                    <a:pt x="296" y="0"/>
                    <a:pt x="296" y="0"/>
                    <a:pt x="296" y="0"/>
                  </a:cubicBezTo>
                  <a:cubicBezTo>
                    <a:pt x="296" y="0"/>
                    <a:pt x="296" y="0"/>
                    <a:pt x="296" y="0"/>
                  </a:cubicBezTo>
                  <a:close/>
                  <a:moveTo>
                    <a:pt x="309" y="28"/>
                  </a:moveTo>
                  <a:cubicBezTo>
                    <a:pt x="309" y="154"/>
                    <a:pt x="309" y="154"/>
                    <a:pt x="309" y="154"/>
                  </a:cubicBezTo>
                  <a:cubicBezTo>
                    <a:pt x="343" y="153"/>
                    <a:pt x="375" y="145"/>
                    <a:pt x="405" y="132"/>
                  </a:cubicBezTo>
                  <a:cubicBezTo>
                    <a:pt x="401" y="121"/>
                    <a:pt x="396" y="111"/>
                    <a:pt x="391" y="102"/>
                  </a:cubicBezTo>
                  <a:cubicBezTo>
                    <a:pt x="369" y="61"/>
                    <a:pt x="340" y="34"/>
                    <a:pt x="309" y="28"/>
                  </a:cubicBezTo>
                  <a:close/>
                  <a:moveTo>
                    <a:pt x="309" y="181"/>
                  </a:moveTo>
                  <a:cubicBezTo>
                    <a:pt x="309" y="282"/>
                    <a:pt x="309" y="282"/>
                    <a:pt x="309" y="282"/>
                  </a:cubicBezTo>
                  <a:cubicBezTo>
                    <a:pt x="434" y="282"/>
                    <a:pt x="434" y="282"/>
                    <a:pt x="434" y="282"/>
                  </a:cubicBezTo>
                  <a:cubicBezTo>
                    <a:pt x="433" y="236"/>
                    <a:pt x="425" y="194"/>
                    <a:pt x="414" y="157"/>
                  </a:cubicBezTo>
                  <a:cubicBezTo>
                    <a:pt x="381" y="171"/>
                    <a:pt x="346" y="179"/>
                    <a:pt x="309" y="181"/>
                  </a:cubicBezTo>
                  <a:close/>
                  <a:moveTo>
                    <a:pt x="309" y="309"/>
                  </a:moveTo>
                  <a:cubicBezTo>
                    <a:pt x="309" y="410"/>
                    <a:pt x="309" y="410"/>
                    <a:pt x="309" y="410"/>
                  </a:cubicBezTo>
                  <a:cubicBezTo>
                    <a:pt x="344" y="411"/>
                    <a:pt x="377" y="419"/>
                    <a:pt x="407" y="431"/>
                  </a:cubicBezTo>
                  <a:cubicBezTo>
                    <a:pt x="409" y="432"/>
                    <a:pt x="411" y="433"/>
                    <a:pt x="414" y="434"/>
                  </a:cubicBezTo>
                  <a:cubicBezTo>
                    <a:pt x="425" y="397"/>
                    <a:pt x="433" y="354"/>
                    <a:pt x="434" y="309"/>
                  </a:cubicBezTo>
                  <a:cubicBezTo>
                    <a:pt x="309" y="309"/>
                    <a:pt x="309" y="309"/>
                    <a:pt x="309" y="309"/>
                  </a:cubicBezTo>
                  <a:close/>
                  <a:moveTo>
                    <a:pt x="309" y="437"/>
                  </a:moveTo>
                  <a:cubicBezTo>
                    <a:pt x="309" y="563"/>
                    <a:pt x="309" y="563"/>
                    <a:pt x="309" y="563"/>
                  </a:cubicBezTo>
                  <a:cubicBezTo>
                    <a:pt x="340" y="557"/>
                    <a:pt x="369" y="530"/>
                    <a:pt x="391" y="489"/>
                  </a:cubicBezTo>
                  <a:cubicBezTo>
                    <a:pt x="396" y="480"/>
                    <a:pt x="401" y="470"/>
                    <a:pt x="405" y="459"/>
                  </a:cubicBezTo>
                  <a:cubicBezTo>
                    <a:pt x="402" y="458"/>
                    <a:pt x="400" y="457"/>
                    <a:pt x="397" y="456"/>
                  </a:cubicBezTo>
                  <a:cubicBezTo>
                    <a:pt x="370" y="445"/>
                    <a:pt x="340" y="438"/>
                    <a:pt x="309" y="437"/>
                  </a:cubicBezTo>
                  <a:close/>
                  <a:moveTo>
                    <a:pt x="282" y="563"/>
                  </a:moveTo>
                  <a:cubicBezTo>
                    <a:pt x="282" y="437"/>
                    <a:pt x="282" y="437"/>
                    <a:pt x="282" y="437"/>
                  </a:cubicBezTo>
                  <a:cubicBezTo>
                    <a:pt x="248" y="438"/>
                    <a:pt x="216" y="446"/>
                    <a:pt x="186" y="459"/>
                  </a:cubicBezTo>
                  <a:cubicBezTo>
                    <a:pt x="191" y="470"/>
                    <a:pt x="195" y="480"/>
                    <a:pt x="200" y="489"/>
                  </a:cubicBezTo>
                  <a:cubicBezTo>
                    <a:pt x="222" y="530"/>
                    <a:pt x="251" y="557"/>
                    <a:pt x="282" y="563"/>
                  </a:cubicBezTo>
                  <a:close/>
                  <a:moveTo>
                    <a:pt x="282" y="410"/>
                  </a:moveTo>
                  <a:cubicBezTo>
                    <a:pt x="282" y="309"/>
                    <a:pt x="282" y="309"/>
                    <a:pt x="282" y="309"/>
                  </a:cubicBezTo>
                  <a:cubicBezTo>
                    <a:pt x="157" y="309"/>
                    <a:pt x="157" y="309"/>
                    <a:pt x="157" y="309"/>
                  </a:cubicBezTo>
                  <a:cubicBezTo>
                    <a:pt x="159" y="354"/>
                    <a:pt x="166" y="397"/>
                    <a:pt x="177" y="434"/>
                  </a:cubicBezTo>
                  <a:cubicBezTo>
                    <a:pt x="210" y="420"/>
                    <a:pt x="245" y="412"/>
                    <a:pt x="282" y="410"/>
                  </a:cubicBezTo>
                  <a:close/>
                  <a:moveTo>
                    <a:pt x="282" y="282"/>
                  </a:moveTo>
                  <a:cubicBezTo>
                    <a:pt x="282" y="181"/>
                    <a:pt x="282" y="181"/>
                    <a:pt x="282" y="181"/>
                  </a:cubicBezTo>
                  <a:cubicBezTo>
                    <a:pt x="248" y="179"/>
                    <a:pt x="215" y="172"/>
                    <a:pt x="184" y="160"/>
                  </a:cubicBezTo>
                  <a:cubicBezTo>
                    <a:pt x="182" y="159"/>
                    <a:pt x="180" y="158"/>
                    <a:pt x="177" y="157"/>
                  </a:cubicBezTo>
                  <a:cubicBezTo>
                    <a:pt x="166" y="194"/>
                    <a:pt x="159" y="236"/>
                    <a:pt x="157" y="282"/>
                  </a:cubicBezTo>
                  <a:cubicBezTo>
                    <a:pt x="282" y="282"/>
                    <a:pt x="282" y="282"/>
                    <a:pt x="282" y="282"/>
                  </a:cubicBezTo>
                  <a:close/>
                  <a:moveTo>
                    <a:pt x="282" y="154"/>
                  </a:moveTo>
                  <a:cubicBezTo>
                    <a:pt x="282" y="28"/>
                    <a:pt x="282" y="28"/>
                    <a:pt x="282" y="28"/>
                  </a:cubicBezTo>
                  <a:cubicBezTo>
                    <a:pt x="251" y="34"/>
                    <a:pt x="222" y="61"/>
                    <a:pt x="200" y="102"/>
                  </a:cubicBezTo>
                  <a:cubicBezTo>
                    <a:pt x="195" y="111"/>
                    <a:pt x="191" y="121"/>
                    <a:pt x="186" y="132"/>
                  </a:cubicBezTo>
                  <a:cubicBezTo>
                    <a:pt x="189" y="133"/>
                    <a:pt x="192" y="134"/>
                    <a:pt x="194" y="135"/>
                  </a:cubicBezTo>
                  <a:cubicBezTo>
                    <a:pt x="222" y="146"/>
                    <a:pt x="251" y="153"/>
                    <a:pt x="282" y="154"/>
                  </a:cubicBezTo>
                  <a:close/>
                  <a:moveTo>
                    <a:pt x="379" y="39"/>
                  </a:moveTo>
                  <a:cubicBezTo>
                    <a:pt x="392" y="53"/>
                    <a:pt x="404" y="70"/>
                    <a:pt x="414" y="89"/>
                  </a:cubicBezTo>
                  <a:cubicBezTo>
                    <a:pt x="420" y="99"/>
                    <a:pt x="424" y="109"/>
                    <a:pt x="429" y="120"/>
                  </a:cubicBezTo>
                  <a:cubicBezTo>
                    <a:pt x="431" y="118"/>
                    <a:pt x="434" y="117"/>
                    <a:pt x="436" y="115"/>
                  </a:cubicBezTo>
                  <a:cubicBezTo>
                    <a:pt x="444" y="110"/>
                    <a:pt x="452" y="105"/>
                    <a:pt x="460" y="99"/>
                  </a:cubicBezTo>
                  <a:cubicBezTo>
                    <a:pt x="463" y="96"/>
                    <a:pt x="467" y="93"/>
                    <a:pt x="470" y="91"/>
                  </a:cubicBezTo>
                  <a:cubicBezTo>
                    <a:pt x="444" y="68"/>
                    <a:pt x="413" y="50"/>
                    <a:pt x="379" y="39"/>
                  </a:cubicBezTo>
                  <a:close/>
                  <a:moveTo>
                    <a:pt x="438" y="145"/>
                  </a:moveTo>
                  <a:cubicBezTo>
                    <a:pt x="451" y="185"/>
                    <a:pt x="459" y="232"/>
                    <a:pt x="460" y="282"/>
                  </a:cubicBezTo>
                  <a:cubicBezTo>
                    <a:pt x="564" y="282"/>
                    <a:pt x="564" y="282"/>
                    <a:pt x="564" y="282"/>
                  </a:cubicBezTo>
                  <a:cubicBezTo>
                    <a:pt x="561" y="215"/>
                    <a:pt x="533" y="154"/>
                    <a:pt x="490" y="109"/>
                  </a:cubicBezTo>
                  <a:cubicBezTo>
                    <a:pt x="485" y="113"/>
                    <a:pt x="480" y="116"/>
                    <a:pt x="476" y="120"/>
                  </a:cubicBezTo>
                  <a:cubicBezTo>
                    <a:pt x="468" y="126"/>
                    <a:pt x="459" y="132"/>
                    <a:pt x="450" y="138"/>
                  </a:cubicBezTo>
                  <a:cubicBezTo>
                    <a:pt x="446" y="140"/>
                    <a:pt x="442" y="143"/>
                    <a:pt x="438" y="145"/>
                  </a:cubicBezTo>
                  <a:close/>
                  <a:moveTo>
                    <a:pt x="460" y="309"/>
                  </a:moveTo>
                  <a:cubicBezTo>
                    <a:pt x="459" y="359"/>
                    <a:pt x="451" y="406"/>
                    <a:pt x="438" y="446"/>
                  </a:cubicBezTo>
                  <a:cubicBezTo>
                    <a:pt x="456" y="456"/>
                    <a:pt x="474" y="468"/>
                    <a:pt x="490" y="482"/>
                  </a:cubicBezTo>
                  <a:cubicBezTo>
                    <a:pt x="533" y="437"/>
                    <a:pt x="561" y="376"/>
                    <a:pt x="564" y="309"/>
                  </a:cubicBezTo>
                  <a:cubicBezTo>
                    <a:pt x="460" y="309"/>
                    <a:pt x="460" y="309"/>
                    <a:pt x="460" y="309"/>
                  </a:cubicBezTo>
                  <a:close/>
                  <a:moveTo>
                    <a:pt x="429" y="471"/>
                  </a:moveTo>
                  <a:cubicBezTo>
                    <a:pt x="424" y="482"/>
                    <a:pt x="420" y="492"/>
                    <a:pt x="414" y="502"/>
                  </a:cubicBezTo>
                  <a:cubicBezTo>
                    <a:pt x="404" y="521"/>
                    <a:pt x="392" y="538"/>
                    <a:pt x="379" y="551"/>
                  </a:cubicBezTo>
                  <a:cubicBezTo>
                    <a:pt x="413" y="540"/>
                    <a:pt x="444" y="523"/>
                    <a:pt x="470" y="500"/>
                  </a:cubicBezTo>
                  <a:cubicBezTo>
                    <a:pt x="457" y="489"/>
                    <a:pt x="443" y="480"/>
                    <a:pt x="429" y="471"/>
                  </a:cubicBezTo>
                  <a:close/>
                  <a:moveTo>
                    <a:pt x="212" y="551"/>
                  </a:moveTo>
                  <a:cubicBezTo>
                    <a:pt x="199" y="538"/>
                    <a:pt x="187" y="521"/>
                    <a:pt x="177" y="502"/>
                  </a:cubicBezTo>
                  <a:cubicBezTo>
                    <a:pt x="172" y="492"/>
                    <a:pt x="167" y="482"/>
                    <a:pt x="163" y="471"/>
                  </a:cubicBezTo>
                  <a:cubicBezTo>
                    <a:pt x="160" y="473"/>
                    <a:pt x="157" y="474"/>
                    <a:pt x="155" y="476"/>
                  </a:cubicBezTo>
                  <a:cubicBezTo>
                    <a:pt x="147" y="481"/>
                    <a:pt x="139" y="486"/>
                    <a:pt x="132" y="492"/>
                  </a:cubicBezTo>
                  <a:cubicBezTo>
                    <a:pt x="128" y="495"/>
                    <a:pt x="125" y="497"/>
                    <a:pt x="121" y="500"/>
                  </a:cubicBezTo>
                  <a:cubicBezTo>
                    <a:pt x="148" y="523"/>
                    <a:pt x="178" y="540"/>
                    <a:pt x="212" y="551"/>
                  </a:cubicBezTo>
                  <a:close/>
                  <a:moveTo>
                    <a:pt x="153" y="446"/>
                  </a:moveTo>
                  <a:cubicBezTo>
                    <a:pt x="140" y="406"/>
                    <a:pt x="132" y="359"/>
                    <a:pt x="131" y="309"/>
                  </a:cubicBezTo>
                  <a:cubicBezTo>
                    <a:pt x="27" y="309"/>
                    <a:pt x="27" y="309"/>
                    <a:pt x="27" y="309"/>
                  </a:cubicBezTo>
                  <a:cubicBezTo>
                    <a:pt x="30" y="376"/>
                    <a:pt x="58" y="437"/>
                    <a:pt x="102" y="482"/>
                  </a:cubicBezTo>
                  <a:cubicBezTo>
                    <a:pt x="106" y="478"/>
                    <a:pt x="111" y="474"/>
                    <a:pt x="115" y="471"/>
                  </a:cubicBezTo>
                  <a:cubicBezTo>
                    <a:pt x="124" y="465"/>
                    <a:pt x="132" y="459"/>
                    <a:pt x="141" y="453"/>
                  </a:cubicBezTo>
                  <a:cubicBezTo>
                    <a:pt x="145" y="451"/>
                    <a:pt x="149" y="448"/>
                    <a:pt x="153" y="446"/>
                  </a:cubicBezTo>
                  <a:close/>
                  <a:moveTo>
                    <a:pt x="131" y="282"/>
                  </a:moveTo>
                  <a:cubicBezTo>
                    <a:pt x="132" y="232"/>
                    <a:pt x="140" y="185"/>
                    <a:pt x="153" y="145"/>
                  </a:cubicBezTo>
                  <a:cubicBezTo>
                    <a:pt x="135" y="135"/>
                    <a:pt x="118" y="123"/>
                    <a:pt x="102" y="109"/>
                  </a:cubicBezTo>
                  <a:cubicBezTo>
                    <a:pt x="58" y="154"/>
                    <a:pt x="30" y="215"/>
                    <a:pt x="27" y="282"/>
                  </a:cubicBezTo>
                  <a:cubicBezTo>
                    <a:pt x="131" y="282"/>
                    <a:pt x="131" y="282"/>
                    <a:pt x="131" y="282"/>
                  </a:cubicBezTo>
                  <a:close/>
                  <a:moveTo>
                    <a:pt x="163" y="120"/>
                  </a:moveTo>
                  <a:cubicBezTo>
                    <a:pt x="167" y="109"/>
                    <a:pt x="172" y="99"/>
                    <a:pt x="177" y="89"/>
                  </a:cubicBezTo>
                  <a:cubicBezTo>
                    <a:pt x="187" y="70"/>
                    <a:pt x="199" y="53"/>
                    <a:pt x="212" y="39"/>
                  </a:cubicBezTo>
                  <a:cubicBezTo>
                    <a:pt x="178" y="50"/>
                    <a:pt x="148" y="68"/>
                    <a:pt x="121" y="91"/>
                  </a:cubicBezTo>
                  <a:cubicBezTo>
                    <a:pt x="134" y="101"/>
                    <a:pt x="148" y="111"/>
                    <a:pt x="163" y="120"/>
                  </a:cubicBezTo>
                  <a:close/>
                </a:path>
              </a:pathLst>
            </a:custGeom>
            <a:grpFill/>
            <a:ln w="19050">
              <a:solidFill>
                <a:srgbClr val="00B0F0"/>
              </a:solidFill>
            </a:ln>
          </p:spPr>
          <p:txBody>
            <a:bodyPr/>
            <a:lstStyle/>
            <a:p>
              <a:pPr>
                <a:defRPr/>
              </a:pPr>
              <a:endParaRPr lang="zh-CN" altLang="en-US"/>
            </a:p>
          </p:txBody>
        </p:sp>
      </p:grpSp>
      <p:grpSp>
        <p:nvGrpSpPr>
          <p:cNvPr id="4" name="组合 74"/>
          <p:cNvGrpSpPr/>
          <p:nvPr/>
        </p:nvGrpSpPr>
        <p:grpSpPr>
          <a:xfrm>
            <a:off x="8575051" y="1514105"/>
            <a:ext cx="719999" cy="720000"/>
            <a:chOff x="-3848101" y="5537200"/>
            <a:chExt cx="827088" cy="827088"/>
          </a:xfrm>
          <a:solidFill>
            <a:srgbClr val="FF0000"/>
          </a:solidFill>
        </p:grpSpPr>
        <p:sp>
          <p:nvSpPr>
            <p:cNvPr id="76" name="Freeform 36"/>
            <p:cNvSpPr>
              <a:spLocks noEditPoints="1"/>
            </p:cNvSpPr>
            <p:nvPr/>
          </p:nvSpPr>
          <p:spPr bwMode="auto">
            <a:xfrm>
              <a:off x="-3848101" y="5537200"/>
              <a:ext cx="827088" cy="827088"/>
            </a:xfrm>
            <a:custGeom>
              <a:avLst/>
              <a:gdLst>
                <a:gd name="T0" fmla="*/ 110 w 220"/>
                <a:gd name="T1" fmla="*/ 220 h 220"/>
                <a:gd name="T2" fmla="*/ 0 w 220"/>
                <a:gd name="T3" fmla="*/ 110 h 220"/>
                <a:gd name="T4" fmla="*/ 110 w 220"/>
                <a:gd name="T5" fmla="*/ 0 h 220"/>
                <a:gd name="T6" fmla="*/ 220 w 220"/>
                <a:gd name="T7" fmla="*/ 110 h 220"/>
                <a:gd name="T8" fmla="*/ 110 w 220"/>
                <a:gd name="T9" fmla="*/ 220 h 220"/>
                <a:gd name="T10" fmla="*/ 110 w 220"/>
                <a:gd name="T11" fmla="*/ 8 h 220"/>
                <a:gd name="T12" fmla="*/ 8 w 220"/>
                <a:gd name="T13" fmla="*/ 110 h 220"/>
                <a:gd name="T14" fmla="*/ 110 w 220"/>
                <a:gd name="T15" fmla="*/ 212 h 220"/>
                <a:gd name="T16" fmla="*/ 212 w 220"/>
                <a:gd name="T17" fmla="*/ 110 h 220"/>
                <a:gd name="T18" fmla="*/ 110 w 220"/>
                <a:gd name="T19" fmla="*/ 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220"/>
                  </a:moveTo>
                  <a:cubicBezTo>
                    <a:pt x="49" y="220"/>
                    <a:pt x="0" y="171"/>
                    <a:pt x="0" y="110"/>
                  </a:cubicBezTo>
                  <a:cubicBezTo>
                    <a:pt x="0" y="50"/>
                    <a:pt x="49" y="0"/>
                    <a:pt x="110" y="0"/>
                  </a:cubicBezTo>
                  <a:cubicBezTo>
                    <a:pt x="170" y="0"/>
                    <a:pt x="220" y="50"/>
                    <a:pt x="220" y="110"/>
                  </a:cubicBezTo>
                  <a:cubicBezTo>
                    <a:pt x="220" y="171"/>
                    <a:pt x="170" y="220"/>
                    <a:pt x="110" y="220"/>
                  </a:cubicBezTo>
                  <a:close/>
                  <a:moveTo>
                    <a:pt x="110" y="8"/>
                  </a:moveTo>
                  <a:cubicBezTo>
                    <a:pt x="54" y="8"/>
                    <a:pt x="8" y="54"/>
                    <a:pt x="8" y="110"/>
                  </a:cubicBezTo>
                  <a:cubicBezTo>
                    <a:pt x="8" y="166"/>
                    <a:pt x="54" y="212"/>
                    <a:pt x="110" y="212"/>
                  </a:cubicBezTo>
                  <a:cubicBezTo>
                    <a:pt x="166" y="212"/>
                    <a:pt x="212" y="166"/>
                    <a:pt x="212" y="110"/>
                  </a:cubicBezTo>
                  <a:cubicBezTo>
                    <a:pt x="212" y="54"/>
                    <a:pt x="166" y="8"/>
                    <a:pt x="110" y="8"/>
                  </a:cubicBezTo>
                  <a:close/>
                </a:path>
              </a:pathLst>
            </a:custGeom>
            <a:grpFill/>
            <a:ln>
              <a:noFill/>
            </a:ln>
            <a:extLst/>
          </p:spPr>
          <p:txBody>
            <a:bodyPr/>
            <a:lstStyle/>
            <a:p>
              <a:pPr>
                <a:defRPr/>
              </a:pPr>
              <a:endParaRPr lang="zh-CN" altLang="en-US"/>
            </a:p>
          </p:txBody>
        </p:sp>
        <p:sp>
          <p:nvSpPr>
            <p:cNvPr id="77" name="Freeform 37"/>
            <p:cNvSpPr>
              <a:spLocks noEditPoints="1"/>
            </p:cNvSpPr>
            <p:nvPr/>
          </p:nvSpPr>
          <p:spPr bwMode="auto">
            <a:xfrm>
              <a:off x="-3633788" y="5759450"/>
              <a:ext cx="398463" cy="401638"/>
            </a:xfrm>
            <a:custGeom>
              <a:avLst/>
              <a:gdLst>
                <a:gd name="T0" fmla="*/ 53 w 106"/>
                <a:gd name="T1" fmla="*/ 107 h 107"/>
                <a:gd name="T2" fmla="*/ 0 w 106"/>
                <a:gd name="T3" fmla="*/ 53 h 107"/>
                <a:gd name="T4" fmla="*/ 53 w 106"/>
                <a:gd name="T5" fmla="*/ 0 h 107"/>
                <a:gd name="T6" fmla="*/ 57 w 106"/>
                <a:gd name="T7" fmla="*/ 0 h 107"/>
                <a:gd name="T8" fmla="*/ 57 w 106"/>
                <a:gd name="T9" fmla="*/ 49 h 107"/>
                <a:gd name="T10" fmla="*/ 106 w 106"/>
                <a:gd name="T11" fmla="*/ 49 h 107"/>
                <a:gd name="T12" fmla="*/ 106 w 106"/>
                <a:gd name="T13" fmla="*/ 53 h 107"/>
                <a:gd name="T14" fmla="*/ 53 w 106"/>
                <a:gd name="T15" fmla="*/ 107 h 107"/>
                <a:gd name="T16" fmla="*/ 49 w 106"/>
                <a:gd name="T17" fmla="*/ 8 h 107"/>
                <a:gd name="T18" fmla="*/ 8 w 106"/>
                <a:gd name="T19" fmla="*/ 53 h 107"/>
                <a:gd name="T20" fmla="*/ 53 w 106"/>
                <a:gd name="T21" fmla="*/ 99 h 107"/>
                <a:gd name="T22" fmla="*/ 98 w 106"/>
                <a:gd name="T23" fmla="*/ 57 h 107"/>
                <a:gd name="T24" fmla="*/ 49 w 106"/>
                <a:gd name="T25" fmla="*/ 57 h 107"/>
                <a:gd name="T26" fmla="*/ 49 w 106"/>
                <a:gd name="T27" fmla="*/ 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 h="107">
                  <a:moveTo>
                    <a:pt x="53" y="107"/>
                  </a:moveTo>
                  <a:cubicBezTo>
                    <a:pt x="24" y="107"/>
                    <a:pt x="0" y="83"/>
                    <a:pt x="0" y="53"/>
                  </a:cubicBezTo>
                  <a:cubicBezTo>
                    <a:pt x="0" y="24"/>
                    <a:pt x="24" y="0"/>
                    <a:pt x="53" y="0"/>
                  </a:cubicBezTo>
                  <a:cubicBezTo>
                    <a:pt x="57" y="0"/>
                    <a:pt x="57" y="0"/>
                    <a:pt x="57" y="0"/>
                  </a:cubicBezTo>
                  <a:cubicBezTo>
                    <a:pt x="57" y="49"/>
                    <a:pt x="57" y="49"/>
                    <a:pt x="57" y="49"/>
                  </a:cubicBezTo>
                  <a:cubicBezTo>
                    <a:pt x="106" y="49"/>
                    <a:pt x="106" y="49"/>
                    <a:pt x="106" y="49"/>
                  </a:cubicBezTo>
                  <a:cubicBezTo>
                    <a:pt x="106" y="53"/>
                    <a:pt x="106" y="53"/>
                    <a:pt x="106" y="53"/>
                  </a:cubicBezTo>
                  <a:cubicBezTo>
                    <a:pt x="106" y="83"/>
                    <a:pt x="82" y="107"/>
                    <a:pt x="53" y="107"/>
                  </a:cubicBezTo>
                  <a:close/>
                  <a:moveTo>
                    <a:pt x="49" y="8"/>
                  </a:moveTo>
                  <a:cubicBezTo>
                    <a:pt x="26" y="10"/>
                    <a:pt x="8" y="30"/>
                    <a:pt x="8" y="53"/>
                  </a:cubicBezTo>
                  <a:cubicBezTo>
                    <a:pt x="8" y="78"/>
                    <a:pt x="28" y="99"/>
                    <a:pt x="53" y="99"/>
                  </a:cubicBezTo>
                  <a:cubicBezTo>
                    <a:pt x="76" y="99"/>
                    <a:pt x="96" y="80"/>
                    <a:pt x="98" y="57"/>
                  </a:cubicBezTo>
                  <a:cubicBezTo>
                    <a:pt x="49" y="57"/>
                    <a:pt x="49" y="57"/>
                    <a:pt x="49" y="57"/>
                  </a:cubicBezTo>
                  <a:lnTo>
                    <a:pt x="49" y="8"/>
                  </a:lnTo>
                  <a:close/>
                </a:path>
              </a:pathLst>
            </a:custGeom>
            <a:grpFill/>
            <a:ln w="12700">
              <a:solidFill>
                <a:srgbClr val="FF0000"/>
              </a:solidFill>
              <a:round/>
              <a:headEnd/>
              <a:tailEnd/>
            </a:ln>
            <a:extLst/>
          </p:spPr>
          <p:txBody>
            <a:bodyPr/>
            <a:lstStyle/>
            <a:p>
              <a:pPr>
                <a:defRPr/>
              </a:pPr>
              <a:endParaRPr lang="zh-CN" altLang="en-US"/>
            </a:p>
          </p:txBody>
        </p:sp>
        <p:sp>
          <p:nvSpPr>
            <p:cNvPr id="78" name="Freeform 38"/>
            <p:cNvSpPr>
              <a:spLocks noEditPoints="1"/>
            </p:cNvSpPr>
            <p:nvPr/>
          </p:nvSpPr>
          <p:spPr bwMode="auto">
            <a:xfrm>
              <a:off x="-3384551" y="5748338"/>
              <a:ext cx="157163" cy="157163"/>
            </a:xfrm>
            <a:custGeom>
              <a:avLst/>
              <a:gdLst>
                <a:gd name="T0" fmla="*/ 42 w 42"/>
                <a:gd name="T1" fmla="*/ 42 h 42"/>
                <a:gd name="T2" fmla="*/ 0 w 42"/>
                <a:gd name="T3" fmla="*/ 42 h 42"/>
                <a:gd name="T4" fmla="*/ 0 w 42"/>
                <a:gd name="T5" fmla="*/ 0 h 42"/>
                <a:gd name="T6" fmla="*/ 4 w 42"/>
                <a:gd name="T7" fmla="*/ 0 h 42"/>
                <a:gd name="T8" fmla="*/ 42 w 42"/>
                <a:gd name="T9" fmla="*/ 38 h 42"/>
                <a:gd name="T10" fmla="*/ 42 w 42"/>
                <a:gd name="T11" fmla="*/ 42 h 42"/>
                <a:gd name="T12" fmla="*/ 8 w 42"/>
                <a:gd name="T13" fmla="*/ 34 h 42"/>
                <a:gd name="T14" fmla="*/ 33 w 42"/>
                <a:gd name="T15" fmla="*/ 34 h 42"/>
                <a:gd name="T16" fmla="*/ 8 w 42"/>
                <a:gd name="T17" fmla="*/ 9 h 42"/>
                <a:gd name="T18" fmla="*/ 8 w 42"/>
                <a:gd name="T19"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42">
                  <a:moveTo>
                    <a:pt x="42" y="42"/>
                  </a:moveTo>
                  <a:cubicBezTo>
                    <a:pt x="0" y="42"/>
                    <a:pt x="0" y="42"/>
                    <a:pt x="0" y="42"/>
                  </a:cubicBezTo>
                  <a:cubicBezTo>
                    <a:pt x="0" y="0"/>
                    <a:pt x="0" y="0"/>
                    <a:pt x="0" y="0"/>
                  </a:cubicBezTo>
                  <a:cubicBezTo>
                    <a:pt x="4" y="0"/>
                    <a:pt x="4" y="0"/>
                    <a:pt x="4" y="0"/>
                  </a:cubicBezTo>
                  <a:cubicBezTo>
                    <a:pt x="25" y="0"/>
                    <a:pt x="42" y="17"/>
                    <a:pt x="42" y="38"/>
                  </a:cubicBezTo>
                  <a:lnTo>
                    <a:pt x="42" y="42"/>
                  </a:lnTo>
                  <a:close/>
                  <a:moveTo>
                    <a:pt x="8" y="34"/>
                  </a:moveTo>
                  <a:cubicBezTo>
                    <a:pt x="33" y="34"/>
                    <a:pt x="33" y="34"/>
                    <a:pt x="33" y="34"/>
                  </a:cubicBezTo>
                  <a:cubicBezTo>
                    <a:pt x="32" y="21"/>
                    <a:pt x="21" y="11"/>
                    <a:pt x="8" y="9"/>
                  </a:cubicBezTo>
                  <a:lnTo>
                    <a:pt x="8" y="34"/>
                  </a:lnTo>
                  <a:close/>
                </a:path>
              </a:pathLst>
            </a:custGeom>
            <a:grpFill/>
            <a:ln w="12700">
              <a:solidFill>
                <a:srgbClr val="FF0000"/>
              </a:solidFill>
              <a:round/>
              <a:headEnd/>
              <a:tailEnd/>
            </a:ln>
            <a:extLst/>
          </p:spPr>
          <p:txBody>
            <a:bodyPr/>
            <a:lstStyle/>
            <a:p>
              <a:pPr>
                <a:defRPr/>
              </a:pPr>
              <a:endParaRPr lang="zh-CN" altLang="en-US"/>
            </a:p>
          </p:txBody>
        </p:sp>
      </p:grpSp>
      <p:grpSp>
        <p:nvGrpSpPr>
          <p:cNvPr id="37905" name="组合 8"/>
          <p:cNvGrpSpPr>
            <a:grpSpLocks/>
          </p:cNvGrpSpPr>
          <p:nvPr/>
        </p:nvGrpSpPr>
        <p:grpSpPr bwMode="auto">
          <a:xfrm>
            <a:off x="8575676" y="3975102"/>
            <a:ext cx="719138" cy="720725"/>
            <a:chOff x="12506299" y="4077072"/>
            <a:chExt cx="720000" cy="720000"/>
          </a:xfrm>
        </p:grpSpPr>
        <p:sp>
          <p:nvSpPr>
            <p:cNvPr id="37912" name="Freeform 36"/>
            <p:cNvSpPr>
              <a:spLocks noEditPoints="1"/>
            </p:cNvSpPr>
            <p:nvPr/>
          </p:nvSpPr>
          <p:spPr bwMode="auto">
            <a:xfrm>
              <a:off x="12506299" y="4077072"/>
              <a:ext cx="720000" cy="720000"/>
            </a:xfrm>
            <a:custGeom>
              <a:avLst/>
              <a:gdLst>
                <a:gd name="T0" fmla="*/ 360000 w 220"/>
                <a:gd name="T1" fmla="*/ 720000 h 220"/>
                <a:gd name="T2" fmla="*/ 0 w 220"/>
                <a:gd name="T3" fmla="*/ 360000 h 220"/>
                <a:gd name="T4" fmla="*/ 360000 w 220"/>
                <a:gd name="T5" fmla="*/ 0 h 220"/>
                <a:gd name="T6" fmla="*/ 720000 w 220"/>
                <a:gd name="T7" fmla="*/ 360000 h 220"/>
                <a:gd name="T8" fmla="*/ 360000 w 220"/>
                <a:gd name="T9" fmla="*/ 720000 h 220"/>
                <a:gd name="T10" fmla="*/ 360000 w 220"/>
                <a:gd name="T11" fmla="*/ 26182 h 220"/>
                <a:gd name="T12" fmla="*/ 26182 w 220"/>
                <a:gd name="T13" fmla="*/ 360000 h 220"/>
                <a:gd name="T14" fmla="*/ 360000 w 220"/>
                <a:gd name="T15" fmla="*/ 693818 h 220"/>
                <a:gd name="T16" fmla="*/ 693818 w 220"/>
                <a:gd name="T17" fmla="*/ 360000 h 220"/>
                <a:gd name="T18" fmla="*/ 360000 w 220"/>
                <a:gd name="T19" fmla="*/ 26182 h 2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0"/>
                <a:gd name="T31" fmla="*/ 0 h 220"/>
                <a:gd name="T32" fmla="*/ 220 w 220"/>
                <a:gd name="T33" fmla="*/ 220 h 2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0" h="220">
                  <a:moveTo>
                    <a:pt x="110" y="220"/>
                  </a:moveTo>
                  <a:cubicBezTo>
                    <a:pt x="49" y="220"/>
                    <a:pt x="0" y="171"/>
                    <a:pt x="0" y="110"/>
                  </a:cubicBezTo>
                  <a:cubicBezTo>
                    <a:pt x="0" y="50"/>
                    <a:pt x="49" y="0"/>
                    <a:pt x="110" y="0"/>
                  </a:cubicBezTo>
                  <a:cubicBezTo>
                    <a:pt x="170" y="0"/>
                    <a:pt x="220" y="50"/>
                    <a:pt x="220" y="110"/>
                  </a:cubicBezTo>
                  <a:cubicBezTo>
                    <a:pt x="220" y="171"/>
                    <a:pt x="170" y="220"/>
                    <a:pt x="110" y="220"/>
                  </a:cubicBezTo>
                  <a:close/>
                  <a:moveTo>
                    <a:pt x="110" y="8"/>
                  </a:moveTo>
                  <a:cubicBezTo>
                    <a:pt x="54" y="8"/>
                    <a:pt x="8" y="54"/>
                    <a:pt x="8" y="110"/>
                  </a:cubicBezTo>
                  <a:cubicBezTo>
                    <a:pt x="8" y="166"/>
                    <a:pt x="54" y="212"/>
                    <a:pt x="110" y="212"/>
                  </a:cubicBezTo>
                  <a:cubicBezTo>
                    <a:pt x="166" y="212"/>
                    <a:pt x="212" y="166"/>
                    <a:pt x="212" y="110"/>
                  </a:cubicBezTo>
                  <a:cubicBezTo>
                    <a:pt x="212" y="54"/>
                    <a:pt x="166" y="8"/>
                    <a:pt x="110" y="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6" name="组合 104"/>
            <p:cNvGrpSpPr/>
            <p:nvPr/>
          </p:nvGrpSpPr>
          <p:grpSpPr>
            <a:xfrm>
              <a:off x="12705168" y="4221966"/>
              <a:ext cx="322262" cy="430212"/>
              <a:chOff x="12692063" y="5130800"/>
              <a:chExt cx="644525" cy="860425"/>
            </a:xfrm>
            <a:solidFill>
              <a:srgbClr val="00B050"/>
            </a:solidFill>
          </p:grpSpPr>
          <p:sp>
            <p:nvSpPr>
              <p:cNvPr id="106" name="Freeform 8"/>
              <p:cNvSpPr>
                <a:spLocks noEditPoints="1"/>
              </p:cNvSpPr>
              <p:nvPr/>
            </p:nvSpPr>
            <p:spPr bwMode="auto">
              <a:xfrm>
                <a:off x="12692063" y="5130800"/>
                <a:ext cx="644525" cy="860425"/>
              </a:xfrm>
              <a:custGeom>
                <a:avLst/>
                <a:gdLst>
                  <a:gd name="T0" fmla="*/ 152 w 172"/>
                  <a:gd name="T1" fmla="*/ 0 h 228"/>
                  <a:gd name="T2" fmla="*/ 20 w 172"/>
                  <a:gd name="T3" fmla="*/ 0 h 228"/>
                  <a:gd name="T4" fmla="*/ 0 w 172"/>
                  <a:gd name="T5" fmla="*/ 20 h 228"/>
                  <a:gd name="T6" fmla="*/ 0 w 172"/>
                  <a:gd name="T7" fmla="*/ 208 h 228"/>
                  <a:gd name="T8" fmla="*/ 20 w 172"/>
                  <a:gd name="T9" fmla="*/ 228 h 228"/>
                  <a:gd name="T10" fmla="*/ 152 w 172"/>
                  <a:gd name="T11" fmla="*/ 228 h 228"/>
                  <a:gd name="T12" fmla="*/ 172 w 172"/>
                  <a:gd name="T13" fmla="*/ 208 h 228"/>
                  <a:gd name="T14" fmla="*/ 172 w 172"/>
                  <a:gd name="T15" fmla="*/ 20 h 228"/>
                  <a:gd name="T16" fmla="*/ 152 w 172"/>
                  <a:gd name="T17" fmla="*/ 0 h 228"/>
                  <a:gd name="T18" fmla="*/ 164 w 172"/>
                  <a:gd name="T19" fmla="*/ 208 h 228"/>
                  <a:gd name="T20" fmla="*/ 152 w 172"/>
                  <a:gd name="T21" fmla="*/ 220 h 228"/>
                  <a:gd name="T22" fmla="*/ 20 w 172"/>
                  <a:gd name="T23" fmla="*/ 220 h 228"/>
                  <a:gd name="T24" fmla="*/ 8 w 172"/>
                  <a:gd name="T25" fmla="*/ 208 h 228"/>
                  <a:gd name="T26" fmla="*/ 8 w 172"/>
                  <a:gd name="T27" fmla="*/ 20 h 228"/>
                  <a:gd name="T28" fmla="*/ 20 w 172"/>
                  <a:gd name="T29" fmla="*/ 8 h 228"/>
                  <a:gd name="T30" fmla="*/ 152 w 172"/>
                  <a:gd name="T31" fmla="*/ 8 h 228"/>
                  <a:gd name="T32" fmla="*/ 164 w 172"/>
                  <a:gd name="T33" fmla="*/ 20 h 228"/>
                  <a:gd name="T34" fmla="*/ 164 w 172"/>
                  <a:gd name="T35" fmla="*/ 20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2" h="228">
                    <a:moveTo>
                      <a:pt x="152" y="0"/>
                    </a:moveTo>
                    <a:cubicBezTo>
                      <a:pt x="20" y="0"/>
                      <a:pt x="20" y="0"/>
                      <a:pt x="20" y="0"/>
                    </a:cubicBezTo>
                    <a:cubicBezTo>
                      <a:pt x="9" y="0"/>
                      <a:pt x="0" y="9"/>
                      <a:pt x="0" y="20"/>
                    </a:cubicBezTo>
                    <a:cubicBezTo>
                      <a:pt x="0" y="208"/>
                      <a:pt x="0" y="208"/>
                      <a:pt x="0" y="208"/>
                    </a:cubicBezTo>
                    <a:cubicBezTo>
                      <a:pt x="0" y="219"/>
                      <a:pt x="9" y="228"/>
                      <a:pt x="20" y="228"/>
                    </a:cubicBezTo>
                    <a:cubicBezTo>
                      <a:pt x="152" y="228"/>
                      <a:pt x="152" y="228"/>
                      <a:pt x="152" y="228"/>
                    </a:cubicBezTo>
                    <a:cubicBezTo>
                      <a:pt x="163" y="228"/>
                      <a:pt x="172" y="219"/>
                      <a:pt x="172" y="208"/>
                    </a:cubicBezTo>
                    <a:cubicBezTo>
                      <a:pt x="172" y="20"/>
                      <a:pt x="172" y="20"/>
                      <a:pt x="172" y="20"/>
                    </a:cubicBezTo>
                    <a:cubicBezTo>
                      <a:pt x="172" y="9"/>
                      <a:pt x="163" y="0"/>
                      <a:pt x="152" y="0"/>
                    </a:cubicBezTo>
                    <a:close/>
                    <a:moveTo>
                      <a:pt x="164" y="208"/>
                    </a:moveTo>
                    <a:cubicBezTo>
                      <a:pt x="164" y="215"/>
                      <a:pt x="159" y="220"/>
                      <a:pt x="152" y="220"/>
                    </a:cubicBezTo>
                    <a:cubicBezTo>
                      <a:pt x="20" y="220"/>
                      <a:pt x="20" y="220"/>
                      <a:pt x="20" y="220"/>
                    </a:cubicBezTo>
                    <a:cubicBezTo>
                      <a:pt x="13" y="220"/>
                      <a:pt x="8" y="215"/>
                      <a:pt x="8" y="208"/>
                    </a:cubicBezTo>
                    <a:cubicBezTo>
                      <a:pt x="8" y="20"/>
                      <a:pt x="8" y="20"/>
                      <a:pt x="8" y="20"/>
                    </a:cubicBezTo>
                    <a:cubicBezTo>
                      <a:pt x="8" y="13"/>
                      <a:pt x="13" y="8"/>
                      <a:pt x="20" y="8"/>
                    </a:cubicBezTo>
                    <a:cubicBezTo>
                      <a:pt x="152" y="8"/>
                      <a:pt x="152" y="8"/>
                      <a:pt x="152" y="8"/>
                    </a:cubicBezTo>
                    <a:cubicBezTo>
                      <a:pt x="159" y="8"/>
                      <a:pt x="164" y="13"/>
                      <a:pt x="164" y="20"/>
                    </a:cubicBezTo>
                    <a:lnTo>
                      <a:pt x="164" y="208"/>
                    </a:lnTo>
                    <a:close/>
                  </a:path>
                </a:pathLst>
              </a:custGeom>
              <a:grpFill/>
              <a:ln w="12700">
                <a:solidFill>
                  <a:srgbClr val="00B050"/>
                </a:solidFill>
              </a:ln>
            </p:spPr>
            <p:txBody>
              <a:bodyPr/>
              <a:lstStyle/>
              <a:p>
                <a:pPr>
                  <a:defRPr/>
                </a:pPr>
                <a:endParaRPr lang="zh-CN" altLang="en-US"/>
              </a:p>
            </p:txBody>
          </p:sp>
          <p:sp>
            <p:nvSpPr>
              <p:cNvPr id="107" name="Freeform 9"/>
              <p:cNvSpPr>
                <a:spLocks noEditPoints="1"/>
              </p:cNvSpPr>
              <p:nvPr/>
            </p:nvSpPr>
            <p:spPr bwMode="auto">
              <a:xfrm>
                <a:off x="12780963" y="5221288"/>
                <a:ext cx="466725" cy="588963"/>
              </a:xfrm>
              <a:custGeom>
                <a:avLst/>
                <a:gdLst>
                  <a:gd name="T0" fmla="*/ 0 w 294"/>
                  <a:gd name="T1" fmla="*/ 371 h 371"/>
                  <a:gd name="T2" fmla="*/ 294 w 294"/>
                  <a:gd name="T3" fmla="*/ 371 h 371"/>
                  <a:gd name="T4" fmla="*/ 294 w 294"/>
                  <a:gd name="T5" fmla="*/ 0 h 371"/>
                  <a:gd name="T6" fmla="*/ 0 w 294"/>
                  <a:gd name="T7" fmla="*/ 0 h 371"/>
                  <a:gd name="T8" fmla="*/ 0 w 294"/>
                  <a:gd name="T9" fmla="*/ 371 h 371"/>
                  <a:gd name="T10" fmla="*/ 19 w 294"/>
                  <a:gd name="T11" fmla="*/ 19 h 371"/>
                  <a:gd name="T12" fmla="*/ 275 w 294"/>
                  <a:gd name="T13" fmla="*/ 19 h 371"/>
                  <a:gd name="T14" fmla="*/ 275 w 294"/>
                  <a:gd name="T15" fmla="*/ 352 h 371"/>
                  <a:gd name="T16" fmla="*/ 19 w 294"/>
                  <a:gd name="T17" fmla="*/ 352 h 371"/>
                  <a:gd name="T18" fmla="*/ 19 w 294"/>
                  <a:gd name="T19" fmla="*/ 1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371">
                    <a:moveTo>
                      <a:pt x="0" y="371"/>
                    </a:moveTo>
                    <a:lnTo>
                      <a:pt x="294" y="371"/>
                    </a:lnTo>
                    <a:lnTo>
                      <a:pt x="294" y="0"/>
                    </a:lnTo>
                    <a:lnTo>
                      <a:pt x="0" y="0"/>
                    </a:lnTo>
                    <a:lnTo>
                      <a:pt x="0" y="371"/>
                    </a:lnTo>
                    <a:close/>
                    <a:moveTo>
                      <a:pt x="19" y="19"/>
                    </a:moveTo>
                    <a:lnTo>
                      <a:pt x="275" y="19"/>
                    </a:lnTo>
                    <a:lnTo>
                      <a:pt x="275" y="352"/>
                    </a:lnTo>
                    <a:lnTo>
                      <a:pt x="19" y="352"/>
                    </a:lnTo>
                    <a:lnTo>
                      <a:pt x="19" y="19"/>
                    </a:lnTo>
                    <a:close/>
                  </a:path>
                </a:pathLst>
              </a:custGeom>
              <a:grpFill/>
              <a:ln w="12700">
                <a:solidFill>
                  <a:srgbClr val="00B050"/>
                </a:solidFill>
              </a:ln>
            </p:spPr>
            <p:txBody>
              <a:bodyPr/>
              <a:lstStyle/>
              <a:p>
                <a:pPr>
                  <a:defRPr/>
                </a:pPr>
                <a:endParaRPr lang="zh-CN" altLang="en-US"/>
              </a:p>
            </p:txBody>
          </p:sp>
          <p:sp>
            <p:nvSpPr>
              <p:cNvPr id="108" name="Freeform 10"/>
              <p:cNvSpPr>
                <a:spLocks/>
              </p:cNvSpPr>
              <p:nvPr/>
            </p:nvSpPr>
            <p:spPr bwMode="auto">
              <a:xfrm>
                <a:off x="12946063" y="5870575"/>
                <a:ext cx="136525" cy="30163"/>
              </a:xfrm>
              <a:custGeom>
                <a:avLst/>
                <a:gdLst>
                  <a:gd name="T0" fmla="*/ 32 w 36"/>
                  <a:gd name="T1" fmla="*/ 0 h 8"/>
                  <a:gd name="T2" fmla="*/ 4 w 36"/>
                  <a:gd name="T3" fmla="*/ 0 h 8"/>
                  <a:gd name="T4" fmla="*/ 0 w 36"/>
                  <a:gd name="T5" fmla="*/ 4 h 8"/>
                  <a:gd name="T6" fmla="*/ 4 w 36"/>
                  <a:gd name="T7" fmla="*/ 8 h 8"/>
                  <a:gd name="T8" fmla="*/ 32 w 36"/>
                  <a:gd name="T9" fmla="*/ 8 h 8"/>
                  <a:gd name="T10" fmla="*/ 36 w 36"/>
                  <a:gd name="T11" fmla="*/ 4 h 8"/>
                  <a:gd name="T12" fmla="*/ 32 w 3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36" h="8">
                    <a:moveTo>
                      <a:pt x="32" y="0"/>
                    </a:moveTo>
                    <a:cubicBezTo>
                      <a:pt x="4" y="0"/>
                      <a:pt x="4" y="0"/>
                      <a:pt x="4" y="0"/>
                    </a:cubicBezTo>
                    <a:cubicBezTo>
                      <a:pt x="2" y="0"/>
                      <a:pt x="0" y="2"/>
                      <a:pt x="0" y="4"/>
                    </a:cubicBezTo>
                    <a:cubicBezTo>
                      <a:pt x="0" y="6"/>
                      <a:pt x="2" y="8"/>
                      <a:pt x="4" y="8"/>
                    </a:cubicBezTo>
                    <a:cubicBezTo>
                      <a:pt x="32" y="8"/>
                      <a:pt x="32" y="8"/>
                      <a:pt x="32" y="8"/>
                    </a:cubicBezTo>
                    <a:cubicBezTo>
                      <a:pt x="34" y="8"/>
                      <a:pt x="36" y="6"/>
                      <a:pt x="36" y="4"/>
                    </a:cubicBezTo>
                    <a:cubicBezTo>
                      <a:pt x="36" y="2"/>
                      <a:pt x="34" y="0"/>
                      <a:pt x="32" y="0"/>
                    </a:cubicBezTo>
                    <a:close/>
                  </a:path>
                </a:pathLst>
              </a:custGeom>
              <a:grpFill/>
              <a:ln w="12700">
                <a:solidFill>
                  <a:srgbClr val="00B050"/>
                </a:solidFill>
              </a:ln>
            </p:spPr>
            <p:txBody>
              <a:bodyPr/>
              <a:lstStyle/>
              <a:p>
                <a:pPr>
                  <a:defRPr/>
                </a:pPr>
                <a:endParaRPr lang="zh-CN" altLang="en-US"/>
              </a:p>
            </p:txBody>
          </p:sp>
        </p:grpSp>
      </p:grpSp>
      <p:grpSp>
        <p:nvGrpSpPr>
          <p:cNvPr id="37906" name="组合 11"/>
          <p:cNvGrpSpPr>
            <a:grpSpLocks/>
          </p:cNvGrpSpPr>
          <p:nvPr/>
        </p:nvGrpSpPr>
        <p:grpSpPr bwMode="auto">
          <a:xfrm>
            <a:off x="1643063" y="1511302"/>
            <a:ext cx="722312" cy="722313"/>
            <a:chOff x="1643347" y="1511793"/>
            <a:chExt cx="722313" cy="722312"/>
          </a:xfrm>
        </p:grpSpPr>
        <p:sp>
          <p:nvSpPr>
            <p:cNvPr id="37907" name="Freeform 5"/>
            <p:cNvSpPr>
              <a:spLocks noEditPoints="1"/>
            </p:cNvSpPr>
            <p:nvPr/>
          </p:nvSpPr>
          <p:spPr bwMode="auto">
            <a:xfrm>
              <a:off x="1643347" y="1511793"/>
              <a:ext cx="722313" cy="722312"/>
            </a:xfrm>
            <a:custGeom>
              <a:avLst/>
              <a:gdLst>
                <a:gd name="T0" fmla="*/ 361157 w 220"/>
                <a:gd name="T1" fmla="*/ 722312 h 220"/>
                <a:gd name="T2" fmla="*/ 0 w 220"/>
                <a:gd name="T3" fmla="*/ 361156 h 220"/>
                <a:gd name="T4" fmla="*/ 361157 w 220"/>
                <a:gd name="T5" fmla="*/ 0 h 220"/>
                <a:gd name="T6" fmla="*/ 722313 w 220"/>
                <a:gd name="T7" fmla="*/ 361156 h 220"/>
                <a:gd name="T8" fmla="*/ 361157 w 220"/>
                <a:gd name="T9" fmla="*/ 722312 h 220"/>
                <a:gd name="T10" fmla="*/ 361157 w 220"/>
                <a:gd name="T11" fmla="*/ 26266 h 220"/>
                <a:gd name="T12" fmla="*/ 26266 w 220"/>
                <a:gd name="T13" fmla="*/ 361156 h 220"/>
                <a:gd name="T14" fmla="*/ 361157 w 220"/>
                <a:gd name="T15" fmla="*/ 696046 h 220"/>
                <a:gd name="T16" fmla="*/ 696047 w 220"/>
                <a:gd name="T17" fmla="*/ 361156 h 220"/>
                <a:gd name="T18" fmla="*/ 361157 w 220"/>
                <a:gd name="T19" fmla="*/ 26266 h 2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0"/>
                <a:gd name="T31" fmla="*/ 0 h 220"/>
                <a:gd name="T32" fmla="*/ 220 w 220"/>
                <a:gd name="T33" fmla="*/ 220 h 2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0" h="220">
                  <a:moveTo>
                    <a:pt x="110" y="220"/>
                  </a:moveTo>
                  <a:cubicBezTo>
                    <a:pt x="49" y="220"/>
                    <a:pt x="0" y="171"/>
                    <a:pt x="0" y="110"/>
                  </a:cubicBezTo>
                  <a:cubicBezTo>
                    <a:pt x="0" y="49"/>
                    <a:pt x="49" y="0"/>
                    <a:pt x="110" y="0"/>
                  </a:cubicBezTo>
                  <a:cubicBezTo>
                    <a:pt x="170" y="0"/>
                    <a:pt x="220" y="49"/>
                    <a:pt x="220" y="110"/>
                  </a:cubicBezTo>
                  <a:cubicBezTo>
                    <a:pt x="220" y="171"/>
                    <a:pt x="170" y="220"/>
                    <a:pt x="110" y="220"/>
                  </a:cubicBezTo>
                  <a:close/>
                  <a:moveTo>
                    <a:pt x="110" y="8"/>
                  </a:moveTo>
                  <a:cubicBezTo>
                    <a:pt x="54" y="8"/>
                    <a:pt x="8" y="54"/>
                    <a:pt x="8" y="110"/>
                  </a:cubicBezTo>
                  <a:cubicBezTo>
                    <a:pt x="8" y="166"/>
                    <a:pt x="54" y="212"/>
                    <a:pt x="110" y="212"/>
                  </a:cubicBezTo>
                  <a:cubicBezTo>
                    <a:pt x="166" y="212"/>
                    <a:pt x="212" y="166"/>
                    <a:pt x="212" y="110"/>
                  </a:cubicBezTo>
                  <a:cubicBezTo>
                    <a:pt x="212" y="54"/>
                    <a:pt x="166" y="8"/>
                    <a:pt x="110" y="8"/>
                  </a:cubicBezTo>
                  <a:close/>
                </a:path>
              </a:pathLst>
            </a:custGeom>
            <a:solidFill>
              <a:srgbClr val="FF670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37908" name="组合 10"/>
            <p:cNvGrpSpPr>
              <a:grpSpLocks/>
            </p:cNvGrpSpPr>
            <p:nvPr/>
          </p:nvGrpSpPr>
          <p:grpSpPr bwMode="auto">
            <a:xfrm>
              <a:off x="1873535" y="1699118"/>
              <a:ext cx="317500" cy="315912"/>
              <a:chOff x="1873535" y="1699118"/>
              <a:chExt cx="317500" cy="315912"/>
            </a:xfrm>
          </p:grpSpPr>
          <p:sp>
            <p:nvSpPr>
              <p:cNvPr id="37909" name="Oval 6"/>
              <p:cNvSpPr>
                <a:spLocks noChangeArrowheads="1"/>
              </p:cNvSpPr>
              <p:nvPr/>
            </p:nvSpPr>
            <p:spPr bwMode="auto">
              <a:xfrm>
                <a:off x="1873535" y="1948355"/>
                <a:ext cx="68263" cy="66675"/>
              </a:xfrm>
              <a:prstGeom prst="ellipse">
                <a:avLst/>
              </a:prstGeom>
              <a:solidFill>
                <a:srgbClr val="FF6709"/>
              </a:solidFill>
              <a:ln w="28575">
                <a:solidFill>
                  <a:srgbClr val="FF6709"/>
                </a:solidFill>
                <a:round/>
                <a:headEnd/>
                <a:tailEnd/>
              </a:ln>
            </p:spPr>
            <p:txBody>
              <a:bodyPr/>
              <a:lstStyle/>
              <a:p>
                <a:endParaRPr lang="zh-CN" altLang="en-US"/>
              </a:p>
            </p:txBody>
          </p:sp>
          <p:sp>
            <p:nvSpPr>
              <p:cNvPr id="37910" name="Freeform 7"/>
              <p:cNvSpPr>
                <a:spLocks/>
              </p:cNvSpPr>
              <p:nvPr/>
            </p:nvSpPr>
            <p:spPr bwMode="auto">
              <a:xfrm>
                <a:off x="1876710" y="1816593"/>
                <a:ext cx="196850" cy="193675"/>
              </a:xfrm>
              <a:custGeom>
                <a:avLst/>
                <a:gdLst>
                  <a:gd name="T0" fmla="*/ 160761 w 60"/>
                  <a:gd name="T1" fmla="*/ 193675 h 59"/>
                  <a:gd name="T2" fmla="*/ 196850 w 60"/>
                  <a:gd name="T3" fmla="*/ 193675 h 59"/>
                  <a:gd name="T4" fmla="*/ 0 w 60"/>
                  <a:gd name="T5" fmla="*/ 0 h 59"/>
                  <a:gd name="T6" fmla="*/ 0 w 60"/>
                  <a:gd name="T7" fmla="*/ 32826 h 59"/>
                  <a:gd name="T8" fmla="*/ 111548 w 60"/>
                  <a:gd name="T9" fmla="*/ 85348 h 59"/>
                  <a:gd name="T10" fmla="*/ 160761 w 60"/>
                  <a:gd name="T11" fmla="*/ 193675 h 59"/>
                  <a:gd name="T12" fmla="*/ 0 60000 65536"/>
                  <a:gd name="T13" fmla="*/ 0 60000 65536"/>
                  <a:gd name="T14" fmla="*/ 0 60000 65536"/>
                  <a:gd name="T15" fmla="*/ 0 60000 65536"/>
                  <a:gd name="T16" fmla="*/ 0 60000 65536"/>
                  <a:gd name="T17" fmla="*/ 0 60000 65536"/>
                  <a:gd name="T18" fmla="*/ 0 w 60"/>
                  <a:gd name="T19" fmla="*/ 0 h 59"/>
                  <a:gd name="T20" fmla="*/ 60 w 60"/>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60" h="59">
                    <a:moveTo>
                      <a:pt x="49" y="59"/>
                    </a:moveTo>
                    <a:cubicBezTo>
                      <a:pt x="60" y="59"/>
                      <a:pt x="60" y="59"/>
                      <a:pt x="60" y="59"/>
                    </a:cubicBezTo>
                    <a:cubicBezTo>
                      <a:pt x="58" y="28"/>
                      <a:pt x="32" y="2"/>
                      <a:pt x="0" y="0"/>
                    </a:cubicBezTo>
                    <a:cubicBezTo>
                      <a:pt x="0" y="10"/>
                      <a:pt x="0" y="10"/>
                      <a:pt x="0" y="10"/>
                    </a:cubicBezTo>
                    <a:cubicBezTo>
                      <a:pt x="13" y="11"/>
                      <a:pt x="25" y="17"/>
                      <a:pt x="34" y="26"/>
                    </a:cubicBezTo>
                    <a:cubicBezTo>
                      <a:pt x="43" y="35"/>
                      <a:pt x="48" y="47"/>
                      <a:pt x="49" y="59"/>
                    </a:cubicBezTo>
                    <a:close/>
                  </a:path>
                </a:pathLst>
              </a:custGeom>
              <a:solidFill>
                <a:srgbClr val="FF6709"/>
              </a:solidFill>
              <a:ln w="28575">
                <a:solidFill>
                  <a:srgbClr val="FF6709"/>
                </a:solidFill>
                <a:round/>
                <a:headEnd/>
                <a:tailEnd/>
              </a:ln>
            </p:spPr>
            <p:txBody>
              <a:bodyPr/>
              <a:lstStyle/>
              <a:p>
                <a:endParaRPr lang="zh-CN" altLang="en-US"/>
              </a:p>
            </p:txBody>
          </p:sp>
          <p:sp>
            <p:nvSpPr>
              <p:cNvPr id="37911" name="Freeform 8"/>
              <p:cNvSpPr>
                <a:spLocks/>
              </p:cNvSpPr>
              <p:nvPr/>
            </p:nvSpPr>
            <p:spPr bwMode="auto">
              <a:xfrm>
                <a:off x="1876710" y="1699118"/>
                <a:ext cx="314325" cy="311150"/>
              </a:xfrm>
              <a:custGeom>
                <a:avLst/>
                <a:gdLst>
                  <a:gd name="T0" fmla="*/ 278309 w 96"/>
                  <a:gd name="T1" fmla="*/ 311150 h 95"/>
                  <a:gd name="T2" fmla="*/ 314325 w 96"/>
                  <a:gd name="T3" fmla="*/ 311150 h 95"/>
                  <a:gd name="T4" fmla="*/ 0 w 96"/>
                  <a:gd name="T5" fmla="*/ 0 h 95"/>
                  <a:gd name="T6" fmla="*/ 0 w 96"/>
                  <a:gd name="T7" fmla="*/ 32753 h 95"/>
                  <a:gd name="T8" fmla="*/ 278309 w 96"/>
                  <a:gd name="T9" fmla="*/ 311150 h 95"/>
                  <a:gd name="T10" fmla="*/ 0 60000 65536"/>
                  <a:gd name="T11" fmla="*/ 0 60000 65536"/>
                  <a:gd name="T12" fmla="*/ 0 60000 65536"/>
                  <a:gd name="T13" fmla="*/ 0 60000 65536"/>
                  <a:gd name="T14" fmla="*/ 0 60000 65536"/>
                  <a:gd name="T15" fmla="*/ 0 w 96"/>
                  <a:gd name="T16" fmla="*/ 0 h 95"/>
                  <a:gd name="T17" fmla="*/ 96 w 96"/>
                  <a:gd name="T18" fmla="*/ 95 h 95"/>
                </a:gdLst>
                <a:ahLst/>
                <a:cxnLst>
                  <a:cxn ang="T10">
                    <a:pos x="T0" y="T1"/>
                  </a:cxn>
                  <a:cxn ang="T11">
                    <a:pos x="T2" y="T3"/>
                  </a:cxn>
                  <a:cxn ang="T12">
                    <a:pos x="T4" y="T5"/>
                  </a:cxn>
                  <a:cxn ang="T13">
                    <a:pos x="T6" y="T7"/>
                  </a:cxn>
                  <a:cxn ang="T14">
                    <a:pos x="T8" y="T9"/>
                  </a:cxn>
                </a:cxnLst>
                <a:rect l="T15" t="T16" r="T17" b="T18"/>
                <a:pathLst>
                  <a:path w="96" h="95">
                    <a:moveTo>
                      <a:pt x="85" y="95"/>
                    </a:moveTo>
                    <a:cubicBezTo>
                      <a:pt x="96" y="95"/>
                      <a:pt x="96" y="95"/>
                      <a:pt x="96" y="95"/>
                    </a:cubicBezTo>
                    <a:cubicBezTo>
                      <a:pt x="93" y="44"/>
                      <a:pt x="52" y="2"/>
                      <a:pt x="0" y="0"/>
                    </a:cubicBezTo>
                    <a:cubicBezTo>
                      <a:pt x="0" y="10"/>
                      <a:pt x="0" y="10"/>
                      <a:pt x="0" y="10"/>
                    </a:cubicBezTo>
                    <a:cubicBezTo>
                      <a:pt x="46" y="13"/>
                      <a:pt x="83" y="50"/>
                      <a:pt x="85" y="95"/>
                    </a:cubicBezTo>
                    <a:close/>
                  </a:path>
                </a:pathLst>
              </a:custGeom>
              <a:solidFill>
                <a:srgbClr val="FF6709"/>
              </a:solidFill>
              <a:ln w="28575">
                <a:solidFill>
                  <a:srgbClr val="FF6709"/>
                </a:solidFill>
                <a:round/>
                <a:headEnd/>
                <a:tailEnd/>
              </a:ln>
            </p:spPr>
            <p:txBody>
              <a:bodyPr/>
              <a:lstStyle/>
              <a:p>
                <a:endParaRPr lang="zh-CN" altLang="en-US"/>
              </a:p>
            </p:txBody>
          </p:sp>
        </p:grpSp>
      </p:gr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23913" y="341788"/>
            <a:ext cx="10847387" cy="1107996"/>
          </a:xfrm>
        </p:spPr>
        <p:txBody>
          <a:bodyPr/>
          <a:lstStyle/>
          <a:p>
            <a:pPr>
              <a:defRPr/>
            </a:pPr>
            <a:r>
              <a:rPr lang="en-US" altLang="zh-CN" sz="3600" b="0" smtClean="0">
                <a:solidFill>
                  <a:schemeClr val="tx1">
                    <a:lumMod val="75000"/>
                    <a:lumOff val="25000"/>
                  </a:schemeClr>
                </a:solidFill>
                <a:latin typeface="Arial" pitchFamily="34" charset="0"/>
              </a:rPr>
              <a:t>Continuously make future-oriented investment to </a:t>
            </a:r>
            <a:br>
              <a:rPr lang="en-US" altLang="zh-CN" sz="3600" b="0" smtClean="0">
                <a:solidFill>
                  <a:schemeClr val="tx1">
                    <a:lumMod val="75000"/>
                    <a:lumOff val="25000"/>
                  </a:schemeClr>
                </a:solidFill>
                <a:latin typeface="Arial" pitchFamily="34" charset="0"/>
              </a:rPr>
            </a:br>
            <a:r>
              <a:rPr lang="en-US" altLang="zh-CN" sz="3600" b="0" smtClean="0">
                <a:solidFill>
                  <a:schemeClr val="tx1">
                    <a:lumMod val="75000"/>
                    <a:lumOff val="25000"/>
                  </a:schemeClr>
                </a:solidFill>
                <a:latin typeface="Arial" pitchFamily="34" charset="0"/>
              </a:rPr>
              <a:t>build future-oriented technological advantages</a:t>
            </a:r>
            <a:endParaRPr sz="3600" b="0">
              <a:solidFill>
                <a:schemeClr val="tx1">
                  <a:lumMod val="75000"/>
                  <a:lumOff val="25000"/>
                </a:schemeClr>
              </a:solidFill>
              <a:latin typeface="Arial" pitchFamily="34" charset="0"/>
            </a:endParaRPr>
          </a:p>
        </p:txBody>
      </p:sp>
      <p:pic>
        <p:nvPicPr>
          <p:cNvPr id="5" name="Picture 6" descr="F:\FULL_3D_规划\创意壁纸\077_59337327d27181816b2efe471bf86e6e.jpg"/>
          <p:cNvPicPr>
            <a:picLocks noChangeAspect="1" noChangeArrowheads="1"/>
          </p:cNvPicPr>
          <p:nvPr/>
        </p:nvPicPr>
        <p:blipFill rotWithShape="1">
          <a:blip r:embed="rId2" cstate="print"/>
          <a:srcRect l="20787" r="20787"/>
          <a:stretch/>
        </p:blipFill>
        <p:spPr bwMode="auto">
          <a:xfrm>
            <a:off x="1509994" y="3685969"/>
            <a:ext cx="1008000" cy="1008000"/>
          </a:xfrm>
          <a:prstGeom prst="ellipse">
            <a:avLst/>
          </a:prstGeom>
          <a:solidFill>
            <a:srgbClr val="FFFFFF">
              <a:shade val="85000"/>
            </a:srgbClr>
          </a:solidFill>
          <a:ln>
            <a:noFill/>
          </a:ln>
          <a:effectLst/>
        </p:spPr>
      </p:pic>
      <p:pic>
        <p:nvPicPr>
          <p:cNvPr id="10241" name="Picture 1"/>
          <p:cNvPicPr>
            <a:picLocks noChangeAspect="1" noChangeArrowheads="1"/>
          </p:cNvPicPr>
          <p:nvPr/>
        </p:nvPicPr>
        <p:blipFill rotWithShape="1">
          <a:blip r:embed="rId3" cstate="print"/>
          <a:srcRect l="28103" r="3983"/>
          <a:stretch/>
        </p:blipFill>
        <p:spPr bwMode="auto">
          <a:xfrm>
            <a:off x="4073192" y="3685969"/>
            <a:ext cx="1008000" cy="1008000"/>
          </a:xfrm>
          <a:prstGeom prst="ellipse">
            <a:avLst/>
          </a:prstGeom>
          <a:solidFill>
            <a:srgbClr val="FFFFFF">
              <a:shade val="85000"/>
            </a:srgbClr>
          </a:solidFill>
          <a:ln>
            <a:noFill/>
          </a:ln>
          <a:effectLst/>
        </p:spPr>
      </p:pic>
      <p:sp>
        <p:nvSpPr>
          <p:cNvPr id="38918" name="矩形 15"/>
          <p:cNvSpPr>
            <a:spLocks noChangeArrowheads="1"/>
          </p:cNvSpPr>
          <p:nvPr/>
        </p:nvSpPr>
        <p:spPr bwMode="auto">
          <a:xfrm>
            <a:off x="2584451" y="4036083"/>
            <a:ext cx="9226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400" dirty="0" err="1">
                <a:latin typeface="Arial" pitchFamily="34" charset="0"/>
                <a:ea typeface="微软雅黑" pitchFamily="34" charset="-122"/>
                <a:cs typeface="Arial" pitchFamily="34" charset="0"/>
              </a:rPr>
              <a:t>Mirrorsys</a:t>
            </a:r>
            <a:endParaRPr lang="en-US" altLang="zh-CN" sz="1400" dirty="0">
              <a:latin typeface="Arial" pitchFamily="34" charset="0"/>
              <a:ea typeface="微软雅黑" pitchFamily="34" charset="-122"/>
              <a:cs typeface="Arial" pitchFamily="34" charset="0"/>
            </a:endParaRPr>
          </a:p>
        </p:txBody>
      </p:sp>
      <p:sp>
        <p:nvSpPr>
          <p:cNvPr id="38919" name="矩形 16"/>
          <p:cNvSpPr>
            <a:spLocks noChangeArrowheads="1"/>
          </p:cNvSpPr>
          <p:nvPr/>
        </p:nvSpPr>
        <p:spPr bwMode="auto">
          <a:xfrm>
            <a:off x="5150472" y="3928360"/>
            <a:ext cx="10042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400" dirty="0">
                <a:latin typeface="Arial" pitchFamily="34" charset="0"/>
                <a:cs typeface="Arial" pitchFamily="34" charset="0"/>
              </a:rPr>
              <a:t>All-optical network</a:t>
            </a:r>
            <a:endParaRPr lang="en-US" altLang="zh-CN" sz="1400" dirty="0">
              <a:latin typeface="Arial" pitchFamily="34" charset="0"/>
              <a:ea typeface="微软雅黑" pitchFamily="34" charset="-122"/>
              <a:cs typeface="Arial" pitchFamily="34" charset="0"/>
            </a:endParaRPr>
          </a:p>
        </p:txBody>
      </p:sp>
      <p:sp>
        <p:nvSpPr>
          <p:cNvPr id="38920" name="矩形 17"/>
          <p:cNvSpPr>
            <a:spLocks noChangeArrowheads="1"/>
          </p:cNvSpPr>
          <p:nvPr/>
        </p:nvSpPr>
        <p:spPr bwMode="auto">
          <a:xfrm>
            <a:off x="2007123" y="1834653"/>
            <a:ext cx="15303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400" dirty="0">
                <a:latin typeface="Arial" pitchFamily="34" charset="0"/>
                <a:cs typeface="Arial" pitchFamily="34" charset="0"/>
              </a:rPr>
              <a:t>5G mobile communications</a:t>
            </a:r>
            <a:endParaRPr lang="en-US" altLang="zh-CN" sz="1400" dirty="0">
              <a:latin typeface="Arial" pitchFamily="34" charset="0"/>
              <a:ea typeface="微软雅黑" pitchFamily="34" charset="-122"/>
              <a:cs typeface="Arial" pitchFamily="34" charset="0"/>
            </a:endParaRPr>
          </a:p>
        </p:txBody>
      </p:sp>
      <p:sp>
        <p:nvSpPr>
          <p:cNvPr id="38921" name="矩形 18"/>
          <p:cNvSpPr>
            <a:spLocks noChangeArrowheads="1"/>
          </p:cNvSpPr>
          <p:nvPr/>
        </p:nvSpPr>
        <p:spPr bwMode="auto">
          <a:xfrm>
            <a:off x="6649494" y="1834653"/>
            <a:ext cx="14919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400" dirty="0">
                <a:latin typeface="Arial" pitchFamily="34" charset="0"/>
                <a:cs typeface="Arial" pitchFamily="34" charset="0"/>
              </a:rPr>
              <a:t>High-throughput computing</a:t>
            </a:r>
            <a:endParaRPr lang="en-US" altLang="zh-CN" sz="1400" dirty="0">
              <a:latin typeface="Arial" pitchFamily="34" charset="0"/>
              <a:ea typeface="微软雅黑" pitchFamily="34" charset="-122"/>
              <a:cs typeface="Arial" pitchFamily="34" charset="0"/>
            </a:endParaRPr>
          </a:p>
        </p:txBody>
      </p:sp>
      <p:pic>
        <p:nvPicPr>
          <p:cNvPr id="12290" name="Picture 2" descr="https://boj.blog.ustc.edu.cn/wp-content/uploads/2013/09/ccn4.png"/>
          <p:cNvPicPr>
            <a:picLocks noChangeAspect="1" noChangeArrowheads="1"/>
          </p:cNvPicPr>
          <p:nvPr/>
        </p:nvPicPr>
        <p:blipFill rotWithShape="1">
          <a:blip r:embed="rId4" cstate="print">
            <a:duotone>
              <a:prstClr val="black"/>
              <a:schemeClr val="accent2">
                <a:tint val="45000"/>
                <a:satMod val="400000"/>
              </a:schemeClr>
            </a:duotone>
          </a:blip>
          <a:srcRect l="8960" r="27846"/>
          <a:stretch/>
        </p:blipFill>
        <p:spPr bwMode="auto">
          <a:xfrm>
            <a:off x="6413338" y="3685969"/>
            <a:ext cx="1008000" cy="1008000"/>
          </a:xfrm>
          <a:prstGeom prst="ellipse">
            <a:avLst/>
          </a:prstGeom>
          <a:solidFill>
            <a:srgbClr val="FFFFFF">
              <a:shade val="85000"/>
            </a:srgbClr>
          </a:solidFill>
          <a:ln>
            <a:noFill/>
          </a:ln>
          <a:effectLst/>
        </p:spPr>
      </p:pic>
      <p:sp>
        <p:nvSpPr>
          <p:cNvPr id="38938" name="矩形 38"/>
          <p:cNvSpPr>
            <a:spLocks noChangeArrowheads="1"/>
          </p:cNvSpPr>
          <p:nvPr/>
        </p:nvSpPr>
        <p:spPr bwMode="auto">
          <a:xfrm>
            <a:off x="7518720" y="3928359"/>
            <a:ext cx="13389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400">
                <a:latin typeface="Arial" pitchFamily="34" charset="0"/>
                <a:cs typeface="Arial" pitchFamily="34" charset="0"/>
              </a:rPr>
              <a:t>Content-aware network</a:t>
            </a:r>
            <a:endParaRPr lang="en-US" altLang="zh-CN" sz="1400">
              <a:latin typeface="Arial" pitchFamily="34" charset="0"/>
              <a:ea typeface="微软雅黑" pitchFamily="34" charset="-122"/>
              <a:cs typeface="Arial" pitchFamily="34" charset="0"/>
            </a:endParaRPr>
          </a:p>
        </p:txBody>
      </p:sp>
      <p:pic>
        <p:nvPicPr>
          <p:cNvPr id="93186" name="Picture 2"/>
          <p:cNvPicPr>
            <a:picLocks noChangeAspect="1" noChangeArrowheads="1"/>
          </p:cNvPicPr>
          <p:nvPr/>
        </p:nvPicPr>
        <p:blipFill rotWithShape="1">
          <a:blip r:embed="rId5" cstate="print"/>
          <a:srcRect l="1600" r="37260"/>
          <a:stretch/>
        </p:blipFill>
        <p:spPr bwMode="auto">
          <a:xfrm>
            <a:off x="3504073" y="1592263"/>
            <a:ext cx="1008000" cy="1008000"/>
          </a:xfrm>
          <a:prstGeom prst="ellipse">
            <a:avLst/>
          </a:prstGeom>
          <a:noFill/>
          <a:ln w="9525">
            <a:noFill/>
            <a:miter lim="800000"/>
            <a:headEnd/>
            <a:tailEnd/>
          </a:ln>
          <a:effectLst/>
        </p:spPr>
      </p:pic>
      <p:sp>
        <p:nvSpPr>
          <p:cNvPr id="32" name="TextBox 29"/>
          <p:cNvSpPr txBox="1">
            <a:spLocks noChangeArrowheads="1"/>
          </p:cNvSpPr>
          <p:nvPr/>
        </p:nvSpPr>
        <p:spPr bwMode="auto">
          <a:xfrm>
            <a:off x="747715" y="4875025"/>
            <a:ext cx="10677668" cy="13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7800" indent="-177800" defTabSz="801688" eaLnBrk="0" hangingPunct="0">
              <a:defRPr>
                <a:solidFill>
                  <a:schemeClr val="tx1"/>
                </a:solidFill>
                <a:latin typeface="Calibri" pitchFamily="34" charset="0"/>
                <a:ea typeface="宋体" pitchFamily="2" charset="-122"/>
              </a:defRPr>
            </a:lvl1pPr>
            <a:lvl2pPr marL="742950" indent="-285750" defTabSz="801688" eaLnBrk="0" hangingPunct="0">
              <a:defRPr>
                <a:solidFill>
                  <a:schemeClr val="tx1"/>
                </a:solidFill>
                <a:latin typeface="Calibri" pitchFamily="34" charset="0"/>
                <a:ea typeface="宋体" pitchFamily="2" charset="-122"/>
              </a:defRPr>
            </a:lvl2pPr>
            <a:lvl3pPr marL="1143000" indent="-228600" defTabSz="801688" eaLnBrk="0" hangingPunct="0">
              <a:defRPr>
                <a:solidFill>
                  <a:schemeClr val="tx1"/>
                </a:solidFill>
                <a:latin typeface="Calibri" pitchFamily="34" charset="0"/>
                <a:ea typeface="宋体" pitchFamily="2" charset="-122"/>
              </a:defRPr>
            </a:lvl3pPr>
            <a:lvl4pPr marL="1600200" indent="-228600" defTabSz="801688" eaLnBrk="0" hangingPunct="0">
              <a:defRPr>
                <a:solidFill>
                  <a:schemeClr val="tx1"/>
                </a:solidFill>
                <a:latin typeface="Calibri" pitchFamily="34" charset="0"/>
                <a:ea typeface="宋体" pitchFamily="2" charset="-122"/>
              </a:defRPr>
            </a:lvl4pPr>
            <a:lvl5pPr marL="2057400" indent="-228600" defTabSz="801688" eaLnBrk="0" hangingPunct="0">
              <a:defRPr>
                <a:solidFill>
                  <a:schemeClr val="tx1"/>
                </a:solidFill>
                <a:latin typeface="Calibri"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ct val="120000"/>
              </a:lnSpc>
              <a:spcBef>
                <a:spcPts val="0"/>
              </a:spcBef>
              <a:buClr>
                <a:srgbClr val="7F7F7F"/>
              </a:buClr>
              <a:buSzPct val="70000"/>
              <a:buFont typeface="Wingdings" pitchFamily="2" charset="2"/>
              <a:buChar char="l"/>
            </a:pPr>
            <a:r>
              <a:rPr lang="en-US" altLang="zh-CN" sz="1400" dirty="0" err="1" smtClean="0">
                <a:solidFill>
                  <a:srgbClr val="404040"/>
                </a:solidFill>
                <a:latin typeface="Arial" charset="0"/>
                <a:ea typeface="华文细黑" pitchFamily="2" charset="-122"/>
                <a:cs typeface="Arial" charset="0"/>
              </a:rPr>
              <a:t>MirrorSys</a:t>
            </a:r>
            <a:r>
              <a:rPr lang="zh-CN" altLang="en-US" sz="1400" dirty="0" smtClean="0">
                <a:solidFill>
                  <a:srgbClr val="404040"/>
                </a:solidFill>
                <a:latin typeface="Arial" charset="0"/>
                <a:ea typeface="华文细黑" pitchFamily="2" charset="-122"/>
                <a:cs typeface="Arial" charset="0"/>
              </a:rPr>
              <a:t>：</a:t>
            </a:r>
            <a:r>
              <a:rPr lang="en-US" altLang="zh-CN" sz="1400" dirty="0" smtClean="0">
                <a:solidFill>
                  <a:srgbClr val="404040"/>
                </a:solidFill>
                <a:latin typeface="Arial" charset="0"/>
                <a:ea typeface="华文细黑" pitchFamily="2" charset="-122"/>
                <a:cs typeface="Arial" charset="0"/>
              </a:rPr>
              <a:t>Offer next-generation fully immersive user experience</a:t>
            </a:r>
          </a:p>
          <a:p>
            <a:pPr eaLnBrk="1" hangingPunct="1">
              <a:lnSpc>
                <a:spcPct val="120000"/>
              </a:lnSpc>
              <a:spcBef>
                <a:spcPts val="0"/>
              </a:spcBef>
              <a:buClr>
                <a:srgbClr val="7F7F7F"/>
              </a:buClr>
              <a:buSzPct val="70000"/>
              <a:buFont typeface="Wingdings" pitchFamily="2" charset="2"/>
              <a:buChar char="l"/>
            </a:pPr>
            <a:r>
              <a:rPr lang="en-US" altLang="zh-CN" sz="1400" dirty="0" smtClean="0">
                <a:solidFill>
                  <a:srgbClr val="404040"/>
                </a:solidFill>
                <a:latin typeface="Arial" charset="0"/>
                <a:ea typeface="华文细黑" pitchFamily="2" charset="-122"/>
                <a:cs typeface="Arial" charset="0"/>
              </a:rPr>
              <a:t>5G mobile communications: Conduct research on 5G to continuously enhance wireless network capacity and application scenarios</a:t>
            </a:r>
          </a:p>
          <a:p>
            <a:pPr eaLnBrk="1" hangingPunct="1">
              <a:lnSpc>
                <a:spcPct val="120000"/>
              </a:lnSpc>
              <a:spcBef>
                <a:spcPts val="0"/>
              </a:spcBef>
              <a:buClr>
                <a:srgbClr val="7F7F7F"/>
              </a:buClr>
              <a:buSzPct val="70000"/>
              <a:buFont typeface="Wingdings" pitchFamily="2" charset="2"/>
              <a:buChar char="l"/>
            </a:pPr>
            <a:r>
              <a:rPr lang="en-US" altLang="zh-CN" sz="1400" dirty="0" smtClean="0">
                <a:solidFill>
                  <a:srgbClr val="404040"/>
                </a:solidFill>
                <a:latin typeface="Arial" charset="0"/>
                <a:ea typeface="华文细黑" pitchFamily="2" charset="-122"/>
                <a:cs typeface="Arial" charset="0"/>
              </a:rPr>
              <a:t>All-optical network: Break the bottlenecks of transport networks and build limitless transport capacity </a:t>
            </a:r>
          </a:p>
          <a:p>
            <a:pPr eaLnBrk="1" hangingPunct="1">
              <a:lnSpc>
                <a:spcPct val="120000"/>
              </a:lnSpc>
              <a:spcBef>
                <a:spcPts val="0"/>
              </a:spcBef>
              <a:buClr>
                <a:srgbClr val="7F7F7F"/>
              </a:buClr>
              <a:buSzPct val="70000"/>
              <a:buFont typeface="Wingdings" pitchFamily="2" charset="2"/>
              <a:buChar char="l"/>
            </a:pPr>
            <a:r>
              <a:rPr lang="en-US" altLang="zh-CN" sz="1400" dirty="0" smtClean="0">
                <a:solidFill>
                  <a:srgbClr val="404040"/>
                </a:solidFill>
                <a:latin typeface="Arial" charset="0"/>
                <a:ea typeface="华文细黑" pitchFamily="2" charset="-122"/>
                <a:cs typeface="Arial" charset="0"/>
              </a:rPr>
              <a:t>Content-aware network: Build the next-generation content-aware and content-based-routing switching network</a:t>
            </a:r>
          </a:p>
          <a:p>
            <a:pPr eaLnBrk="1" hangingPunct="1">
              <a:lnSpc>
                <a:spcPct val="120000"/>
              </a:lnSpc>
              <a:spcBef>
                <a:spcPts val="0"/>
              </a:spcBef>
              <a:buClr>
                <a:srgbClr val="7F7F7F"/>
              </a:buClr>
              <a:buSzPct val="70000"/>
              <a:buFont typeface="Wingdings" pitchFamily="2" charset="2"/>
              <a:buChar char="l"/>
            </a:pPr>
            <a:r>
              <a:rPr lang="en-US" altLang="zh-CN" sz="1400" dirty="0" smtClean="0">
                <a:solidFill>
                  <a:srgbClr val="404040"/>
                </a:solidFill>
                <a:latin typeface="Arial" charset="0"/>
                <a:ea typeface="华文细黑" pitchFamily="2" charset="-122"/>
                <a:cs typeface="Arial" charset="0"/>
              </a:rPr>
              <a:t>High-throughput computing: Build a high-throughput computing platform for big data processing and analysis</a:t>
            </a:r>
          </a:p>
        </p:txBody>
      </p:sp>
      <p:sp>
        <p:nvSpPr>
          <p:cNvPr id="8" name="Freeform 33"/>
          <p:cNvSpPr>
            <a:spLocks/>
          </p:cNvSpPr>
          <p:nvPr/>
        </p:nvSpPr>
        <p:spPr bwMode="auto">
          <a:xfrm>
            <a:off x="823914" y="1880568"/>
            <a:ext cx="10529887" cy="2522538"/>
          </a:xfrm>
          <a:custGeom>
            <a:avLst/>
            <a:gdLst>
              <a:gd name="T0" fmla="*/ 3343 w 3364"/>
              <a:gd name="T1" fmla="*/ 387 h 841"/>
              <a:gd name="T2" fmla="*/ 3325 w 3364"/>
              <a:gd name="T3" fmla="*/ 368 h 841"/>
              <a:gd name="T4" fmla="*/ 3324 w 3364"/>
              <a:gd name="T5" fmla="*/ 366 h 841"/>
              <a:gd name="T6" fmla="*/ 3322 w 3364"/>
              <a:gd name="T7" fmla="*/ 365 h 841"/>
              <a:gd name="T8" fmla="*/ 3220 w 3364"/>
              <a:gd name="T9" fmla="*/ 258 h 841"/>
              <a:gd name="T10" fmla="*/ 3117 w 3364"/>
              <a:gd name="T11" fmla="*/ 149 h 841"/>
              <a:gd name="T12" fmla="*/ 2994 w 3364"/>
              <a:gd name="T13" fmla="*/ 19 h 841"/>
              <a:gd name="T14" fmla="*/ 2910 w 3364"/>
              <a:gd name="T15" fmla="*/ 40 h 841"/>
              <a:gd name="T16" fmla="*/ 2890 w 3364"/>
              <a:gd name="T17" fmla="*/ 128 h 841"/>
              <a:gd name="T18" fmla="*/ 3013 w 3364"/>
              <a:gd name="T19" fmla="*/ 258 h 841"/>
              <a:gd name="T20" fmla="*/ 3079 w 3364"/>
              <a:gd name="T21" fmla="*/ 327 h 841"/>
              <a:gd name="T22" fmla="*/ 64 w 3364"/>
              <a:gd name="T23" fmla="*/ 327 h 841"/>
              <a:gd name="T24" fmla="*/ 0 w 3364"/>
              <a:gd name="T25" fmla="*/ 421 h 841"/>
              <a:gd name="T26" fmla="*/ 64 w 3364"/>
              <a:gd name="T27" fmla="*/ 515 h 841"/>
              <a:gd name="T28" fmla="*/ 3079 w 3364"/>
              <a:gd name="T29" fmla="*/ 515 h 841"/>
              <a:gd name="T30" fmla="*/ 2890 w 3364"/>
              <a:gd name="T31" fmla="*/ 714 h 841"/>
              <a:gd name="T32" fmla="*/ 2910 w 3364"/>
              <a:gd name="T33" fmla="*/ 802 h 841"/>
              <a:gd name="T34" fmla="*/ 2994 w 3364"/>
              <a:gd name="T35" fmla="*/ 823 h 841"/>
              <a:gd name="T36" fmla="*/ 3117 w 3364"/>
              <a:gd name="T37" fmla="*/ 693 h 841"/>
              <a:gd name="T38" fmla="*/ 3220 w 3364"/>
              <a:gd name="T39" fmla="*/ 584 h 841"/>
              <a:gd name="T40" fmla="*/ 3320 w 3364"/>
              <a:gd name="T41" fmla="*/ 479 h 841"/>
              <a:gd name="T42" fmla="*/ 3324 w 3364"/>
              <a:gd name="T43" fmla="*/ 476 h 841"/>
              <a:gd name="T44" fmla="*/ 3327 w 3364"/>
              <a:gd name="T45" fmla="*/ 472 h 841"/>
              <a:gd name="T46" fmla="*/ 3343 w 3364"/>
              <a:gd name="T47" fmla="*/ 455 h 841"/>
              <a:gd name="T48" fmla="*/ 3363 w 3364"/>
              <a:gd name="T49" fmla="*/ 420 h 841"/>
              <a:gd name="T50" fmla="*/ 3343 w 3364"/>
              <a:gd name="T51" fmla="*/ 387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64" h="841">
                <a:moveTo>
                  <a:pt x="3343" y="387"/>
                </a:moveTo>
                <a:cubicBezTo>
                  <a:pt x="3325" y="368"/>
                  <a:pt x="3325" y="368"/>
                  <a:pt x="3325" y="368"/>
                </a:cubicBezTo>
                <a:cubicBezTo>
                  <a:pt x="3324" y="366"/>
                  <a:pt x="3324" y="366"/>
                  <a:pt x="3324" y="366"/>
                </a:cubicBezTo>
                <a:cubicBezTo>
                  <a:pt x="3322" y="365"/>
                  <a:pt x="3322" y="365"/>
                  <a:pt x="3322" y="365"/>
                </a:cubicBezTo>
                <a:cubicBezTo>
                  <a:pt x="3220" y="258"/>
                  <a:pt x="3220" y="258"/>
                  <a:pt x="3220" y="258"/>
                </a:cubicBezTo>
                <a:cubicBezTo>
                  <a:pt x="3117" y="149"/>
                  <a:pt x="3117" y="149"/>
                  <a:pt x="3117" y="149"/>
                </a:cubicBezTo>
                <a:cubicBezTo>
                  <a:pt x="2994" y="19"/>
                  <a:pt x="2994" y="19"/>
                  <a:pt x="2994" y="19"/>
                </a:cubicBezTo>
                <a:cubicBezTo>
                  <a:pt x="2976" y="0"/>
                  <a:pt x="2938" y="10"/>
                  <a:pt x="2910" y="40"/>
                </a:cubicBezTo>
                <a:cubicBezTo>
                  <a:pt x="2881" y="70"/>
                  <a:pt x="2872" y="109"/>
                  <a:pt x="2890" y="128"/>
                </a:cubicBezTo>
                <a:cubicBezTo>
                  <a:pt x="3013" y="258"/>
                  <a:pt x="3013" y="258"/>
                  <a:pt x="3013" y="258"/>
                </a:cubicBezTo>
                <a:cubicBezTo>
                  <a:pt x="3079" y="327"/>
                  <a:pt x="3079" y="327"/>
                  <a:pt x="3079" y="327"/>
                </a:cubicBezTo>
                <a:cubicBezTo>
                  <a:pt x="64" y="327"/>
                  <a:pt x="64" y="327"/>
                  <a:pt x="64" y="327"/>
                </a:cubicBezTo>
                <a:cubicBezTo>
                  <a:pt x="29" y="327"/>
                  <a:pt x="0" y="369"/>
                  <a:pt x="0" y="421"/>
                </a:cubicBezTo>
                <a:cubicBezTo>
                  <a:pt x="0" y="473"/>
                  <a:pt x="29" y="515"/>
                  <a:pt x="64" y="515"/>
                </a:cubicBezTo>
                <a:cubicBezTo>
                  <a:pt x="3079" y="515"/>
                  <a:pt x="3079" y="515"/>
                  <a:pt x="3079" y="515"/>
                </a:cubicBezTo>
                <a:cubicBezTo>
                  <a:pt x="2890" y="714"/>
                  <a:pt x="2890" y="714"/>
                  <a:pt x="2890" y="714"/>
                </a:cubicBezTo>
                <a:cubicBezTo>
                  <a:pt x="2872" y="733"/>
                  <a:pt x="2881" y="772"/>
                  <a:pt x="2910" y="802"/>
                </a:cubicBezTo>
                <a:cubicBezTo>
                  <a:pt x="2938" y="832"/>
                  <a:pt x="2976" y="841"/>
                  <a:pt x="2994" y="823"/>
                </a:cubicBezTo>
                <a:cubicBezTo>
                  <a:pt x="3117" y="693"/>
                  <a:pt x="3117" y="693"/>
                  <a:pt x="3117" y="693"/>
                </a:cubicBezTo>
                <a:cubicBezTo>
                  <a:pt x="3220" y="584"/>
                  <a:pt x="3220" y="584"/>
                  <a:pt x="3220" y="584"/>
                </a:cubicBezTo>
                <a:cubicBezTo>
                  <a:pt x="3320" y="479"/>
                  <a:pt x="3320" y="479"/>
                  <a:pt x="3320" y="479"/>
                </a:cubicBezTo>
                <a:cubicBezTo>
                  <a:pt x="3321" y="478"/>
                  <a:pt x="3322" y="477"/>
                  <a:pt x="3324" y="476"/>
                </a:cubicBezTo>
                <a:cubicBezTo>
                  <a:pt x="3325" y="474"/>
                  <a:pt x="3326" y="473"/>
                  <a:pt x="3327" y="472"/>
                </a:cubicBezTo>
                <a:cubicBezTo>
                  <a:pt x="3343" y="455"/>
                  <a:pt x="3343" y="455"/>
                  <a:pt x="3343" y="455"/>
                </a:cubicBezTo>
                <a:cubicBezTo>
                  <a:pt x="3351" y="446"/>
                  <a:pt x="3364" y="433"/>
                  <a:pt x="3363" y="420"/>
                </a:cubicBezTo>
                <a:cubicBezTo>
                  <a:pt x="3364" y="407"/>
                  <a:pt x="3351" y="395"/>
                  <a:pt x="3343" y="387"/>
                </a:cubicBezTo>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zh-CN" altLang="en-US"/>
          </a:p>
        </p:txBody>
      </p:sp>
      <p:cxnSp>
        <p:nvCxnSpPr>
          <p:cNvPr id="10" name="直接连接符 9"/>
          <p:cNvCxnSpPr/>
          <p:nvPr/>
        </p:nvCxnSpPr>
        <p:spPr bwMode="auto">
          <a:xfrm>
            <a:off x="3504072" y="2853837"/>
            <a:ext cx="0" cy="576000"/>
          </a:xfrm>
          <a:prstGeom prst="line">
            <a:avLst/>
          </a:prstGeom>
          <a:noFill/>
          <a:ln w="1905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直接连接符 39"/>
          <p:cNvCxnSpPr/>
          <p:nvPr/>
        </p:nvCxnSpPr>
        <p:spPr bwMode="auto">
          <a:xfrm>
            <a:off x="7421337" y="2853837"/>
            <a:ext cx="0" cy="576000"/>
          </a:xfrm>
          <a:prstGeom prst="line">
            <a:avLst/>
          </a:prstGeom>
          <a:noFill/>
          <a:ln w="1905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928" name="矩形 26"/>
          <p:cNvSpPr>
            <a:spLocks noChangeArrowheads="1"/>
          </p:cNvSpPr>
          <p:nvPr/>
        </p:nvSpPr>
        <p:spPr bwMode="auto">
          <a:xfrm>
            <a:off x="1012908" y="2987949"/>
            <a:ext cx="235541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600" dirty="0" smtClean="0">
                <a:solidFill>
                  <a:srgbClr val="F2F2F2"/>
                </a:solidFill>
                <a:latin typeface="Arial" pitchFamily="34" charset="0"/>
                <a:cs typeface="Arial" pitchFamily="34" charset="0"/>
                <a:sym typeface="Arial" charset="0"/>
              </a:rPr>
              <a:t>Information generation</a:t>
            </a:r>
            <a:endParaRPr lang="en-US" altLang="zh-CN" sz="1600" dirty="0">
              <a:solidFill>
                <a:srgbClr val="F2F2F2"/>
              </a:solidFill>
              <a:latin typeface="Arial" pitchFamily="34" charset="0"/>
              <a:cs typeface="Arial" pitchFamily="34" charset="0"/>
              <a:sym typeface="Arial" charset="0"/>
            </a:endParaRPr>
          </a:p>
        </p:txBody>
      </p:sp>
      <p:sp>
        <p:nvSpPr>
          <p:cNvPr id="28" name="矩形 27"/>
          <p:cNvSpPr/>
          <p:nvPr/>
        </p:nvSpPr>
        <p:spPr>
          <a:xfrm>
            <a:off x="4284914" y="2987949"/>
            <a:ext cx="2439959" cy="338554"/>
          </a:xfrm>
          <a:prstGeom prst="rect">
            <a:avLst/>
          </a:prstGeom>
        </p:spPr>
        <p:txBody>
          <a:bodyPr wrap="square">
            <a:spAutoFit/>
          </a:bodyPr>
          <a:lstStyle/>
          <a:p>
            <a:pPr algn="ctr">
              <a:defRPr/>
            </a:pPr>
            <a:r>
              <a:rPr lang="en-US" altLang="zh-CN" sz="1600" dirty="0">
                <a:solidFill>
                  <a:schemeClr val="bg1">
                    <a:lumMod val="95000"/>
                  </a:schemeClr>
                </a:solidFill>
                <a:latin typeface="Arial" pitchFamily="34" charset="0"/>
                <a:ea typeface="微软雅黑" pitchFamily="34" charset="-122"/>
                <a:cs typeface="Arial" pitchFamily="34" charset="0"/>
              </a:rPr>
              <a:t>Information transmission</a:t>
            </a:r>
          </a:p>
        </p:txBody>
      </p:sp>
      <p:sp>
        <p:nvSpPr>
          <p:cNvPr id="29" name="矩形 28"/>
          <p:cNvSpPr/>
          <p:nvPr/>
        </p:nvSpPr>
        <p:spPr>
          <a:xfrm>
            <a:off x="7442737" y="2987949"/>
            <a:ext cx="3400756" cy="338554"/>
          </a:xfrm>
          <a:prstGeom prst="rect">
            <a:avLst/>
          </a:prstGeom>
        </p:spPr>
        <p:txBody>
          <a:bodyPr wrap="square">
            <a:spAutoFit/>
          </a:bodyPr>
          <a:lstStyle/>
          <a:p>
            <a:pPr algn="ctr">
              <a:defRPr/>
            </a:pPr>
            <a:r>
              <a:rPr lang="en-US" altLang="zh-CN" sz="1600" dirty="0">
                <a:solidFill>
                  <a:schemeClr val="bg1">
                    <a:lumMod val="95000"/>
                  </a:schemeClr>
                </a:solidFill>
                <a:latin typeface="Arial" pitchFamily="34" charset="0"/>
                <a:ea typeface="微软雅黑" pitchFamily="34" charset="-122"/>
                <a:cs typeface="Arial" pitchFamily="34" charset="0"/>
              </a:rPr>
              <a:t>Information </a:t>
            </a:r>
            <a:r>
              <a:rPr lang="en-US" altLang="zh-CN" sz="1600" dirty="0" smtClean="0">
                <a:solidFill>
                  <a:schemeClr val="bg1">
                    <a:lumMod val="95000"/>
                  </a:schemeClr>
                </a:solidFill>
                <a:latin typeface="Arial" pitchFamily="34" charset="0"/>
                <a:ea typeface="微软雅黑" pitchFamily="34" charset="-122"/>
                <a:cs typeface="Arial" pitchFamily="34" charset="0"/>
              </a:rPr>
              <a:t>processing </a:t>
            </a:r>
            <a:r>
              <a:rPr lang="en-US" altLang="zh-CN" sz="1600" dirty="0">
                <a:solidFill>
                  <a:schemeClr val="bg1">
                    <a:lumMod val="95000"/>
                  </a:schemeClr>
                </a:solidFill>
                <a:latin typeface="Arial" pitchFamily="34" charset="0"/>
                <a:ea typeface="微软雅黑" pitchFamily="34" charset="-122"/>
                <a:cs typeface="Arial" pitchFamily="34" charset="0"/>
              </a:rPr>
              <a:t>and storage</a:t>
            </a:r>
          </a:p>
        </p:txBody>
      </p:sp>
      <p:pic>
        <p:nvPicPr>
          <p:cNvPr id="41"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10" t="23217" r="53772"/>
          <a:stretch/>
        </p:blipFill>
        <p:spPr bwMode="auto">
          <a:xfrm>
            <a:off x="8161604" y="1592263"/>
            <a:ext cx="1008000" cy="1008000"/>
          </a:xfrm>
          <a:prstGeom prst="ellipse">
            <a:avLst/>
          </a:prstGeom>
          <a:noFill/>
          <a:ln w="9525">
            <a:noFill/>
            <a:miter lim="800000"/>
            <a:headEnd/>
            <a:tailEnd/>
          </a:ln>
          <a:effectLst/>
        </p:spPr>
      </p:pic>
      <p:sp>
        <p:nvSpPr>
          <p:cNvPr id="7" name="Freeform 5"/>
          <p:cNvSpPr>
            <a:spLocks/>
          </p:cNvSpPr>
          <p:nvPr/>
        </p:nvSpPr>
        <p:spPr bwMode="auto">
          <a:xfrm rot="16200000">
            <a:off x="3904866" y="2649946"/>
            <a:ext cx="206417" cy="163267"/>
          </a:xfrm>
          <a:custGeom>
            <a:avLst/>
            <a:gdLst>
              <a:gd name="T0" fmla="*/ 409 w 418"/>
              <a:gd name="T1" fmla="*/ 152 h 330"/>
              <a:gd name="T2" fmla="*/ 402 w 418"/>
              <a:gd name="T3" fmla="*/ 144 h 330"/>
              <a:gd name="T4" fmla="*/ 402 w 418"/>
              <a:gd name="T5" fmla="*/ 144 h 330"/>
              <a:gd name="T6" fmla="*/ 401 w 418"/>
              <a:gd name="T7" fmla="*/ 143 h 330"/>
              <a:gd name="T8" fmla="*/ 361 w 418"/>
              <a:gd name="T9" fmla="*/ 101 h 330"/>
              <a:gd name="T10" fmla="*/ 320 w 418"/>
              <a:gd name="T11" fmla="*/ 58 h 330"/>
              <a:gd name="T12" fmla="*/ 272 w 418"/>
              <a:gd name="T13" fmla="*/ 7 h 330"/>
              <a:gd name="T14" fmla="*/ 239 w 418"/>
              <a:gd name="T15" fmla="*/ 15 h 330"/>
              <a:gd name="T16" fmla="*/ 231 w 418"/>
              <a:gd name="T17" fmla="*/ 50 h 330"/>
              <a:gd name="T18" fmla="*/ 280 w 418"/>
              <a:gd name="T19" fmla="*/ 101 h 330"/>
              <a:gd name="T20" fmla="*/ 306 w 418"/>
              <a:gd name="T21" fmla="*/ 128 h 330"/>
              <a:gd name="T22" fmla="*/ 25 w 418"/>
              <a:gd name="T23" fmla="*/ 128 h 330"/>
              <a:gd name="T24" fmla="*/ 0 w 418"/>
              <a:gd name="T25" fmla="*/ 165 h 330"/>
              <a:gd name="T26" fmla="*/ 25 w 418"/>
              <a:gd name="T27" fmla="*/ 202 h 330"/>
              <a:gd name="T28" fmla="*/ 306 w 418"/>
              <a:gd name="T29" fmla="*/ 202 h 330"/>
              <a:gd name="T30" fmla="*/ 231 w 418"/>
              <a:gd name="T31" fmla="*/ 280 h 330"/>
              <a:gd name="T32" fmla="*/ 239 w 418"/>
              <a:gd name="T33" fmla="*/ 315 h 330"/>
              <a:gd name="T34" fmla="*/ 272 w 418"/>
              <a:gd name="T35" fmla="*/ 323 h 330"/>
              <a:gd name="T36" fmla="*/ 320 w 418"/>
              <a:gd name="T37" fmla="*/ 272 h 330"/>
              <a:gd name="T38" fmla="*/ 361 w 418"/>
              <a:gd name="T39" fmla="*/ 229 h 330"/>
              <a:gd name="T40" fmla="*/ 400 w 418"/>
              <a:gd name="T41" fmla="*/ 188 h 330"/>
              <a:gd name="T42" fmla="*/ 402 w 418"/>
              <a:gd name="T43" fmla="*/ 186 h 330"/>
              <a:gd name="T44" fmla="*/ 403 w 418"/>
              <a:gd name="T45" fmla="*/ 185 h 330"/>
              <a:gd name="T46" fmla="*/ 409 w 418"/>
              <a:gd name="T47" fmla="*/ 178 h 330"/>
              <a:gd name="T48" fmla="*/ 417 w 418"/>
              <a:gd name="T49" fmla="*/ 165 h 330"/>
              <a:gd name="T50" fmla="*/ 409 w 418"/>
              <a:gd name="T51" fmla="*/ 15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8" h="330">
                <a:moveTo>
                  <a:pt x="409" y="152"/>
                </a:moveTo>
                <a:cubicBezTo>
                  <a:pt x="402" y="144"/>
                  <a:pt x="402" y="144"/>
                  <a:pt x="402" y="144"/>
                </a:cubicBezTo>
                <a:cubicBezTo>
                  <a:pt x="402" y="144"/>
                  <a:pt x="402" y="144"/>
                  <a:pt x="402" y="144"/>
                </a:cubicBezTo>
                <a:cubicBezTo>
                  <a:pt x="401" y="143"/>
                  <a:pt x="401" y="143"/>
                  <a:pt x="401" y="143"/>
                </a:cubicBezTo>
                <a:cubicBezTo>
                  <a:pt x="361" y="101"/>
                  <a:pt x="361" y="101"/>
                  <a:pt x="361" y="101"/>
                </a:cubicBezTo>
                <a:cubicBezTo>
                  <a:pt x="320" y="58"/>
                  <a:pt x="320" y="58"/>
                  <a:pt x="320" y="58"/>
                </a:cubicBezTo>
                <a:cubicBezTo>
                  <a:pt x="272" y="7"/>
                  <a:pt x="272" y="7"/>
                  <a:pt x="272" y="7"/>
                </a:cubicBezTo>
                <a:cubicBezTo>
                  <a:pt x="265" y="0"/>
                  <a:pt x="250" y="3"/>
                  <a:pt x="239" y="15"/>
                </a:cubicBezTo>
                <a:cubicBezTo>
                  <a:pt x="228" y="27"/>
                  <a:pt x="224" y="42"/>
                  <a:pt x="231" y="50"/>
                </a:cubicBezTo>
                <a:cubicBezTo>
                  <a:pt x="280" y="101"/>
                  <a:pt x="280" y="101"/>
                  <a:pt x="280" y="101"/>
                </a:cubicBezTo>
                <a:cubicBezTo>
                  <a:pt x="306" y="128"/>
                  <a:pt x="306" y="128"/>
                  <a:pt x="306" y="128"/>
                </a:cubicBezTo>
                <a:cubicBezTo>
                  <a:pt x="25" y="128"/>
                  <a:pt x="25" y="128"/>
                  <a:pt x="25" y="128"/>
                </a:cubicBezTo>
                <a:cubicBezTo>
                  <a:pt x="11" y="128"/>
                  <a:pt x="0" y="145"/>
                  <a:pt x="0" y="165"/>
                </a:cubicBezTo>
                <a:cubicBezTo>
                  <a:pt x="0" y="185"/>
                  <a:pt x="11" y="202"/>
                  <a:pt x="25" y="202"/>
                </a:cubicBezTo>
                <a:cubicBezTo>
                  <a:pt x="306" y="202"/>
                  <a:pt x="306" y="202"/>
                  <a:pt x="306" y="202"/>
                </a:cubicBezTo>
                <a:cubicBezTo>
                  <a:pt x="231" y="280"/>
                  <a:pt x="231" y="280"/>
                  <a:pt x="231" y="280"/>
                </a:cubicBezTo>
                <a:cubicBezTo>
                  <a:pt x="224" y="288"/>
                  <a:pt x="228" y="303"/>
                  <a:pt x="239" y="315"/>
                </a:cubicBezTo>
                <a:cubicBezTo>
                  <a:pt x="250" y="327"/>
                  <a:pt x="265" y="330"/>
                  <a:pt x="272" y="323"/>
                </a:cubicBezTo>
                <a:cubicBezTo>
                  <a:pt x="320" y="272"/>
                  <a:pt x="320" y="272"/>
                  <a:pt x="320" y="272"/>
                </a:cubicBezTo>
                <a:cubicBezTo>
                  <a:pt x="361" y="229"/>
                  <a:pt x="361" y="229"/>
                  <a:pt x="361" y="229"/>
                </a:cubicBezTo>
                <a:cubicBezTo>
                  <a:pt x="400" y="188"/>
                  <a:pt x="400" y="188"/>
                  <a:pt x="400" y="188"/>
                </a:cubicBezTo>
                <a:cubicBezTo>
                  <a:pt x="401" y="187"/>
                  <a:pt x="401" y="187"/>
                  <a:pt x="402" y="186"/>
                </a:cubicBezTo>
                <a:cubicBezTo>
                  <a:pt x="402" y="186"/>
                  <a:pt x="402" y="185"/>
                  <a:pt x="403" y="185"/>
                </a:cubicBezTo>
                <a:cubicBezTo>
                  <a:pt x="409" y="178"/>
                  <a:pt x="409" y="178"/>
                  <a:pt x="409" y="178"/>
                </a:cubicBezTo>
                <a:cubicBezTo>
                  <a:pt x="412" y="175"/>
                  <a:pt x="418" y="170"/>
                  <a:pt x="417" y="165"/>
                </a:cubicBezTo>
                <a:cubicBezTo>
                  <a:pt x="418" y="159"/>
                  <a:pt x="412" y="155"/>
                  <a:pt x="409" y="152"/>
                </a:cubicBezTo>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1" name="Freeform 5"/>
          <p:cNvSpPr>
            <a:spLocks/>
          </p:cNvSpPr>
          <p:nvPr/>
        </p:nvSpPr>
        <p:spPr bwMode="auto">
          <a:xfrm rot="16200000">
            <a:off x="8562396" y="2649946"/>
            <a:ext cx="206417" cy="163267"/>
          </a:xfrm>
          <a:custGeom>
            <a:avLst/>
            <a:gdLst>
              <a:gd name="T0" fmla="*/ 409 w 418"/>
              <a:gd name="T1" fmla="*/ 152 h 330"/>
              <a:gd name="T2" fmla="*/ 402 w 418"/>
              <a:gd name="T3" fmla="*/ 144 h 330"/>
              <a:gd name="T4" fmla="*/ 402 w 418"/>
              <a:gd name="T5" fmla="*/ 144 h 330"/>
              <a:gd name="T6" fmla="*/ 401 w 418"/>
              <a:gd name="T7" fmla="*/ 143 h 330"/>
              <a:gd name="T8" fmla="*/ 361 w 418"/>
              <a:gd name="T9" fmla="*/ 101 h 330"/>
              <a:gd name="T10" fmla="*/ 320 w 418"/>
              <a:gd name="T11" fmla="*/ 58 h 330"/>
              <a:gd name="T12" fmla="*/ 272 w 418"/>
              <a:gd name="T13" fmla="*/ 7 h 330"/>
              <a:gd name="T14" fmla="*/ 239 w 418"/>
              <a:gd name="T15" fmla="*/ 15 h 330"/>
              <a:gd name="T16" fmla="*/ 231 w 418"/>
              <a:gd name="T17" fmla="*/ 50 h 330"/>
              <a:gd name="T18" fmla="*/ 280 w 418"/>
              <a:gd name="T19" fmla="*/ 101 h 330"/>
              <a:gd name="T20" fmla="*/ 306 w 418"/>
              <a:gd name="T21" fmla="*/ 128 h 330"/>
              <a:gd name="T22" fmla="*/ 25 w 418"/>
              <a:gd name="T23" fmla="*/ 128 h 330"/>
              <a:gd name="T24" fmla="*/ 0 w 418"/>
              <a:gd name="T25" fmla="*/ 165 h 330"/>
              <a:gd name="T26" fmla="*/ 25 w 418"/>
              <a:gd name="T27" fmla="*/ 202 h 330"/>
              <a:gd name="T28" fmla="*/ 306 w 418"/>
              <a:gd name="T29" fmla="*/ 202 h 330"/>
              <a:gd name="T30" fmla="*/ 231 w 418"/>
              <a:gd name="T31" fmla="*/ 280 h 330"/>
              <a:gd name="T32" fmla="*/ 239 w 418"/>
              <a:gd name="T33" fmla="*/ 315 h 330"/>
              <a:gd name="T34" fmla="*/ 272 w 418"/>
              <a:gd name="T35" fmla="*/ 323 h 330"/>
              <a:gd name="T36" fmla="*/ 320 w 418"/>
              <a:gd name="T37" fmla="*/ 272 h 330"/>
              <a:gd name="T38" fmla="*/ 361 w 418"/>
              <a:gd name="T39" fmla="*/ 229 h 330"/>
              <a:gd name="T40" fmla="*/ 400 w 418"/>
              <a:gd name="T41" fmla="*/ 188 h 330"/>
              <a:gd name="T42" fmla="*/ 402 w 418"/>
              <a:gd name="T43" fmla="*/ 186 h 330"/>
              <a:gd name="T44" fmla="*/ 403 w 418"/>
              <a:gd name="T45" fmla="*/ 185 h 330"/>
              <a:gd name="T46" fmla="*/ 409 w 418"/>
              <a:gd name="T47" fmla="*/ 178 h 330"/>
              <a:gd name="T48" fmla="*/ 417 w 418"/>
              <a:gd name="T49" fmla="*/ 165 h 330"/>
              <a:gd name="T50" fmla="*/ 409 w 418"/>
              <a:gd name="T51" fmla="*/ 15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8" h="330">
                <a:moveTo>
                  <a:pt x="409" y="152"/>
                </a:moveTo>
                <a:cubicBezTo>
                  <a:pt x="402" y="144"/>
                  <a:pt x="402" y="144"/>
                  <a:pt x="402" y="144"/>
                </a:cubicBezTo>
                <a:cubicBezTo>
                  <a:pt x="402" y="144"/>
                  <a:pt x="402" y="144"/>
                  <a:pt x="402" y="144"/>
                </a:cubicBezTo>
                <a:cubicBezTo>
                  <a:pt x="401" y="143"/>
                  <a:pt x="401" y="143"/>
                  <a:pt x="401" y="143"/>
                </a:cubicBezTo>
                <a:cubicBezTo>
                  <a:pt x="361" y="101"/>
                  <a:pt x="361" y="101"/>
                  <a:pt x="361" y="101"/>
                </a:cubicBezTo>
                <a:cubicBezTo>
                  <a:pt x="320" y="58"/>
                  <a:pt x="320" y="58"/>
                  <a:pt x="320" y="58"/>
                </a:cubicBezTo>
                <a:cubicBezTo>
                  <a:pt x="272" y="7"/>
                  <a:pt x="272" y="7"/>
                  <a:pt x="272" y="7"/>
                </a:cubicBezTo>
                <a:cubicBezTo>
                  <a:pt x="265" y="0"/>
                  <a:pt x="250" y="3"/>
                  <a:pt x="239" y="15"/>
                </a:cubicBezTo>
                <a:cubicBezTo>
                  <a:pt x="228" y="27"/>
                  <a:pt x="224" y="42"/>
                  <a:pt x="231" y="50"/>
                </a:cubicBezTo>
                <a:cubicBezTo>
                  <a:pt x="280" y="101"/>
                  <a:pt x="280" y="101"/>
                  <a:pt x="280" y="101"/>
                </a:cubicBezTo>
                <a:cubicBezTo>
                  <a:pt x="306" y="128"/>
                  <a:pt x="306" y="128"/>
                  <a:pt x="306" y="128"/>
                </a:cubicBezTo>
                <a:cubicBezTo>
                  <a:pt x="25" y="128"/>
                  <a:pt x="25" y="128"/>
                  <a:pt x="25" y="128"/>
                </a:cubicBezTo>
                <a:cubicBezTo>
                  <a:pt x="11" y="128"/>
                  <a:pt x="0" y="145"/>
                  <a:pt x="0" y="165"/>
                </a:cubicBezTo>
                <a:cubicBezTo>
                  <a:pt x="0" y="185"/>
                  <a:pt x="11" y="202"/>
                  <a:pt x="25" y="202"/>
                </a:cubicBezTo>
                <a:cubicBezTo>
                  <a:pt x="306" y="202"/>
                  <a:pt x="306" y="202"/>
                  <a:pt x="306" y="202"/>
                </a:cubicBezTo>
                <a:cubicBezTo>
                  <a:pt x="231" y="280"/>
                  <a:pt x="231" y="280"/>
                  <a:pt x="231" y="280"/>
                </a:cubicBezTo>
                <a:cubicBezTo>
                  <a:pt x="224" y="288"/>
                  <a:pt x="228" y="303"/>
                  <a:pt x="239" y="315"/>
                </a:cubicBezTo>
                <a:cubicBezTo>
                  <a:pt x="250" y="327"/>
                  <a:pt x="265" y="330"/>
                  <a:pt x="272" y="323"/>
                </a:cubicBezTo>
                <a:cubicBezTo>
                  <a:pt x="320" y="272"/>
                  <a:pt x="320" y="272"/>
                  <a:pt x="320" y="272"/>
                </a:cubicBezTo>
                <a:cubicBezTo>
                  <a:pt x="361" y="229"/>
                  <a:pt x="361" y="229"/>
                  <a:pt x="361" y="229"/>
                </a:cubicBezTo>
                <a:cubicBezTo>
                  <a:pt x="400" y="188"/>
                  <a:pt x="400" y="188"/>
                  <a:pt x="400" y="188"/>
                </a:cubicBezTo>
                <a:cubicBezTo>
                  <a:pt x="401" y="187"/>
                  <a:pt x="401" y="187"/>
                  <a:pt x="402" y="186"/>
                </a:cubicBezTo>
                <a:cubicBezTo>
                  <a:pt x="402" y="186"/>
                  <a:pt x="402" y="185"/>
                  <a:pt x="403" y="185"/>
                </a:cubicBezTo>
                <a:cubicBezTo>
                  <a:pt x="409" y="178"/>
                  <a:pt x="409" y="178"/>
                  <a:pt x="409" y="178"/>
                </a:cubicBezTo>
                <a:cubicBezTo>
                  <a:pt x="412" y="175"/>
                  <a:pt x="418" y="170"/>
                  <a:pt x="417" y="165"/>
                </a:cubicBezTo>
                <a:cubicBezTo>
                  <a:pt x="418" y="159"/>
                  <a:pt x="412" y="155"/>
                  <a:pt x="409" y="152"/>
                </a:cubicBezTo>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3" name="Freeform 5"/>
          <p:cNvSpPr>
            <a:spLocks/>
          </p:cNvSpPr>
          <p:nvPr/>
        </p:nvSpPr>
        <p:spPr bwMode="auto">
          <a:xfrm rot="5400000">
            <a:off x="1910787" y="3474699"/>
            <a:ext cx="206417" cy="163267"/>
          </a:xfrm>
          <a:custGeom>
            <a:avLst/>
            <a:gdLst>
              <a:gd name="T0" fmla="*/ 409 w 418"/>
              <a:gd name="T1" fmla="*/ 152 h 330"/>
              <a:gd name="T2" fmla="*/ 402 w 418"/>
              <a:gd name="T3" fmla="*/ 144 h 330"/>
              <a:gd name="T4" fmla="*/ 402 w 418"/>
              <a:gd name="T5" fmla="*/ 144 h 330"/>
              <a:gd name="T6" fmla="*/ 401 w 418"/>
              <a:gd name="T7" fmla="*/ 143 h 330"/>
              <a:gd name="T8" fmla="*/ 361 w 418"/>
              <a:gd name="T9" fmla="*/ 101 h 330"/>
              <a:gd name="T10" fmla="*/ 320 w 418"/>
              <a:gd name="T11" fmla="*/ 58 h 330"/>
              <a:gd name="T12" fmla="*/ 272 w 418"/>
              <a:gd name="T13" fmla="*/ 7 h 330"/>
              <a:gd name="T14" fmla="*/ 239 w 418"/>
              <a:gd name="T15" fmla="*/ 15 h 330"/>
              <a:gd name="T16" fmla="*/ 231 w 418"/>
              <a:gd name="T17" fmla="*/ 50 h 330"/>
              <a:gd name="T18" fmla="*/ 280 w 418"/>
              <a:gd name="T19" fmla="*/ 101 h 330"/>
              <a:gd name="T20" fmla="*/ 306 w 418"/>
              <a:gd name="T21" fmla="*/ 128 h 330"/>
              <a:gd name="T22" fmla="*/ 25 w 418"/>
              <a:gd name="T23" fmla="*/ 128 h 330"/>
              <a:gd name="T24" fmla="*/ 0 w 418"/>
              <a:gd name="T25" fmla="*/ 165 h 330"/>
              <a:gd name="T26" fmla="*/ 25 w 418"/>
              <a:gd name="T27" fmla="*/ 202 h 330"/>
              <a:gd name="T28" fmla="*/ 306 w 418"/>
              <a:gd name="T29" fmla="*/ 202 h 330"/>
              <a:gd name="T30" fmla="*/ 231 w 418"/>
              <a:gd name="T31" fmla="*/ 280 h 330"/>
              <a:gd name="T32" fmla="*/ 239 w 418"/>
              <a:gd name="T33" fmla="*/ 315 h 330"/>
              <a:gd name="T34" fmla="*/ 272 w 418"/>
              <a:gd name="T35" fmla="*/ 323 h 330"/>
              <a:gd name="T36" fmla="*/ 320 w 418"/>
              <a:gd name="T37" fmla="*/ 272 h 330"/>
              <a:gd name="T38" fmla="*/ 361 w 418"/>
              <a:gd name="T39" fmla="*/ 229 h 330"/>
              <a:gd name="T40" fmla="*/ 400 w 418"/>
              <a:gd name="T41" fmla="*/ 188 h 330"/>
              <a:gd name="T42" fmla="*/ 402 w 418"/>
              <a:gd name="T43" fmla="*/ 186 h 330"/>
              <a:gd name="T44" fmla="*/ 403 w 418"/>
              <a:gd name="T45" fmla="*/ 185 h 330"/>
              <a:gd name="T46" fmla="*/ 409 w 418"/>
              <a:gd name="T47" fmla="*/ 178 h 330"/>
              <a:gd name="T48" fmla="*/ 417 w 418"/>
              <a:gd name="T49" fmla="*/ 165 h 330"/>
              <a:gd name="T50" fmla="*/ 409 w 418"/>
              <a:gd name="T51" fmla="*/ 15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8" h="330">
                <a:moveTo>
                  <a:pt x="409" y="152"/>
                </a:moveTo>
                <a:cubicBezTo>
                  <a:pt x="402" y="144"/>
                  <a:pt x="402" y="144"/>
                  <a:pt x="402" y="144"/>
                </a:cubicBezTo>
                <a:cubicBezTo>
                  <a:pt x="402" y="144"/>
                  <a:pt x="402" y="144"/>
                  <a:pt x="402" y="144"/>
                </a:cubicBezTo>
                <a:cubicBezTo>
                  <a:pt x="401" y="143"/>
                  <a:pt x="401" y="143"/>
                  <a:pt x="401" y="143"/>
                </a:cubicBezTo>
                <a:cubicBezTo>
                  <a:pt x="361" y="101"/>
                  <a:pt x="361" y="101"/>
                  <a:pt x="361" y="101"/>
                </a:cubicBezTo>
                <a:cubicBezTo>
                  <a:pt x="320" y="58"/>
                  <a:pt x="320" y="58"/>
                  <a:pt x="320" y="58"/>
                </a:cubicBezTo>
                <a:cubicBezTo>
                  <a:pt x="272" y="7"/>
                  <a:pt x="272" y="7"/>
                  <a:pt x="272" y="7"/>
                </a:cubicBezTo>
                <a:cubicBezTo>
                  <a:pt x="265" y="0"/>
                  <a:pt x="250" y="3"/>
                  <a:pt x="239" y="15"/>
                </a:cubicBezTo>
                <a:cubicBezTo>
                  <a:pt x="228" y="27"/>
                  <a:pt x="224" y="42"/>
                  <a:pt x="231" y="50"/>
                </a:cubicBezTo>
                <a:cubicBezTo>
                  <a:pt x="280" y="101"/>
                  <a:pt x="280" y="101"/>
                  <a:pt x="280" y="101"/>
                </a:cubicBezTo>
                <a:cubicBezTo>
                  <a:pt x="306" y="128"/>
                  <a:pt x="306" y="128"/>
                  <a:pt x="306" y="128"/>
                </a:cubicBezTo>
                <a:cubicBezTo>
                  <a:pt x="25" y="128"/>
                  <a:pt x="25" y="128"/>
                  <a:pt x="25" y="128"/>
                </a:cubicBezTo>
                <a:cubicBezTo>
                  <a:pt x="11" y="128"/>
                  <a:pt x="0" y="145"/>
                  <a:pt x="0" y="165"/>
                </a:cubicBezTo>
                <a:cubicBezTo>
                  <a:pt x="0" y="185"/>
                  <a:pt x="11" y="202"/>
                  <a:pt x="25" y="202"/>
                </a:cubicBezTo>
                <a:cubicBezTo>
                  <a:pt x="306" y="202"/>
                  <a:pt x="306" y="202"/>
                  <a:pt x="306" y="202"/>
                </a:cubicBezTo>
                <a:cubicBezTo>
                  <a:pt x="231" y="280"/>
                  <a:pt x="231" y="280"/>
                  <a:pt x="231" y="280"/>
                </a:cubicBezTo>
                <a:cubicBezTo>
                  <a:pt x="224" y="288"/>
                  <a:pt x="228" y="303"/>
                  <a:pt x="239" y="315"/>
                </a:cubicBezTo>
                <a:cubicBezTo>
                  <a:pt x="250" y="327"/>
                  <a:pt x="265" y="330"/>
                  <a:pt x="272" y="323"/>
                </a:cubicBezTo>
                <a:cubicBezTo>
                  <a:pt x="320" y="272"/>
                  <a:pt x="320" y="272"/>
                  <a:pt x="320" y="272"/>
                </a:cubicBezTo>
                <a:cubicBezTo>
                  <a:pt x="361" y="229"/>
                  <a:pt x="361" y="229"/>
                  <a:pt x="361" y="229"/>
                </a:cubicBezTo>
                <a:cubicBezTo>
                  <a:pt x="400" y="188"/>
                  <a:pt x="400" y="188"/>
                  <a:pt x="400" y="188"/>
                </a:cubicBezTo>
                <a:cubicBezTo>
                  <a:pt x="401" y="187"/>
                  <a:pt x="401" y="187"/>
                  <a:pt x="402" y="186"/>
                </a:cubicBezTo>
                <a:cubicBezTo>
                  <a:pt x="402" y="186"/>
                  <a:pt x="402" y="185"/>
                  <a:pt x="403" y="185"/>
                </a:cubicBezTo>
                <a:cubicBezTo>
                  <a:pt x="409" y="178"/>
                  <a:pt x="409" y="178"/>
                  <a:pt x="409" y="178"/>
                </a:cubicBezTo>
                <a:cubicBezTo>
                  <a:pt x="412" y="175"/>
                  <a:pt x="418" y="170"/>
                  <a:pt x="417" y="165"/>
                </a:cubicBezTo>
                <a:cubicBezTo>
                  <a:pt x="418" y="159"/>
                  <a:pt x="412" y="155"/>
                  <a:pt x="409" y="152"/>
                </a:cubicBezTo>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4" name="Freeform 5"/>
          <p:cNvSpPr>
            <a:spLocks/>
          </p:cNvSpPr>
          <p:nvPr/>
        </p:nvSpPr>
        <p:spPr bwMode="auto">
          <a:xfrm rot="5400000">
            <a:off x="4473985" y="3474699"/>
            <a:ext cx="206417" cy="163267"/>
          </a:xfrm>
          <a:custGeom>
            <a:avLst/>
            <a:gdLst>
              <a:gd name="T0" fmla="*/ 409 w 418"/>
              <a:gd name="T1" fmla="*/ 152 h 330"/>
              <a:gd name="T2" fmla="*/ 402 w 418"/>
              <a:gd name="T3" fmla="*/ 144 h 330"/>
              <a:gd name="T4" fmla="*/ 402 w 418"/>
              <a:gd name="T5" fmla="*/ 144 h 330"/>
              <a:gd name="T6" fmla="*/ 401 w 418"/>
              <a:gd name="T7" fmla="*/ 143 h 330"/>
              <a:gd name="T8" fmla="*/ 361 w 418"/>
              <a:gd name="T9" fmla="*/ 101 h 330"/>
              <a:gd name="T10" fmla="*/ 320 w 418"/>
              <a:gd name="T11" fmla="*/ 58 h 330"/>
              <a:gd name="T12" fmla="*/ 272 w 418"/>
              <a:gd name="T13" fmla="*/ 7 h 330"/>
              <a:gd name="T14" fmla="*/ 239 w 418"/>
              <a:gd name="T15" fmla="*/ 15 h 330"/>
              <a:gd name="T16" fmla="*/ 231 w 418"/>
              <a:gd name="T17" fmla="*/ 50 h 330"/>
              <a:gd name="T18" fmla="*/ 280 w 418"/>
              <a:gd name="T19" fmla="*/ 101 h 330"/>
              <a:gd name="T20" fmla="*/ 306 w 418"/>
              <a:gd name="T21" fmla="*/ 128 h 330"/>
              <a:gd name="T22" fmla="*/ 25 w 418"/>
              <a:gd name="T23" fmla="*/ 128 h 330"/>
              <a:gd name="T24" fmla="*/ 0 w 418"/>
              <a:gd name="T25" fmla="*/ 165 h 330"/>
              <a:gd name="T26" fmla="*/ 25 w 418"/>
              <a:gd name="T27" fmla="*/ 202 h 330"/>
              <a:gd name="T28" fmla="*/ 306 w 418"/>
              <a:gd name="T29" fmla="*/ 202 h 330"/>
              <a:gd name="T30" fmla="*/ 231 w 418"/>
              <a:gd name="T31" fmla="*/ 280 h 330"/>
              <a:gd name="T32" fmla="*/ 239 w 418"/>
              <a:gd name="T33" fmla="*/ 315 h 330"/>
              <a:gd name="T34" fmla="*/ 272 w 418"/>
              <a:gd name="T35" fmla="*/ 323 h 330"/>
              <a:gd name="T36" fmla="*/ 320 w 418"/>
              <a:gd name="T37" fmla="*/ 272 h 330"/>
              <a:gd name="T38" fmla="*/ 361 w 418"/>
              <a:gd name="T39" fmla="*/ 229 h 330"/>
              <a:gd name="T40" fmla="*/ 400 w 418"/>
              <a:gd name="T41" fmla="*/ 188 h 330"/>
              <a:gd name="T42" fmla="*/ 402 w 418"/>
              <a:gd name="T43" fmla="*/ 186 h 330"/>
              <a:gd name="T44" fmla="*/ 403 w 418"/>
              <a:gd name="T45" fmla="*/ 185 h 330"/>
              <a:gd name="T46" fmla="*/ 409 w 418"/>
              <a:gd name="T47" fmla="*/ 178 h 330"/>
              <a:gd name="T48" fmla="*/ 417 w 418"/>
              <a:gd name="T49" fmla="*/ 165 h 330"/>
              <a:gd name="T50" fmla="*/ 409 w 418"/>
              <a:gd name="T51" fmla="*/ 15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8" h="330">
                <a:moveTo>
                  <a:pt x="409" y="152"/>
                </a:moveTo>
                <a:cubicBezTo>
                  <a:pt x="402" y="144"/>
                  <a:pt x="402" y="144"/>
                  <a:pt x="402" y="144"/>
                </a:cubicBezTo>
                <a:cubicBezTo>
                  <a:pt x="402" y="144"/>
                  <a:pt x="402" y="144"/>
                  <a:pt x="402" y="144"/>
                </a:cubicBezTo>
                <a:cubicBezTo>
                  <a:pt x="401" y="143"/>
                  <a:pt x="401" y="143"/>
                  <a:pt x="401" y="143"/>
                </a:cubicBezTo>
                <a:cubicBezTo>
                  <a:pt x="361" y="101"/>
                  <a:pt x="361" y="101"/>
                  <a:pt x="361" y="101"/>
                </a:cubicBezTo>
                <a:cubicBezTo>
                  <a:pt x="320" y="58"/>
                  <a:pt x="320" y="58"/>
                  <a:pt x="320" y="58"/>
                </a:cubicBezTo>
                <a:cubicBezTo>
                  <a:pt x="272" y="7"/>
                  <a:pt x="272" y="7"/>
                  <a:pt x="272" y="7"/>
                </a:cubicBezTo>
                <a:cubicBezTo>
                  <a:pt x="265" y="0"/>
                  <a:pt x="250" y="3"/>
                  <a:pt x="239" y="15"/>
                </a:cubicBezTo>
                <a:cubicBezTo>
                  <a:pt x="228" y="27"/>
                  <a:pt x="224" y="42"/>
                  <a:pt x="231" y="50"/>
                </a:cubicBezTo>
                <a:cubicBezTo>
                  <a:pt x="280" y="101"/>
                  <a:pt x="280" y="101"/>
                  <a:pt x="280" y="101"/>
                </a:cubicBezTo>
                <a:cubicBezTo>
                  <a:pt x="306" y="128"/>
                  <a:pt x="306" y="128"/>
                  <a:pt x="306" y="128"/>
                </a:cubicBezTo>
                <a:cubicBezTo>
                  <a:pt x="25" y="128"/>
                  <a:pt x="25" y="128"/>
                  <a:pt x="25" y="128"/>
                </a:cubicBezTo>
                <a:cubicBezTo>
                  <a:pt x="11" y="128"/>
                  <a:pt x="0" y="145"/>
                  <a:pt x="0" y="165"/>
                </a:cubicBezTo>
                <a:cubicBezTo>
                  <a:pt x="0" y="185"/>
                  <a:pt x="11" y="202"/>
                  <a:pt x="25" y="202"/>
                </a:cubicBezTo>
                <a:cubicBezTo>
                  <a:pt x="306" y="202"/>
                  <a:pt x="306" y="202"/>
                  <a:pt x="306" y="202"/>
                </a:cubicBezTo>
                <a:cubicBezTo>
                  <a:pt x="231" y="280"/>
                  <a:pt x="231" y="280"/>
                  <a:pt x="231" y="280"/>
                </a:cubicBezTo>
                <a:cubicBezTo>
                  <a:pt x="224" y="288"/>
                  <a:pt x="228" y="303"/>
                  <a:pt x="239" y="315"/>
                </a:cubicBezTo>
                <a:cubicBezTo>
                  <a:pt x="250" y="327"/>
                  <a:pt x="265" y="330"/>
                  <a:pt x="272" y="323"/>
                </a:cubicBezTo>
                <a:cubicBezTo>
                  <a:pt x="320" y="272"/>
                  <a:pt x="320" y="272"/>
                  <a:pt x="320" y="272"/>
                </a:cubicBezTo>
                <a:cubicBezTo>
                  <a:pt x="361" y="229"/>
                  <a:pt x="361" y="229"/>
                  <a:pt x="361" y="229"/>
                </a:cubicBezTo>
                <a:cubicBezTo>
                  <a:pt x="400" y="188"/>
                  <a:pt x="400" y="188"/>
                  <a:pt x="400" y="188"/>
                </a:cubicBezTo>
                <a:cubicBezTo>
                  <a:pt x="401" y="187"/>
                  <a:pt x="401" y="187"/>
                  <a:pt x="402" y="186"/>
                </a:cubicBezTo>
                <a:cubicBezTo>
                  <a:pt x="402" y="186"/>
                  <a:pt x="402" y="185"/>
                  <a:pt x="403" y="185"/>
                </a:cubicBezTo>
                <a:cubicBezTo>
                  <a:pt x="409" y="178"/>
                  <a:pt x="409" y="178"/>
                  <a:pt x="409" y="178"/>
                </a:cubicBezTo>
                <a:cubicBezTo>
                  <a:pt x="412" y="175"/>
                  <a:pt x="418" y="170"/>
                  <a:pt x="417" y="165"/>
                </a:cubicBezTo>
                <a:cubicBezTo>
                  <a:pt x="418" y="159"/>
                  <a:pt x="412" y="155"/>
                  <a:pt x="409" y="152"/>
                </a:cubicBezTo>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5" name="Freeform 5"/>
          <p:cNvSpPr>
            <a:spLocks/>
          </p:cNvSpPr>
          <p:nvPr/>
        </p:nvSpPr>
        <p:spPr bwMode="auto">
          <a:xfrm rot="5400000">
            <a:off x="6814130" y="3474699"/>
            <a:ext cx="206417" cy="163267"/>
          </a:xfrm>
          <a:custGeom>
            <a:avLst/>
            <a:gdLst>
              <a:gd name="T0" fmla="*/ 409 w 418"/>
              <a:gd name="T1" fmla="*/ 152 h 330"/>
              <a:gd name="T2" fmla="*/ 402 w 418"/>
              <a:gd name="T3" fmla="*/ 144 h 330"/>
              <a:gd name="T4" fmla="*/ 402 w 418"/>
              <a:gd name="T5" fmla="*/ 144 h 330"/>
              <a:gd name="T6" fmla="*/ 401 w 418"/>
              <a:gd name="T7" fmla="*/ 143 h 330"/>
              <a:gd name="T8" fmla="*/ 361 w 418"/>
              <a:gd name="T9" fmla="*/ 101 h 330"/>
              <a:gd name="T10" fmla="*/ 320 w 418"/>
              <a:gd name="T11" fmla="*/ 58 h 330"/>
              <a:gd name="T12" fmla="*/ 272 w 418"/>
              <a:gd name="T13" fmla="*/ 7 h 330"/>
              <a:gd name="T14" fmla="*/ 239 w 418"/>
              <a:gd name="T15" fmla="*/ 15 h 330"/>
              <a:gd name="T16" fmla="*/ 231 w 418"/>
              <a:gd name="T17" fmla="*/ 50 h 330"/>
              <a:gd name="T18" fmla="*/ 280 w 418"/>
              <a:gd name="T19" fmla="*/ 101 h 330"/>
              <a:gd name="T20" fmla="*/ 306 w 418"/>
              <a:gd name="T21" fmla="*/ 128 h 330"/>
              <a:gd name="T22" fmla="*/ 25 w 418"/>
              <a:gd name="T23" fmla="*/ 128 h 330"/>
              <a:gd name="T24" fmla="*/ 0 w 418"/>
              <a:gd name="T25" fmla="*/ 165 h 330"/>
              <a:gd name="T26" fmla="*/ 25 w 418"/>
              <a:gd name="T27" fmla="*/ 202 h 330"/>
              <a:gd name="T28" fmla="*/ 306 w 418"/>
              <a:gd name="T29" fmla="*/ 202 h 330"/>
              <a:gd name="T30" fmla="*/ 231 w 418"/>
              <a:gd name="T31" fmla="*/ 280 h 330"/>
              <a:gd name="T32" fmla="*/ 239 w 418"/>
              <a:gd name="T33" fmla="*/ 315 h 330"/>
              <a:gd name="T34" fmla="*/ 272 w 418"/>
              <a:gd name="T35" fmla="*/ 323 h 330"/>
              <a:gd name="T36" fmla="*/ 320 w 418"/>
              <a:gd name="T37" fmla="*/ 272 h 330"/>
              <a:gd name="T38" fmla="*/ 361 w 418"/>
              <a:gd name="T39" fmla="*/ 229 h 330"/>
              <a:gd name="T40" fmla="*/ 400 w 418"/>
              <a:gd name="T41" fmla="*/ 188 h 330"/>
              <a:gd name="T42" fmla="*/ 402 w 418"/>
              <a:gd name="T43" fmla="*/ 186 h 330"/>
              <a:gd name="T44" fmla="*/ 403 w 418"/>
              <a:gd name="T45" fmla="*/ 185 h 330"/>
              <a:gd name="T46" fmla="*/ 409 w 418"/>
              <a:gd name="T47" fmla="*/ 178 h 330"/>
              <a:gd name="T48" fmla="*/ 417 w 418"/>
              <a:gd name="T49" fmla="*/ 165 h 330"/>
              <a:gd name="T50" fmla="*/ 409 w 418"/>
              <a:gd name="T51" fmla="*/ 15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8" h="330">
                <a:moveTo>
                  <a:pt x="409" y="152"/>
                </a:moveTo>
                <a:cubicBezTo>
                  <a:pt x="402" y="144"/>
                  <a:pt x="402" y="144"/>
                  <a:pt x="402" y="144"/>
                </a:cubicBezTo>
                <a:cubicBezTo>
                  <a:pt x="402" y="144"/>
                  <a:pt x="402" y="144"/>
                  <a:pt x="402" y="144"/>
                </a:cubicBezTo>
                <a:cubicBezTo>
                  <a:pt x="401" y="143"/>
                  <a:pt x="401" y="143"/>
                  <a:pt x="401" y="143"/>
                </a:cubicBezTo>
                <a:cubicBezTo>
                  <a:pt x="361" y="101"/>
                  <a:pt x="361" y="101"/>
                  <a:pt x="361" y="101"/>
                </a:cubicBezTo>
                <a:cubicBezTo>
                  <a:pt x="320" y="58"/>
                  <a:pt x="320" y="58"/>
                  <a:pt x="320" y="58"/>
                </a:cubicBezTo>
                <a:cubicBezTo>
                  <a:pt x="272" y="7"/>
                  <a:pt x="272" y="7"/>
                  <a:pt x="272" y="7"/>
                </a:cubicBezTo>
                <a:cubicBezTo>
                  <a:pt x="265" y="0"/>
                  <a:pt x="250" y="3"/>
                  <a:pt x="239" y="15"/>
                </a:cubicBezTo>
                <a:cubicBezTo>
                  <a:pt x="228" y="27"/>
                  <a:pt x="224" y="42"/>
                  <a:pt x="231" y="50"/>
                </a:cubicBezTo>
                <a:cubicBezTo>
                  <a:pt x="280" y="101"/>
                  <a:pt x="280" y="101"/>
                  <a:pt x="280" y="101"/>
                </a:cubicBezTo>
                <a:cubicBezTo>
                  <a:pt x="306" y="128"/>
                  <a:pt x="306" y="128"/>
                  <a:pt x="306" y="128"/>
                </a:cubicBezTo>
                <a:cubicBezTo>
                  <a:pt x="25" y="128"/>
                  <a:pt x="25" y="128"/>
                  <a:pt x="25" y="128"/>
                </a:cubicBezTo>
                <a:cubicBezTo>
                  <a:pt x="11" y="128"/>
                  <a:pt x="0" y="145"/>
                  <a:pt x="0" y="165"/>
                </a:cubicBezTo>
                <a:cubicBezTo>
                  <a:pt x="0" y="185"/>
                  <a:pt x="11" y="202"/>
                  <a:pt x="25" y="202"/>
                </a:cubicBezTo>
                <a:cubicBezTo>
                  <a:pt x="306" y="202"/>
                  <a:pt x="306" y="202"/>
                  <a:pt x="306" y="202"/>
                </a:cubicBezTo>
                <a:cubicBezTo>
                  <a:pt x="231" y="280"/>
                  <a:pt x="231" y="280"/>
                  <a:pt x="231" y="280"/>
                </a:cubicBezTo>
                <a:cubicBezTo>
                  <a:pt x="224" y="288"/>
                  <a:pt x="228" y="303"/>
                  <a:pt x="239" y="315"/>
                </a:cubicBezTo>
                <a:cubicBezTo>
                  <a:pt x="250" y="327"/>
                  <a:pt x="265" y="330"/>
                  <a:pt x="272" y="323"/>
                </a:cubicBezTo>
                <a:cubicBezTo>
                  <a:pt x="320" y="272"/>
                  <a:pt x="320" y="272"/>
                  <a:pt x="320" y="272"/>
                </a:cubicBezTo>
                <a:cubicBezTo>
                  <a:pt x="361" y="229"/>
                  <a:pt x="361" y="229"/>
                  <a:pt x="361" y="229"/>
                </a:cubicBezTo>
                <a:cubicBezTo>
                  <a:pt x="400" y="188"/>
                  <a:pt x="400" y="188"/>
                  <a:pt x="400" y="188"/>
                </a:cubicBezTo>
                <a:cubicBezTo>
                  <a:pt x="401" y="187"/>
                  <a:pt x="401" y="187"/>
                  <a:pt x="402" y="186"/>
                </a:cubicBezTo>
                <a:cubicBezTo>
                  <a:pt x="402" y="186"/>
                  <a:pt x="402" y="185"/>
                  <a:pt x="403" y="185"/>
                </a:cubicBezTo>
                <a:cubicBezTo>
                  <a:pt x="409" y="178"/>
                  <a:pt x="409" y="178"/>
                  <a:pt x="409" y="178"/>
                </a:cubicBezTo>
                <a:cubicBezTo>
                  <a:pt x="412" y="175"/>
                  <a:pt x="418" y="170"/>
                  <a:pt x="417" y="165"/>
                </a:cubicBezTo>
                <a:cubicBezTo>
                  <a:pt x="418" y="159"/>
                  <a:pt x="412" y="155"/>
                  <a:pt x="409" y="152"/>
                </a:cubicBezTo>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zh-CN" altLang="en-US"/>
          </a:p>
        </p:txBody>
      </p:sp>
    </p:spTree>
  </p:cSld>
  <p:clrMapOvr>
    <a:masterClrMapping/>
  </p:clrMapOvr>
  <p:transition spd="med"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839788" y="2387397"/>
            <a:ext cx="10847387" cy="1231106"/>
          </a:xfrm>
        </p:spPr>
        <p:txBody>
          <a:bodyPr/>
          <a:lstStyle/>
          <a:p>
            <a:pPr algn="ctr"/>
            <a:r>
              <a:rPr lang="en-US" altLang="zh-CN" sz="4400" b="1" dirty="0">
                <a:solidFill>
                  <a:srgbClr val="000000"/>
                </a:solidFill>
                <a:latin typeface="Arial" charset="0"/>
                <a:ea typeface="黑体" pitchFamily="49" charset="-122"/>
                <a:cs typeface="Arial" charset="0"/>
              </a:rPr>
              <a:t>Huawei overview</a:t>
            </a:r>
            <a:r>
              <a:rPr lang="en-US" altLang="zh-CN" b="1" dirty="0">
                <a:solidFill>
                  <a:srgbClr val="FF2222"/>
                </a:solidFill>
                <a:latin typeface="Arial" charset="0"/>
                <a:ea typeface="黑体" pitchFamily="49" charset="-122"/>
                <a:cs typeface="Arial" charset="0"/>
              </a:rPr>
              <a:t/>
            </a:r>
            <a:br>
              <a:rPr lang="en-US" altLang="zh-CN" b="1" dirty="0">
                <a:solidFill>
                  <a:srgbClr val="FF2222"/>
                </a:solidFill>
                <a:latin typeface="Arial" charset="0"/>
                <a:ea typeface="黑体" pitchFamily="49" charset="-122"/>
                <a:cs typeface="Arial" charset="0"/>
              </a:rPr>
            </a:br>
            <a:endParaRPr lang="da-DK" dirty="0"/>
          </a:p>
        </p:txBody>
      </p:sp>
    </p:spTree>
    <p:extLst>
      <p:ext uri="{BB962C8B-B14F-4D97-AF65-F5344CB8AC3E}">
        <p14:creationId xmlns:p14="http://schemas.microsoft.com/office/powerpoint/2010/main" val="283160288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6"/>
          <p:cNvSpPr txBox="1">
            <a:spLocks noChangeArrowheads="1"/>
          </p:cNvSpPr>
          <p:nvPr/>
        </p:nvSpPr>
        <p:spPr bwMode="auto">
          <a:xfrm>
            <a:off x="10604501" y="5897564"/>
            <a:ext cx="863600" cy="184666"/>
          </a:xfrm>
          <a:prstGeom prst="rect">
            <a:avLst/>
          </a:prstGeom>
          <a:noFill/>
          <a:ln w="9525">
            <a:noFill/>
            <a:miter lim="800000"/>
            <a:headEnd/>
            <a:tailEnd/>
          </a:ln>
        </p:spPr>
        <p:txBody>
          <a:bodyPr lIns="0" tIns="0" rIns="0" bIns="0">
            <a:spAutoFit/>
          </a:bodyPr>
          <a:lstStyle/>
          <a:p>
            <a:pPr eaLnBrk="0" fontAlgn="ctr" hangingPunct="0">
              <a:buSzPct val="100000"/>
              <a:defRPr/>
            </a:pPr>
            <a:r>
              <a:rPr lang="en-US" altLang="zh-CN" sz="1200" dirty="0">
                <a:solidFill>
                  <a:schemeClr val="tx1">
                    <a:lumMod val="65000"/>
                    <a:lumOff val="35000"/>
                  </a:schemeClr>
                </a:solidFill>
                <a:latin typeface="Arial" pitchFamily="34" charset="0"/>
                <a:ea typeface="微软雅黑" pitchFamily="34" charset="-122"/>
                <a:cs typeface="Arial" pitchFamily="34" charset="0"/>
                <a:sym typeface="Calibri" pitchFamily="34" charset="0"/>
              </a:rPr>
              <a:t>Billion US$</a:t>
            </a:r>
            <a:endParaRPr lang="zh-CN" altLang="en-US" sz="1200" dirty="0">
              <a:solidFill>
                <a:schemeClr val="tx1">
                  <a:lumMod val="65000"/>
                  <a:lumOff val="35000"/>
                </a:schemeClr>
              </a:solidFill>
              <a:latin typeface="Arial" pitchFamily="34" charset="0"/>
              <a:ea typeface="微软雅黑" pitchFamily="34" charset="-122"/>
              <a:cs typeface="Arial" pitchFamily="34" charset="0"/>
              <a:sym typeface="Calibri" pitchFamily="34" charset="0"/>
            </a:endParaRPr>
          </a:p>
        </p:txBody>
      </p:sp>
      <p:sp>
        <p:nvSpPr>
          <p:cNvPr id="40963" name="圆角矩形 2"/>
          <p:cNvSpPr>
            <a:spLocks noChangeArrowheads="1"/>
          </p:cNvSpPr>
          <p:nvPr/>
        </p:nvSpPr>
        <p:spPr bwMode="auto">
          <a:xfrm>
            <a:off x="10004425" y="2160588"/>
            <a:ext cx="355601" cy="3105150"/>
          </a:xfrm>
          <a:prstGeom prst="roundRect">
            <a:avLst>
              <a:gd name="adj" fmla="val 50000"/>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CC9900"/>
              </a:buClr>
              <a:buFont typeface="Wingdings" pitchFamily="2" charset="2"/>
              <a:buChar char="n"/>
            </a:pPr>
            <a:endParaRPr lang="zh-CN" altLang="en-US">
              <a:latin typeface="Arial" charset="0"/>
              <a:cs typeface="Arial" charset="0"/>
            </a:endParaRPr>
          </a:p>
        </p:txBody>
      </p:sp>
      <p:sp>
        <p:nvSpPr>
          <p:cNvPr id="11" name="圆角矩形 10"/>
          <p:cNvSpPr/>
          <p:nvPr/>
        </p:nvSpPr>
        <p:spPr bwMode="auto">
          <a:xfrm>
            <a:off x="9020176" y="2606675"/>
            <a:ext cx="355601" cy="2659063"/>
          </a:xfrm>
          <a:prstGeom prst="roundRect">
            <a:avLst>
              <a:gd name="adj" fmla="val 50000"/>
            </a:avLst>
          </a:prstGeom>
          <a:solidFill>
            <a:schemeClr val="bg1">
              <a:lumMod val="75000"/>
            </a:schemeClr>
          </a:solidFill>
          <a:ln>
            <a:noFill/>
          </a:ln>
          <a:effectLst/>
          <a:extLst/>
        </p:spPr>
        <p:txBody>
          <a:bodyPr/>
          <a:lstStyle/>
          <a:p>
            <a:pPr>
              <a:buClr>
                <a:srgbClr val="CC9900"/>
              </a:buClr>
              <a:buFont typeface="Wingdings" pitchFamily="2" charset="2"/>
              <a:buChar char="n"/>
              <a:defRPr/>
            </a:pPr>
            <a:endParaRPr lang="zh-CN" altLang="en-US">
              <a:latin typeface="Arial" pitchFamily="34" charset="0"/>
              <a:cs typeface="Arial" pitchFamily="34" charset="0"/>
            </a:endParaRPr>
          </a:p>
        </p:txBody>
      </p:sp>
      <p:sp>
        <p:nvSpPr>
          <p:cNvPr id="12" name="圆角矩形 11"/>
          <p:cNvSpPr/>
          <p:nvPr/>
        </p:nvSpPr>
        <p:spPr bwMode="auto">
          <a:xfrm>
            <a:off x="8034338" y="3167065"/>
            <a:ext cx="355601" cy="2098675"/>
          </a:xfrm>
          <a:prstGeom prst="roundRect">
            <a:avLst>
              <a:gd name="adj" fmla="val 50000"/>
            </a:avLst>
          </a:prstGeom>
          <a:solidFill>
            <a:schemeClr val="bg1">
              <a:lumMod val="75000"/>
            </a:schemeClr>
          </a:solidFill>
          <a:ln>
            <a:noFill/>
          </a:ln>
          <a:effectLst/>
          <a:extLst/>
        </p:spPr>
        <p:txBody>
          <a:bodyPr/>
          <a:lstStyle/>
          <a:p>
            <a:pPr>
              <a:buClr>
                <a:srgbClr val="CC9900"/>
              </a:buClr>
              <a:buFont typeface="Wingdings" pitchFamily="2" charset="2"/>
              <a:buChar char="n"/>
              <a:defRPr/>
            </a:pPr>
            <a:endParaRPr lang="zh-CN" altLang="en-US">
              <a:latin typeface="Arial" pitchFamily="34" charset="0"/>
              <a:cs typeface="Arial" pitchFamily="34" charset="0"/>
            </a:endParaRPr>
          </a:p>
        </p:txBody>
      </p:sp>
      <p:sp>
        <p:nvSpPr>
          <p:cNvPr id="13" name="圆角矩形 12"/>
          <p:cNvSpPr/>
          <p:nvPr/>
        </p:nvSpPr>
        <p:spPr bwMode="auto">
          <a:xfrm>
            <a:off x="7051676" y="3694115"/>
            <a:ext cx="354014" cy="1571625"/>
          </a:xfrm>
          <a:prstGeom prst="roundRect">
            <a:avLst>
              <a:gd name="adj" fmla="val 50000"/>
            </a:avLst>
          </a:prstGeom>
          <a:solidFill>
            <a:schemeClr val="bg1">
              <a:lumMod val="75000"/>
            </a:schemeClr>
          </a:solidFill>
          <a:ln>
            <a:noFill/>
          </a:ln>
          <a:effectLst/>
          <a:extLst/>
        </p:spPr>
        <p:txBody>
          <a:bodyPr/>
          <a:lstStyle/>
          <a:p>
            <a:pPr>
              <a:buClr>
                <a:srgbClr val="CC9900"/>
              </a:buClr>
              <a:buFont typeface="Wingdings" pitchFamily="2" charset="2"/>
              <a:buChar char="n"/>
              <a:defRPr/>
            </a:pPr>
            <a:endParaRPr lang="zh-CN" altLang="en-US">
              <a:latin typeface="Arial" pitchFamily="34" charset="0"/>
              <a:cs typeface="Arial" pitchFamily="34" charset="0"/>
            </a:endParaRPr>
          </a:p>
        </p:txBody>
      </p:sp>
      <p:sp>
        <p:nvSpPr>
          <p:cNvPr id="15" name="圆角矩形 14"/>
          <p:cNvSpPr/>
          <p:nvPr/>
        </p:nvSpPr>
        <p:spPr bwMode="auto">
          <a:xfrm>
            <a:off x="6067425" y="3990977"/>
            <a:ext cx="355601" cy="1274763"/>
          </a:xfrm>
          <a:prstGeom prst="roundRect">
            <a:avLst>
              <a:gd name="adj" fmla="val 50000"/>
            </a:avLst>
          </a:prstGeom>
          <a:solidFill>
            <a:schemeClr val="bg1">
              <a:lumMod val="75000"/>
            </a:schemeClr>
          </a:solidFill>
          <a:ln>
            <a:noFill/>
          </a:ln>
          <a:effectLst/>
          <a:extLst/>
        </p:spPr>
        <p:txBody>
          <a:bodyPr/>
          <a:lstStyle/>
          <a:p>
            <a:pPr>
              <a:buClr>
                <a:srgbClr val="CC9900"/>
              </a:buClr>
              <a:buFont typeface="Wingdings" pitchFamily="2" charset="2"/>
              <a:buChar char="n"/>
              <a:defRPr/>
            </a:pPr>
            <a:endParaRPr lang="zh-CN" altLang="en-US">
              <a:latin typeface="Arial" pitchFamily="34" charset="0"/>
              <a:cs typeface="Arial" pitchFamily="34" charset="0"/>
            </a:endParaRPr>
          </a:p>
        </p:txBody>
      </p:sp>
      <p:sp>
        <p:nvSpPr>
          <p:cNvPr id="16" name="圆角矩形 15"/>
          <p:cNvSpPr/>
          <p:nvPr/>
        </p:nvSpPr>
        <p:spPr bwMode="auto">
          <a:xfrm>
            <a:off x="5081589" y="4286250"/>
            <a:ext cx="355601" cy="979488"/>
          </a:xfrm>
          <a:prstGeom prst="roundRect">
            <a:avLst>
              <a:gd name="adj" fmla="val 50000"/>
            </a:avLst>
          </a:prstGeom>
          <a:solidFill>
            <a:schemeClr val="bg1">
              <a:lumMod val="75000"/>
            </a:schemeClr>
          </a:solidFill>
          <a:ln>
            <a:noFill/>
          </a:ln>
          <a:effectLst/>
          <a:extLst/>
        </p:spPr>
        <p:txBody>
          <a:bodyPr/>
          <a:lstStyle/>
          <a:p>
            <a:pPr>
              <a:buClr>
                <a:srgbClr val="CC9900"/>
              </a:buClr>
              <a:buFont typeface="Wingdings" pitchFamily="2" charset="2"/>
              <a:buChar char="n"/>
              <a:defRPr/>
            </a:pPr>
            <a:endParaRPr lang="zh-CN" altLang="en-US">
              <a:latin typeface="Arial" pitchFamily="34" charset="0"/>
              <a:cs typeface="Arial" pitchFamily="34" charset="0"/>
            </a:endParaRPr>
          </a:p>
        </p:txBody>
      </p:sp>
      <p:sp>
        <p:nvSpPr>
          <p:cNvPr id="17" name="圆角矩形 16"/>
          <p:cNvSpPr/>
          <p:nvPr/>
        </p:nvSpPr>
        <p:spPr bwMode="auto">
          <a:xfrm>
            <a:off x="4097338" y="4479927"/>
            <a:ext cx="355601" cy="785813"/>
          </a:xfrm>
          <a:prstGeom prst="roundRect">
            <a:avLst>
              <a:gd name="adj" fmla="val 50000"/>
            </a:avLst>
          </a:prstGeom>
          <a:solidFill>
            <a:schemeClr val="bg1">
              <a:lumMod val="75000"/>
            </a:schemeClr>
          </a:solidFill>
          <a:ln>
            <a:noFill/>
          </a:ln>
          <a:effectLst/>
          <a:extLst/>
        </p:spPr>
        <p:txBody>
          <a:bodyPr/>
          <a:lstStyle/>
          <a:p>
            <a:pPr>
              <a:buClr>
                <a:srgbClr val="CC9900"/>
              </a:buClr>
              <a:buFont typeface="Wingdings" pitchFamily="2" charset="2"/>
              <a:buChar char="n"/>
              <a:defRPr/>
            </a:pPr>
            <a:endParaRPr lang="zh-CN" altLang="en-US">
              <a:latin typeface="Arial" pitchFamily="34" charset="0"/>
              <a:cs typeface="Arial" pitchFamily="34" charset="0"/>
            </a:endParaRPr>
          </a:p>
        </p:txBody>
      </p:sp>
      <p:sp>
        <p:nvSpPr>
          <p:cNvPr id="18" name="圆角矩形 17"/>
          <p:cNvSpPr/>
          <p:nvPr/>
        </p:nvSpPr>
        <p:spPr bwMode="auto">
          <a:xfrm>
            <a:off x="3113088" y="4629150"/>
            <a:ext cx="355601" cy="636588"/>
          </a:xfrm>
          <a:prstGeom prst="roundRect">
            <a:avLst>
              <a:gd name="adj" fmla="val 50000"/>
            </a:avLst>
          </a:prstGeom>
          <a:solidFill>
            <a:schemeClr val="bg1">
              <a:lumMod val="75000"/>
            </a:schemeClr>
          </a:solidFill>
          <a:ln>
            <a:noFill/>
          </a:ln>
          <a:effectLst/>
          <a:extLst/>
        </p:spPr>
        <p:txBody>
          <a:bodyPr/>
          <a:lstStyle/>
          <a:p>
            <a:pPr>
              <a:buClr>
                <a:srgbClr val="CC9900"/>
              </a:buClr>
              <a:buFont typeface="Wingdings" pitchFamily="2" charset="2"/>
              <a:buChar char="n"/>
              <a:defRPr/>
            </a:pPr>
            <a:endParaRPr lang="zh-CN" altLang="en-US">
              <a:latin typeface="Arial" pitchFamily="34" charset="0"/>
              <a:cs typeface="Arial" pitchFamily="34" charset="0"/>
            </a:endParaRPr>
          </a:p>
        </p:txBody>
      </p:sp>
      <p:sp>
        <p:nvSpPr>
          <p:cNvPr id="19" name="圆角矩形 18"/>
          <p:cNvSpPr/>
          <p:nvPr/>
        </p:nvSpPr>
        <p:spPr bwMode="auto">
          <a:xfrm>
            <a:off x="2127250" y="4873627"/>
            <a:ext cx="355601" cy="392113"/>
          </a:xfrm>
          <a:prstGeom prst="roundRect">
            <a:avLst>
              <a:gd name="adj" fmla="val 50000"/>
            </a:avLst>
          </a:prstGeom>
          <a:solidFill>
            <a:schemeClr val="bg1">
              <a:lumMod val="75000"/>
            </a:schemeClr>
          </a:solidFill>
          <a:ln>
            <a:noFill/>
          </a:ln>
          <a:effectLst/>
          <a:extLst/>
        </p:spPr>
        <p:txBody>
          <a:bodyPr/>
          <a:lstStyle/>
          <a:p>
            <a:pPr>
              <a:buClr>
                <a:srgbClr val="CC9900"/>
              </a:buClr>
              <a:buFont typeface="Wingdings" pitchFamily="2" charset="2"/>
              <a:buChar char="n"/>
              <a:defRPr/>
            </a:pPr>
            <a:endParaRPr lang="zh-CN" altLang="en-US">
              <a:latin typeface="Arial" pitchFamily="34" charset="0"/>
              <a:cs typeface="Arial" pitchFamily="34" charset="0"/>
            </a:endParaRPr>
          </a:p>
        </p:txBody>
      </p:sp>
      <p:sp>
        <p:nvSpPr>
          <p:cNvPr id="20" name="圆角矩形 19"/>
          <p:cNvSpPr/>
          <p:nvPr/>
        </p:nvSpPr>
        <p:spPr bwMode="auto">
          <a:xfrm>
            <a:off x="1143001" y="4933950"/>
            <a:ext cx="355601" cy="331788"/>
          </a:xfrm>
          <a:prstGeom prst="roundRect">
            <a:avLst>
              <a:gd name="adj" fmla="val 50000"/>
            </a:avLst>
          </a:prstGeom>
          <a:solidFill>
            <a:schemeClr val="bg1">
              <a:lumMod val="75000"/>
            </a:schemeClr>
          </a:solidFill>
          <a:ln>
            <a:noFill/>
          </a:ln>
          <a:effectLst/>
          <a:extLst/>
        </p:spPr>
        <p:txBody>
          <a:bodyPr/>
          <a:lstStyle/>
          <a:p>
            <a:pPr>
              <a:buClr>
                <a:srgbClr val="CC9900"/>
              </a:buClr>
              <a:buFont typeface="Wingdings" pitchFamily="2" charset="2"/>
              <a:buChar char="n"/>
              <a:defRPr/>
            </a:pPr>
            <a:endParaRPr lang="zh-CN" altLang="en-US">
              <a:solidFill>
                <a:srgbClr val="404040"/>
              </a:solidFill>
              <a:latin typeface="Arial" pitchFamily="34" charset="0"/>
              <a:cs typeface="Arial" pitchFamily="34" charset="0"/>
            </a:endParaRPr>
          </a:p>
        </p:txBody>
      </p:sp>
      <p:sp>
        <p:nvSpPr>
          <p:cNvPr id="40973" name="矩形 4"/>
          <p:cNvSpPr>
            <a:spLocks noChangeArrowheads="1"/>
          </p:cNvSpPr>
          <p:nvPr/>
        </p:nvSpPr>
        <p:spPr bwMode="auto">
          <a:xfrm>
            <a:off x="1009403" y="4560889"/>
            <a:ext cx="7878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a:solidFill>
                  <a:srgbClr val="FF0000"/>
                </a:solidFill>
                <a:latin typeface="Arial" charset="0"/>
                <a:cs typeface="Arial" charset="0"/>
              </a:rPr>
              <a:t>$0.6B </a:t>
            </a:r>
            <a:endParaRPr lang="zh-CN" altLang="en-US">
              <a:solidFill>
                <a:srgbClr val="FF0000"/>
              </a:solidFill>
              <a:latin typeface="Arial" charset="0"/>
              <a:cs typeface="Arial" charset="0"/>
            </a:endParaRPr>
          </a:p>
        </p:txBody>
      </p:sp>
      <p:sp>
        <p:nvSpPr>
          <p:cNvPr id="40974" name="矩形 20"/>
          <p:cNvSpPr>
            <a:spLocks noChangeArrowheads="1"/>
          </p:cNvSpPr>
          <p:nvPr/>
        </p:nvSpPr>
        <p:spPr bwMode="auto">
          <a:xfrm>
            <a:off x="1926978" y="4516439"/>
            <a:ext cx="7878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a:solidFill>
                  <a:srgbClr val="FF0000"/>
                </a:solidFill>
                <a:latin typeface="Arial" charset="0"/>
                <a:cs typeface="Arial" charset="0"/>
              </a:rPr>
              <a:t>$0.7B</a:t>
            </a:r>
            <a:endParaRPr lang="zh-CN" altLang="en-US">
              <a:solidFill>
                <a:srgbClr val="FF0000"/>
              </a:solidFill>
              <a:latin typeface="Arial" charset="0"/>
              <a:cs typeface="Arial" charset="0"/>
            </a:endParaRPr>
          </a:p>
        </p:txBody>
      </p:sp>
      <p:sp>
        <p:nvSpPr>
          <p:cNvPr id="40975" name="矩形 21"/>
          <p:cNvSpPr>
            <a:spLocks noChangeArrowheads="1"/>
          </p:cNvSpPr>
          <p:nvPr/>
        </p:nvSpPr>
        <p:spPr bwMode="auto">
          <a:xfrm>
            <a:off x="2909640" y="4262439"/>
            <a:ext cx="7878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a:solidFill>
                  <a:srgbClr val="FF0000"/>
                </a:solidFill>
                <a:latin typeface="Arial" charset="0"/>
                <a:cs typeface="Arial" charset="0"/>
              </a:rPr>
              <a:t>$1.1B</a:t>
            </a:r>
            <a:endParaRPr lang="zh-CN" altLang="en-US">
              <a:solidFill>
                <a:srgbClr val="FF0000"/>
              </a:solidFill>
              <a:latin typeface="Arial" charset="0"/>
              <a:cs typeface="Arial" charset="0"/>
            </a:endParaRPr>
          </a:p>
        </p:txBody>
      </p:sp>
      <p:sp>
        <p:nvSpPr>
          <p:cNvPr id="40976" name="矩形 22"/>
          <p:cNvSpPr>
            <a:spLocks noChangeArrowheads="1"/>
          </p:cNvSpPr>
          <p:nvPr/>
        </p:nvSpPr>
        <p:spPr bwMode="auto">
          <a:xfrm>
            <a:off x="3839916" y="4095750"/>
            <a:ext cx="7878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a:solidFill>
                  <a:srgbClr val="FF0000"/>
                </a:solidFill>
                <a:latin typeface="Arial" charset="0"/>
                <a:cs typeface="Arial" charset="0"/>
              </a:rPr>
              <a:t>$1.4B</a:t>
            </a:r>
            <a:endParaRPr lang="zh-CN" altLang="en-US">
              <a:solidFill>
                <a:srgbClr val="FF0000"/>
              </a:solidFill>
              <a:latin typeface="Arial" charset="0"/>
              <a:cs typeface="Arial" charset="0"/>
            </a:endParaRPr>
          </a:p>
        </p:txBody>
      </p:sp>
      <p:sp>
        <p:nvSpPr>
          <p:cNvPr id="40977" name="矩形 23"/>
          <p:cNvSpPr>
            <a:spLocks noChangeArrowheads="1"/>
          </p:cNvSpPr>
          <p:nvPr/>
        </p:nvSpPr>
        <p:spPr bwMode="auto">
          <a:xfrm>
            <a:off x="4859090" y="3878264"/>
            <a:ext cx="7878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a:solidFill>
                  <a:srgbClr val="FF0000"/>
                </a:solidFill>
                <a:latin typeface="Arial" charset="0"/>
                <a:cs typeface="Arial" charset="0"/>
              </a:rPr>
              <a:t>$1.8B</a:t>
            </a:r>
            <a:endParaRPr lang="zh-CN" altLang="en-US">
              <a:solidFill>
                <a:srgbClr val="FF0000"/>
              </a:solidFill>
              <a:latin typeface="Arial" charset="0"/>
              <a:cs typeface="Arial" charset="0"/>
            </a:endParaRPr>
          </a:p>
        </p:txBody>
      </p:sp>
      <p:sp>
        <p:nvSpPr>
          <p:cNvPr id="40978" name="矩形 25"/>
          <p:cNvSpPr>
            <a:spLocks noChangeArrowheads="1"/>
          </p:cNvSpPr>
          <p:nvPr/>
        </p:nvSpPr>
        <p:spPr bwMode="auto">
          <a:xfrm>
            <a:off x="5841751" y="3595689"/>
            <a:ext cx="7878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a:solidFill>
                  <a:srgbClr val="FF0000"/>
                </a:solidFill>
                <a:latin typeface="Arial" charset="0"/>
                <a:cs typeface="Arial" charset="0"/>
              </a:rPr>
              <a:t>$2.3B</a:t>
            </a:r>
            <a:endParaRPr lang="zh-CN" altLang="en-US">
              <a:solidFill>
                <a:srgbClr val="FF0000"/>
              </a:solidFill>
              <a:latin typeface="Arial" charset="0"/>
              <a:cs typeface="Arial" charset="0"/>
            </a:endParaRPr>
          </a:p>
        </p:txBody>
      </p:sp>
      <p:sp>
        <p:nvSpPr>
          <p:cNvPr id="40979" name="矩形 26"/>
          <p:cNvSpPr>
            <a:spLocks noChangeArrowheads="1"/>
          </p:cNvSpPr>
          <p:nvPr/>
        </p:nvSpPr>
        <p:spPr bwMode="auto">
          <a:xfrm>
            <a:off x="6848227" y="3302000"/>
            <a:ext cx="7878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a:solidFill>
                  <a:srgbClr val="FF0000"/>
                </a:solidFill>
                <a:latin typeface="Arial" charset="0"/>
                <a:cs typeface="Arial" charset="0"/>
              </a:rPr>
              <a:t>$2.9B</a:t>
            </a:r>
            <a:endParaRPr lang="zh-CN" altLang="en-US">
              <a:solidFill>
                <a:srgbClr val="FF0000"/>
              </a:solidFill>
              <a:latin typeface="Arial" charset="0"/>
              <a:cs typeface="Arial" charset="0"/>
            </a:endParaRPr>
          </a:p>
        </p:txBody>
      </p:sp>
      <p:sp>
        <p:nvSpPr>
          <p:cNvPr id="40980" name="矩形 27"/>
          <p:cNvSpPr>
            <a:spLocks noChangeArrowheads="1"/>
          </p:cNvSpPr>
          <p:nvPr/>
        </p:nvSpPr>
        <p:spPr bwMode="auto">
          <a:xfrm>
            <a:off x="7813427" y="2768600"/>
            <a:ext cx="7878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a:solidFill>
                  <a:srgbClr val="FF0000"/>
                </a:solidFill>
                <a:latin typeface="Arial" charset="0"/>
                <a:cs typeface="Arial" charset="0"/>
              </a:rPr>
              <a:t>$3.9B</a:t>
            </a:r>
            <a:endParaRPr lang="zh-CN" altLang="en-US">
              <a:solidFill>
                <a:srgbClr val="FF0000"/>
              </a:solidFill>
              <a:latin typeface="Arial" charset="0"/>
              <a:cs typeface="Arial" charset="0"/>
            </a:endParaRPr>
          </a:p>
        </p:txBody>
      </p:sp>
      <p:sp>
        <p:nvSpPr>
          <p:cNvPr id="40981" name="矩形 28"/>
          <p:cNvSpPr>
            <a:spLocks noChangeArrowheads="1"/>
          </p:cNvSpPr>
          <p:nvPr/>
        </p:nvSpPr>
        <p:spPr bwMode="auto">
          <a:xfrm>
            <a:off x="8777040" y="2197100"/>
            <a:ext cx="7878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a:solidFill>
                  <a:srgbClr val="FF0000"/>
                </a:solidFill>
                <a:latin typeface="Arial" charset="0"/>
                <a:cs typeface="Arial" charset="0"/>
              </a:rPr>
              <a:t>$4.9B</a:t>
            </a:r>
            <a:endParaRPr lang="zh-CN" altLang="en-US">
              <a:solidFill>
                <a:srgbClr val="FF0000"/>
              </a:solidFill>
              <a:latin typeface="Arial" charset="0"/>
              <a:cs typeface="Arial" charset="0"/>
            </a:endParaRPr>
          </a:p>
        </p:txBody>
      </p:sp>
      <p:sp>
        <p:nvSpPr>
          <p:cNvPr id="40982" name="矩形 29"/>
          <p:cNvSpPr>
            <a:spLocks noChangeArrowheads="1"/>
          </p:cNvSpPr>
          <p:nvPr/>
        </p:nvSpPr>
        <p:spPr bwMode="auto">
          <a:xfrm>
            <a:off x="9823201" y="1752600"/>
            <a:ext cx="7878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a:solidFill>
                  <a:srgbClr val="FF0000"/>
                </a:solidFill>
                <a:latin typeface="Arial" charset="0"/>
                <a:cs typeface="Arial" charset="0"/>
              </a:rPr>
              <a:t>$5.1B</a:t>
            </a:r>
            <a:endParaRPr lang="zh-CN" altLang="en-US">
              <a:solidFill>
                <a:srgbClr val="FF0000"/>
              </a:solidFill>
              <a:latin typeface="Arial" charset="0"/>
              <a:cs typeface="Arial" charset="0"/>
            </a:endParaRPr>
          </a:p>
        </p:txBody>
      </p:sp>
      <p:sp>
        <p:nvSpPr>
          <p:cNvPr id="40983" name="矩形 30"/>
          <p:cNvSpPr>
            <a:spLocks noChangeArrowheads="1"/>
          </p:cNvSpPr>
          <p:nvPr/>
        </p:nvSpPr>
        <p:spPr bwMode="auto">
          <a:xfrm>
            <a:off x="1063626" y="5830889"/>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1200">
                <a:solidFill>
                  <a:srgbClr val="404040"/>
                </a:solidFill>
                <a:latin typeface="Arial" charset="0"/>
                <a:cs typeface="Arial" charset="0"/>
              </a:rPr>
              <a:t>2004</a:t>
            </a:r>
            <a:endParaRPr lang="zh-CN" altLang="en-US" sz="1200">
              <a:solidFill>
                <a:srgbClr val="404040"/>
              </a:solidFill>
              <a:latin typeface="Arial" charset="0"/>
              <a:cs typeface="Arial" charset="0"/>
            </a:endParaRPr>
          </a:p>
        </p:txBody>
      </p:sp>
      <p:sp>
        <p:nvSpPr>
          <p:cNvPr id="40984" name="矩形 31"/>
          <p:cNvSpPr>
            <a:spLocks noChangeArrowheads="1"/>
          </p:cNvSpPr>
          <p:nvPr/>
        </p:nvSpPr>
        <p:spPr bwMode="auto">
          <a:xfrm>
            <a:off x="2043114" y="5830889"/>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1200">
                <a:solidFill>
                  <a:srgbClr val="404040"/>
                </a:solidFill>
                <a:latin typeface="Arial" charset="0"/>
                <a:cs typeface="Arial" charset="0"/>
              </a:rPr>
              <a:t>2005</a:t>
            </a:r>
            <a:endParaRPr lang="zh-CN" altLang="en-US" sz="1200">
              <a:solidFill>
                <a:srgbClr val="404040"/>
              </a:solidFill>
              <a:latin typeface="Arial" charset="0"/>
              <a:cs typeface="Arial" charset="0"/>
            </a:endParaRPr>
          </a:p>
        </p:txBody>
      </p:sp>
      <p:sp>
        <p:nvSpPr>
          <p:cNvPr id="40985" name="矩形 32"/>
          <p:cNvSpPr>
            <a:spLocks noChangeArrowheads="1"/>
          </p:cNvSpPr>
          <p:nvPr/>
        </p:nvSpPr>
        <p:spPr bwMode="auto">
          <a:xfrm>
            <a:off x="3032126" y="5830889"/>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1200">
                <a:solidFill>
                  <a:srgbClr val="404040"/>
                </a:solidFill>
                <a:latin typeface="Arial" charset="0"/>
                <a:cs typeface="Arial" charset="0"/>
              </a:rPr>
              <a:t>2006</a:t>
            </a:r>
            <a:endParaRPr lang="zh-CN" altLang="en-US" sz="1200">
              <a:solidFill>
                <a:srgbClr val="404040"/>
              </a:solidFill>
              <a:latin typeface="Arial" charset="0"/>
              <a:cs typeface="Arial" charset="0"/>
            </a:endParaRPr>
          </a:p>
        </p:txBody>
      </p:sp>
      <p:sp>
        <p:nvSpPr>
          <p:cNvPr id="40986" name="矩形 33"/>
          <p:cNvSpPr>
            <a:spLocks noChangeArrowheads="1"/>
          </p:cNvSpPr>
          <p:nvPr/>
        </p:nvSpPr>
        <p:spPr bwMode="auto">
          <a:xfrm>
            <a:off x="4021138" y="5830889"/>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1200">
                <a:solidFill>
                  <a:srgbClr val="404040"/>
                </a:solidFill>
                <a:latin typeface="Arial" charset="0"/>
                <a:cs typeface="Arial" charset="0"/>
              </a:rPr>
              <a:t>2007</a:t>
            </a:r>
            <a:endParaRPr lang="zh-CN" altLang="en-US" sz="1200">
              <a:solidFill>
                <a:srgbClr val="404040"/>
              </a:solidFill>
              <a:latin typeface="Arial" charset="0"/>
              <a:cs typeface="Arial" charset="0"/>
            </a:endParaRPr>
          </a:p>
        </p:txBody>
      </p:sp>
      <p:sp>
        <p:nvSpPr>
          <p:cNvPr id="40987" name="矩形 34"/>
          <p:cNvSpPr>
            <a:spLocks noChangeArrowheads="1"/>
          </p:cNvSpPr>
          <p:nvPr/>
        </p:nvSpPr>
        <p:spPr bwMode="auto">
          <a:xfrm>
            <a:off x="5010150" y="5830889"/>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1200">
                <a:solidFill>
                  <a:srgbClr val="404040"/>
                </a:solidFill>
                <a:latin typeface="Arial" charset="0"/>
                <a:cs typeface="Arial" charset="0"/>
              </a:rPr>
              <a:t>2008</a:t>
            </a:r>
            <a:endParaRPr lang="zh-CN" altLang="en-US" sz="1200">
              <a:solidFill>
                <a:srgbClr val="404040"/>
              </a:solidFill>
              <a:latin typeface="Arial" charset="0"/>
              <a:cs typeface="Arial" charset="0"/>
            </a:endParaRPr>
          </a:p>
        </p:txBody>
      </p:sp>
      <p:sp>
        <p:nvSpPr>
          <p:cNvPr id="40988" name="矩形 35"/>
          <p:cNvSpPr>
            <a:spLocks noChangeArrowheads="1"/>
          </p:cNvSpPr>
          <p:nvPr/>
        </p:nvSpPr>
        <p:spPr bwMode="auto">
          <a:xfrm>
            <a:off x="5999164" y="5830889"/>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1200">
                <a:solidFill>
                  <a:srgbClr val="404040"/>
                </a:solidFill>
                <a:latin typeface="Arial" charset="0"/>
                <a:cs typeface="Arial" charset="0"/>
              </a:rPr>
              <a:t>2009</a:t>
            </a:r>
            <a:endParaRPr lang="zh-CN" altLang="en-US" sz="1200">
              <a:solidFill>
                <a:srgbClr val="404040"/>
              </a:solidFill>
              <a:latin typeface="Arial" charset="0"/>
              <a:cs typeface="Arial" charset="0"/>
            </a:endParaRPr>
          </a:p>
        </p:txBody>
      </p:sp>
      <p:sp>
        <p:nvSpPr>
          <p:cNvPr id="40989" name="矩形 36"/>
          <p:cNvSpPr>
            <a:spLocks noChangeArrowheads="1"/>
          </p:cNvSpPr>
          <p:nvPr/>
        </p:nvSpPr>
        <p:spPr bwMode="auto">
          <a:xfrm>
            <a:off x="6988176" y="5830889"/>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1200">
                <a:solidFill>
                  <a:srgbClr val="404040"/>
                </a:solidFill>
                <a:latin typeface="Arial" charset="0"/>
                <a:cs typeface="Arial" charset="0"/>
              </a:rPr>
              <a:t>2010</a:t>
            </a:r>
            <a:endParaRPr lang="zh-CN" altLang="en-US" sz="1200">
              <a:solidFill>
                <a:srgbClr val="404040"/>
              </a:solidFill>
              <a:latin typeface="Arial" charset="0"/>
              <a:cs typeface="Arial" charset="0"/>
            </a:endParaRPr>
          </a:p>
        </p:txBody>
      </p:sp>
      <p:sp>
        <p:nvSpPr>
          <p:cNvPr id="40990" name="矩形 37"/>
          <p:cNvSpPr>
            <a:spLocks noChangeArrowheads="1"/>
          </p:cNvSpPr>
          <p:nvPr/>
        </p:nvSpPr>
        <p:spPr bwMode="auto">
          <a:xfrm>
            <a:off x="7977189" y="5830889"/>
            <a:ext cx="5155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1200">
                <a:solidFill>
                  <a:srgbClr val="404040"/>
                </a:solidFill>
                <a:latin typeface="Arial" charset="0"/>
                <a:cs typeface="Arial" charset="0"/>
              </a:rPr>
              <a:t>2011</a:t>
            </a:r>
            <a:endParaRPr lang="zh-CN" altLang="en-US" sz="1200">
              <a:solidFill>
                <a:srgbClr val="404040"/>
              </a:solidFill>
              <a:latin typeface="Arial" charset="0"/>
              <a:cs typeface="Arial" charset="0"/>
            </a:endParaRPr>
          </a:p>
        </p:txBody>
      </p:sp>
      <p:sp>
        <p:nvSpPr>
          <p:cNvPr id="40991" name="矩形 38"/>
          <p:cNvSpPr>
            <a:spLocks noChangeArrowheads="1"/>
          </p:cNvSpPr>
          <p:nvPr/>
        </p:nvSpPr>
        <p:spPr bwMode="auto">
          <a:xfrm>
            <a:off x="8955088" y="5830889"/>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1200">
                <a:solidFill>
                  <a:srgbClr val="404040"/>
                </a:solidFill>
                <a:latin typeface="Arial" charset="0"/>
                <a:cs typeface="Arial" charset="0"/>
              </a:rPr>
              <a:t>2012</a:t>
            </a:r>
            <a:endParaRPr lang="zh-CN" altLang="en-US" sz="1200">
              <a:solidFill>
                <a:srgbClr val="404040"/>
              </a:solidFill>
              <a:latin typeface="Arial" charset="0"/>
              <a:cs typeface="Arial" charset="0"/>
            </a:endParaRPr>
          </a:p>
        </p:txBody>
      </p:sp>
      <p:sp>
        <p:nvSpPr>
          <p:cNvPr id="40992" name="矩形 39"/>
          <p:cNvSpPr>
            <a:spLocks noChangeArrowheads="1"/>
          </p:cNvSpPr>
          <p:nvPr/>
        </p:nvSpPr>
        <p:spPr bwMode="auto">
          <a:xfrm>
            <a:off x="9944100" y="5830889"/>
            <a:ext cx="527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1200">
                <a:solidFill>
                  <a:srgbClr val="404040"/>
                </a:solidFill>
                <a:latin typeface="Arial" charset="0"/>
                <a:cs typeface="Arial" charset="0"/>
              </a:rPr>
              <a:t>2013</a:t>
            </a:r>
            <a:endParaRPr lang="zh-CN" altLang="en-US" sz="1200">
              <a:solidFill>
                <a:srgbClr val="404040"/>
              </a:solidFill>
              <a:latin typeface="Arial" charset="0"/>
              <a:cs typeface="Arial" charset="0"/>
            </a:endParaRPr>
          </a:p>
        </p:txBody>
      </p:sp>
      <p:sp>
        <p:nvSpPr>
          <p:cNvPr id="45" name="AutoShape 32"/>
          <p:cNvSpPr>
            <a:spLocks noChangeArrowheads="1"/>
          </p:cNvSpPr>
          <p:nvPr/>
        </p:nvSpPr>
        <p:spPr bwMode="auto">
          <a:xfrm>
            <a:off x="733685" y="5352094"/>
            <a:ext cx="1171316" cy="369332"/>
          </a:xfrm>
          <a:prstGeom prst="rect">
            <a:avLst/>
          </a:prstGeom>
          <a:noFill/>
          <a:ln w="9525" cap="flat" cmpd="sng" algn="ctr">
            <a:noFill/>
            <a:prstDash val="solid"/>
          </a:ln>
          <a:effectLst>
            <a:glow rad="139700">
              <a:srgbClr val="2D2015">
                <a:lumMod val="90000"/>
                <a:lumOff val="10000"/>
                <a:alpha val="40000"/>
              </a:srgbClr>
            </a:glow>
          </a:effectLst>
          <a:extLst/>
        </p:spPr>
        <p:txBody>
          <a:bodyPr lIns="0" tIns="0" rIns="0" bIns="0">
            <a:spAutoFit/>
          </a:bodyPr>
          <a:lstStyle/>
          <a:p>
            <a:pPr algn="ctr" defTabSz="912813">
              <a:defRPr/>
            </a:pPr>
            <a:r>
              <a:rPr lang="en-US" altLang="zh-CN" sz="1200" dirty="0">
                <a:solidFill>
                  <a:schemeClr val="tx1">
                    <a:lumMod val="75000"/>
                    <a:lumOff val="25000"/>
                  </a:schemeClr>
                </a:solidFill>
                <a:latin typeface="Arial" pitchFamily="34" charset="0"/>
                <a:ea typeface="微软雅黑" pitchFamily="34" charset="-122"/>
                <a:cs typeface="Arial" pitchFamily="34" charset="0"/>
              </a:rPr>
              <a:t>Distributed </a:t>
            </a:r>
            <a:r>
              <a:rPr lang="en-US" altLang="zh-CN" sz="1200" dirty="0" err="1">
                <a:solidFill>
                  <a:schemeClr val="tx1">
                    <a:lumMod val="75000"/>
                    <a:lumOff val="25000"/>
                  </a:schemeClr>
                </a:solidFill>
                <a:latin typeface="Arial" pitchFamily="34" charset="0"/>
                <a:ea typeface="微软雅黑" pitchFamily="34" charset="-122"/>
                <a:cs typeface="Arial" pitchFamily="34" charset="0"/>
              </a:rPr>
              <a:t>basestation</a:t>
            </a:r>
            <a:endParaRPr lang="zh-CN" altLang="en-US" sz="1200" dirty="0">
              <a:solidFill>
                <a:schemeClr val="tx1">
                  <a:lumMod val="75000"/>
                  <a:lumOff val="25000"/>
                </a:schemeClr>
              </a:solidFill>
              <a:latin typeface="Arial" pitchFamily="34" charset="0"/>
              <a:ea typeface="微软雅黑" pitchFamily="34" charset="-122"/>
              <a:cs typeface="Arial" pitchFamily="34" charset="0"/>
            </a:endParaRPr>
          </a:p>
        </p:txBody>
      </p:sp>
      <p:sp>
        <p:nvSpPr>
          <p:cNvPr id="46" name="AutoShape 32"/>
          <p:cNvSpPr>
            <a:spLocks noChangeArrowheads="1"/>
          </p:cNvSpPr>
          <p:nvPr/>
        </p:nvSpPr>
        <p:spPr bwMode="auto">
          <a:xfrm>
            <a:off x="1877374" y="5352094"/>
            <a:ext cx="900000" cy="184666"/>
          </a:xfrm>
          <a:prstGeom prst="rect">
            <a:avLst/>
          </a:prstGeom>
          <a:noFill/>
          <a:ln w="9525" cap="flat" cmpd="sng" algn="ctr">
            <a:noFill/>
            <a:prstDash val="solid"/>
          </a:ln>
          <a:effectLst>
            <a:glow rad="139700">
              <a:srgbClr val="2D2015">
                <a:lumMod val="90000"/>
                <a:lumOff val="10000"/>
                <a:alpha val="40000"/>
              </a:srgbClr>
            </a:glow>
          </a:effectLst>
          <a:extLst/>
        </p:spPr>
        <p:txBody>
          <a:bodyPr lIns="0" tIns="0" rIns="0" bIns="0">
            <a:spAutoFit/>
          </a:bodyPr>
          <a:lstStyle/>
          <a:p>
            <a:pPr algn="ctr" defTabSz="914141" fontAlgn="auto">
              <a:spcBef>
                <a:spcPts val="0"/>
              </a:spcBef>
              <a:spcAft>
                <a:spcPts val="0"/>
              </a:spcAft>
              <a:defRPr/>
            </a:pPr>
            <a:r>
              <a:rPr lang="en-US" altLang="zh-CN" sz="1200" kern="0" dirty="0">
                <a:solidFill>
                  <a:schemeClr val="tx1">
                    <a:lumMod val="75000"/>
                    <a:lumOff val="25000"/>
                  </a:schemeClr>
                </a:solidFill>
                <a:latin typeface="Arial" pitchFamily="34" charset="0"/>
                <a:ea typeface="微软雅黑" pitchFamily="34" charset="-122"/>
                <a:cs typeface="Arial" pitchFamily="34" charset="0"/>
              </a:rPr>
              <a:t>SingleFAN</a:t>
            </a:r>
          </a:p>
        </p:txBody>
      </p:sp>
      <p:sp>
        <p:nvSpPr>
          <p:cNvPr id="47" name="AutoShape 32"/>
          <p:cNvSpPr>
            <a:spLocks noChangeArrowheads="1"/>
          </p:cNvSpPr>
          <p:nvPr/>
        </p:nvSpPr>
        <p:spPr bwMode="auto">
          <a:xfrm>
            <a:off x="2911608" y="5352094"/>
            <a:ext cx="728060" cy="369332"/>
          </a:xfrm>
          <a:prstGeom prst="rect">
            <a:avLst/>
          </a:prstGeom>
          <a:noFill/>
          <a:ln w="9525" cap="flat" cmpd="sng" algn="ctr">
            <a:noFill/>
            <a:prstDash val="solid"/>
          </a:ln>
          <a:effectLst>
            <a:glow rad="139700">
              <a:srgbClr val="2D2015">
                <a:lumMod val="90000"/>
                <a:lumOff val="10000"/>
                <a:alpha val="40000"/>
              </a:srgbClr>
            </a:glow>
          </a:effectLst>
          <a:extLst/>
        </p:spPr>
        <p:txBody>
          <a:bodyPr lIns="0" tIns="0" rIns="0" bIns="0">
            <a:spAutoFit/>
          </a:bodyPr>
          <a:lstStyle/>
          <a:p>
            <a:pPr algn="ctr" defTabSz="914141" fontAlgn="auto">
              <a:spcBef>
                <a:spcPts val="0"/>
              </a:spcBef>
              <a:spcAft>
                <a:spcPts val="0"/>
              </a:spcAft>
              <a:defRPr/>
            </a:pPr>
            <a:r>
              <a:rPr lang="en-US" altLang="zh-CN" sz="1200" kern="0" dirty="0">
                <a:solidFill>
                  <a:schemeClr val="tx1">
                    <a:lumMod val="75000"/>
                    <a:lumOff val="25000"/>
                  </a:schemeClr>
                </a:solidFill>
                <a:latin typeface="Arial" pitchFamily="34" charset="0"/>
                <a:ea typeface="微软雅黑" pitchFamily="34" charset="-122"/>
                <a:cs typeface="Arial" pitchFamily="34" charset="0"/>
              </a:rPr>
              <a:t>All-IP network</a:t>
            </a:r>
          </a:p>
        </p:txBody>
      </p:sp>
      <p:sp>
        <p:nvSpPr>
          <p:cNvPr id="48" name="AutoShape 32"/>
          <p:cNvSpPr>
            <a:spLocks noChangeArrowheads="1"/>
          </p:cNvSpPr>
          <p:nvPr/>
        </p:nvSpPr>
        <p:spPr bwMode="auto">
          <a:xfrm>
            <a:off x="3694650" y="5352094"/>
            <a:ext cx="1130454" cy="184666"/>
          </a:xfrm>
          <a:prstGeom prst="rect">
            <a:avLst/>
          </a:prstGeom>
          <a:noFill/>
          <a:ln w="9525" cap="flat" cmpd="sng" algn="ctr">
            <a:noFill/>
            <a:prstDash val="solid"/>
          </a:ln>
          <a:effectLst>
            <a:glow rad="139700">
              <a:srgbClr val="2D2015">
                <a:lumMod val="90000"/>
                <a:lumOff val="10000"/>
                <a:alpha val="40000"/>
              </a:srgbClr>
            </a:glow>
          </a:effectLst>
          <a:extLst/>
        </p:spPr>
        <p:txBody>
          <a:bodyPr lIns="0" tIns="0" rIns="0" bIns="0">
            <a:spAutoFit/>
          </a:bodyPr>
          <a:lstStyle/>
          <a:p>
            <a:pPr algn="ctr" defTabSz="914141" fontAlgn="auto">
              <a:spcBef>
                <a:spcPts val="0"/>
              </a:spcBef>
              <a:spcAft>
                <a:spcPts val="0"/>
              </a:spcAft>
              <a:defRPr/>
            </a:pPr>
            <a:r>
              <a:rPr lang="en-US" altLang="zh-CN" sz="1200" kern="0" dirty="0">
                <a:solidFill>
                  <a:schemeClr val="tx1">
                    <a:lumMod val="75000"/>
                    <a:lumOff val="25000"/>
                  </a:schemeClr>
                </a:solidFill>
                <a:latin typeface="Arial" pitchFamily="34" charset="0"/>
                <a:ea typeface="微软雅黑" pitchFamily="34" charset="-122"/>
                <a:cs typeface="Arial" pitchFamily="34" charset="0"/>
              </a:rPr>
              <a:t>SingleRAN</a:t>
            </a:r>
          </a:p>
        </p:txBody>
      </p:sp>
      <p:sp>
        <p:nvSpPr>
          <p:cNvPr id="49" name="AutoShape 32"/>
          <p:cNvSpPr>
            <a:spLocks noChangeArrowheads="1"/>
          </p:cNvSpPr>
          <p:nvPr/>
        </p:nvSpPr>
        <p:spPr bwMode="auto">
          <a:xfrm>
            <a:off x="4796530" y="5352094"/>
            <a:ext cx="936558" cy="369332"/>
          </a:xfrm>
          <a:prstGeom prst="rect">
            <a:avLst/>
          </a:prstGeom>
          <a:noFill/>
          <a:ln w="9525" cap="flat" cmpd="sng" algn="ctr">
            <a:noFill/>
            <a:prstDash val="solid"/>
          </a:ln>
          <a:effectLst>
            <a:glow rad="139700">
              <a:srgbClr val="2D2015">
                <a:lumMod val="90000"/>
                <a:lumOff val="10000"/>
                <a:alpha val="40000"/>
              </a:srgbClr>
            </a:glow>
          </a:effectLst>
          <a:extLst/>
        </p:spPr>
        <p:txBody>
          <a:bodyPr lIns="0" tIns="0" rIns="0" bIns="0">
            <a:spAutoFit/>
          </a:bodyPr>
          <a:lstStyle/>
          <a:p>
            <a:pPr algn="ctr" defTabSz="912813">
              <a:defRPr/>
            </a:pPr>
            <a:r>
              <a:rPr lang="en-US" altLang="zh-CN" sz="1200" dirty="0">
                <a:solidFill>
                  <a:schemeClr val="tx1">
                    <a:lumMod val="75000"/>
                    <a:lumOff val="25000"/>
                  </a:schemeClr>
                </a:solidFill>
                <a:latin typeface="Arial" pitchFamily="34" charset="0"/>
                <a:ea typeface="微软雅黑" pitchFamily="34" charset="-122"/>
                <a:cs typeface="Arial" pitchFamily="34" charset="0"/>
              </a:rPr>
              <a:t>Cloud computing</a:t>
            </a:r>
            <a:endParaRPr lang="zh-CN" altLang="en-US" sz="1200" dirty="0">
              <a:solidFill>
                <a:schemeClr val="tx1">
                  <a:lumMod val="75000"/>
                  <a:lumOff val="25000"/>
                </a:schemeClr>
              </a:solidFill>
              <a:latin typeface="Arial" pitchFamily="34" charset="0"/>
              <a:ea typeface="微软雅黑" pitchFamily="34" charset="-122"/>
              <a:cs typeface="Arial" pitchFamily="34" charset="0"/>
            </a:endParaRPr>
          </a:p>
        </p:txBody>
      </p:sp>
      <p:sp>
        <p:nvSpPr>
          <p:cNvPr id="50" name="AutoShape 32"/>
          <p:cNvSpPr>
            <a:spLocks noChangeArrowheads="1"/>
          </p:cNvSpPr>
          <p:nvPr/>
        </p:nvSpPr>
        <p:spPr bwMode="auto">
          <a:xfrm>
            <a:off x="5615945" y="5352094"/>
            <a:ext cx="1286506" cy="369332"/>
          </a:xfrm>
          <a:prstGeom prst="rect">
            <a:avLst/>
          </a:prstGeom>
          <a:noFill/>
          <a:ln w="9525" cap="flat" cmpd="sng" algn="ctr">
            <a:noFill/>
            <a:prstDash val="solid"/>
          </a:ln>
          <a:effectLst>
            <a:glow rad="139700">
              <a:srgbClr val="2D2015">
                <a:lumMod val="90000"/>
                <a:lumOff val="10000"/>
                <a:alpha val="40000"/>
              </a:srgbClr>
            </a:glow>
          </a:effectLst>
          <a:extLst/>
        </p:spPr>
        <p:txBody>
          <a:bodyPr lIns="0" tIns="0" rIns="0" bIns="0">
            <a:spAutoFit/>
          </a:bodyPr>
          <a:lstStyle/>
          <a:p>
            <a:pPr algn="ctr" defTabSz="914141" fontAlgn="auto">
              <a:spcBef>
                <a:spcPts val="0"/>
              </a:spcBef>
              <a:spcAft>
                <a:spcPts val="0"/>
              </a:spcAft>
              <a:defRPr/>
            </a:pPr>
            <a:r>
              <a:rPr lang="en-US" altLang="zh-CN" sz="1200" kern="0" dirty="0">
                <a:solidFill>
                  <a:schemeClr val="tx1">
                    <a:lumMod val="75000"/>
                    <a:lumOff val="25000"/>
                  </a:schemeClr>
                </a:solidFill>
                <a:latin typeface="Arial" pitchFamily="34" charset="0"/>
                <a:ea typeface="微软雅黑" pitchFamily="34" charset="-122"/>
                <a:cs typeface="Arial" pitchFamily="34" charset="0"/>
              </a:rPr>
              <a:t>Optical Transport Network</a:t>
            </a:r>
          </a:p>
        </p:txBody>
      </p:sp>
      <p:sp>
        <p:nvSpPr>
          <p:cNvPr id="51" name="AutoShape 32"/>
          <p:cNvSpPr>
            <a:spLocks noChangeArrowheads="1"/>
          </p:cNvSpPr>
          <p:nvPr/>
        </p:nvSpPr>
        <p:spPr bwMode="auto">
          <a:xfrm>
            <a:off x="6801690" y="5352094"/>
            <a:ext cx="894510" cy="369332"/>
          </a:xfrm>
          <a:prstGeom prst="rect">
            <a:avLst/>
          </a:prstGeom>
          <a:noFill/>
          <a:ln w="9525" cap="flat" cmpd="sng" algn="ctr">
            <a:noFill/>
            <a:prstDash val="solid"/>
          </a:ln>
          <a:effectLst>
            <a:glow rad="139700">
              <a:srgbClr val="2D2015">
                <a:lumMod val="90000"/>
                <a:lumOff val="10000"/>
                <a:alpha val="40000"/>
              </a:srgbClr>
            </a:glow>
          </a:effectLst>
          <a:extLst/>
        </p:spPr>
        <p:txBody>
          <a:bodyPr lIns="0" tIns="0" rIns="0" bIns="0">
            <a:spAutoFit/>
          </a:bodyPr>
          <a:lstStyle/>
          <a:p>
            <a:pPr algn="ctr" defTabSz="914141" fontAlgn="auto">
              <a:spcBef>
                <a:spcPts val="0"/>
              </a:spcBef>
              <a:spcAft>
                <a:spcPts val="0"/>
              </a:spcAft>
              <a:defRPr/>
            </a:pPr>
            <a:r>
              <a:rPr lang="en-US" altLang="zh-CN" sz="1200" kern="0" dirty="0">
                <a:solidFill>
                  <a:schemeClr val="tx1">
                    <a:lumMod val="75000"/>
                    <a:lumOff val="25000"/>
                  </a:schemeClr>
                </a:solidFill>
                <a:latin typeface="Arial" pitchFamily="34" charset="0"/>
                <a:ea typeface="微软雅黑" pitchFamily="34" charset="-122"/>
                <a:cs typeface="Arial" pitchFamily="34" charset="0"/>
              </a:rPr>
              <a:t>Single</a:t>
            </a:r>
          </a:p>
          <a:p>
            <a:pPr algn="ctr" defTabSz="914141" fontAlgn="auto">
              <a:spcBef>
                <a:spcPts val="0"/>
              </a:spcBef>
              <a:spcAft>
                <a:spcPts val="0"/>
              </a:spcAft>
              <a:defRPr/>
            </a:pPr>
            <a:r>
              <a:rPr lang="en-US" altLang="zh-CN" sz="1200" kern="0" dirty="0">
                <a:solidFill>
                  <a:schemeClr val="tx1">
                    <a:lumMod val="75000"/>
                    <a:lumOff val="25000"/>
                  </a:schemeClr>
                </a:solidFill>
                <a:latin typeface="Arial" pitchFamily="34" charset="0"/>
                <a:ea typeface="微软雅黑" pitchFamily="34" charset="-122"/>
                <a:cs typeface="Arial" pitchFamily="34" charset="0"/>
              </a:rPr>
              <a:t>strategy</a:t>
            </a:r>
          </a:p>
        </p:txBody>
      </p:sp>
      <p:sp>
        <p:nvSpPr>
          <p:cNvPr id="52" name="AutoShape 32"/>
          <p:cNvSpPr>
            <a:spLocks noChangeArrowheads="1"/>
          </p:cNvSpPr>
          <p:nvPr/>
        </p:nvSpPr>
        <p:spPr bwMode="auto">
          <a:xfrm>
            <a:off x="7806997" y="5352094"/>
            <a:ext cx="812472" cy="369332"/>
          </a:xfrm>
          <a:prstGeom prst="rect">
            <a:avLst/>
          </a:prstGeom>
          <a:noFill/>
          <a:ln w="9525" cap="flat" cmpd="sng" algn="ctr">
            <a:noFill/>
            <a:prstDash val="solid"/>
          </a:ln>
          <a:effectLst>
            <a:glow rad="139700">
              <a:srgbClr val="2D2015">
                <a:lumMod val="90000"/>
                <a:lumOff val="10000"/>
                <a:alpha val="40000"/>
              </a:srgbClr>
            </a:glow>
          </a:effectLst>
          <a:extLst/>
        </p:spPr>
        <p:txBody>
          <a:bodyPr lIns="0" tIns="0" rIns="0" bIns="0">
            <a:spAutoFit/>
          </a:bodyPr>
          <a:lstStyle/>
          <a:p>
            <a:pPr algn="ctr" defTabSz="914141" fontAlgn="auto">
              <a:spcBef>
                <a:spcPts val="0"/>
              </a:spcBef>
              <a:spcAft>
                <a:spcPts val="0"/>
              </a:spcAft>
              <a:defRPr/>
            </a:pPr>
            <a:r>
              <a:rPr lang="en-US" altLang="zh-CN" sz="1200" kern="0" dirty="0">
                <a:solidFill>
                  <a:schemeClr val="tx1">
                    <a:lumMod val="75000"/>
                    <a:lumOff val="25000"/>
                  </a:schemeClr>
                </a:solidFill>
                <a:latin typeface="Arial" pitchFamily="34" charset="0"/>
                <a:ea typeface="微软雅黑" pitchFamily="34" charset="-122"/>
                <a:cs typeface="Arial" pitchFamily="34" charset="0"/>
              </a:rPr>
              <a:t>400G DWDM</a:t>
            </a:r>
          </a:p>
        </p:txBody>
      </p:sp>
      <p:sp>
        <p:nvSpPr>
          <p:cNvPr id="53" name="AutoShape 32"/>
          <p:cNvSpPr>
            <a:spLocks noChangeArrowheads="1"/>
          </p:cNvSpPr>
          <p:nvPr/>
        </p:nvSpPr>
        <p:spPr bwMode="auto">
          <a:xfrm>
            <a:off x="8749252" y="5352094"/>
            <a:ext cx="900000" cy="184666"/>
          </a:xfrm>
          <a:prstGeom prst="rect">
            <a:avLst/>
          </a:prstGeom>
          <a:noFill/>
          <a:ln w="9525" cap="flat" cmpd="sng" algn="ctr">
            <a:noFill/>
            <a:prstDash val="solid"/>
          </a:ln>
          <a:effectLst>
            <a:glow rad="139700">
              <a:srgbClr val="2D2015">
                <a:lumMod val="90000"/>
                <a:lumOff val="10000"/>
                <a:alpha val="40000"/>
              </a:srgbClr>
            </a:glow>
          </a:effectLst>
          <a:extLst/>
        </p:spPr>
        <p:txBody>
          <a:bodyPr lIns="0" tIns="0" rIns="0" bIns="0">
            <a:spAutoFit/>
          </a:bodyPr>
          <a:lstStyle/>
          <a:p>
            <a:pPr algn="ctr" defTabSz="914141" fontAlgn="auto">
              <a:spcBef>
                <a:spcPts val="0"/>
              </a:spcBef>
              <a:spcAft>
                <a:spcPts val="0"/>
              </a:spcAft>
              <a:defRPr/>
            </a:pPr>
            <a:r>
              <a:rPr lang="en-US" altLang="zh-CN" sz="1200" kern="0" dirty="0">
                <a:solidFill>
                  <a:schemeClr val="tx1">
                    <a:lumMod val="75000"/>
                    <a:lumOff val="25000"/>
                  </a:schemeClr>
                </a:solidFill>
                <a:latin typeface="Arial" pitchFamily="34" charset="0"/>
                <a:ea typeface="微软雅黑" pitchFamily="34" charset="-122"/>
                <a:cs typeface="Arial" pitchFamily="34" charset="0"/>
              </a:rPr>
              <a:t>Softcom</a:t>
            </a:r>
          </a:p>
        </p:txBody>
      </p:sp>
      <p:sp>
        <p:nvSpPr>
          <p:cNvPr id="54" name="AutoShape 32"/>
          <p:cNvSpPr>
            <a:spLocks noChangeArrowheads="1"/>
          </p:cNvSpPr>
          <p:nvPr/>
        </p:nvSpPr>
        <p:spPr bwMode="auto">
          <a:xfrm>
            <a:off x="9636103" y="5352094"/>
            <a:ext cx="1152000" cy="369332"/>
          </a:xfrm>
          <a:prstGeom prst="rect">
            <a:avLst/>
          </a:prstGeom>
          <a:noFill/>
          <a:ln w="9525" cap="flat" cmpd="sng" algn="ctr">
            <a:noFill/>
            <a:prstDash val="solid"/>
          </a:ln>
          <a:effectLst>
            <a:glow rad="139700">
              <a:srgbClr val="2D2015">
                <a:lumMod val="90000"/>
                <a:lumOff val="10000"/>
                <a:alpha val="40000"/>
              </a:srgbClr>
            </a:glow>
          </a:effectLst>
          <a:extLst/>
        </p:spPr>
        <p:txBody>
          <a:bodyPr lIns="0" tIns="0" rIns="0" bIns="0">
            <a:spAutoFit/>
          </a:bodyPr>
          <a:lstStyle/>
          <a:p>
            <a:pPr algn="ctr" defTabSz="914141" fontAlgn="auto">
              <a:spcBef>
                <a:spcPts val="0"/>
              </a:spcBef>
              <a:spcAft>
                <a:spcPts val="0"/>
              </a:spcAft>
              <a:defRPr/>
            </a:pPr>
            <a:r>
              <a:rPr lang="en-US" altLang="zh-CN" sz="1200" kern="0" dirty="0">
                <a:solidFill>
                  <a:schemeClr val="tx1">
                    <a:lumMod val="75000"/>
                    <a:lumOff val="25000"/>
                  </a:schemeClr>
                </a:solidFill>
                <a:latin typeface="Arial" pitchFamily="34" charset="0"/>
                <a:ea typeface="微软雅黑" pitchFamily="34" charset="-122"/>
                <a:cs typeface="Arial" pitchFamily="34" charset="0"/>
              </a:rPr>
              <a:t>5G, </a:t>
            </a:r>
          </a:p>
          <a:p>
            <a:pPr algn="ctr" defTabSz="914141" fontAlgn="auto">
              <a:spcBef>
                <a:spcPts val="0"/>
              </a:spcBef>
              <a:spcAft>
                <a:spcPts val="0"/>
              </a:spcAft>
              <a:defRPr/>
            </a:pPr>
            <a:r>
              <a:rPr lang="en-US" altLang="zh-CN" sz="1200" kern="0" dirty="0">
                <a:solidFill>
                  <a:schemeClr val="tx1">
                    <a:lumMod val="75000"/>
                    <a:lumOff val="25000"/>
                  </a:schemeClr>
                </a:solidFill>
                <a:latin typeface="Arial" pitchFamily="34" charset="0"/>
                <a:ea typeface="微软雅黑" pitchFamily="34" charset="-122"/>
                <a:cs typeface="Arial" pitchFamily="34" charset="0"/>
              </a:rPr>
              <a:t>agile switch</a:t>
            </a:r>
          </a:p>
        </p:txBody>
      </p:sp>
      <p:sp>
        <p:nvSpPr>
          <p:cNvPr id="55" name="TextBox 54"/>
          <p:cNvSpPr txBox="1"/>
          <p:nvPr/>
        </p:nvSpPr>
        <p:spPr>
          <a:xfrm>
            <a:off x="741364" y="1243014"/>
            <a:ext cx="7462838" cy="1641475"/>
          </a:xfrm>
          <a:prstGeom prst="rect">
            <a:avLst/>
          </a:prstGeom>
          <a:noFill/>
        </p:spPr>
        <p:txBody>
          <a:bodyPr>
            <a:spAutoFit/>
          </a:bodyPr>
          <a:lstStyle/>
          <a:p>
            <a:pPr marL="180975" indent="-180975">
              <a:lnSpc>
                <a:spcPct val="120000"/>
              </a:lnSpc>
              <a:spcBef>
                <a:spcPts val="600"/>
              </a:spcBef>
              <a:buClr>
                <a:schemeClr val="tx1">
                  <a:lumMod val="50000"/>
                  <a:lumOff val="50000"/>
                </a:schemeClr>
              </a:buClr>
              <a:buSzPct val="70000"/>
              <a:buFont typeface="Wingdings" pitchFamily="2" charset="2"/>
              <a:buChar char="l"/>
              <a:defRPr/>
            </a:pPr>
            <a:r>
              <a:rPr lang="en-US" altLang="zh-CN" sz="1400" dirty="0">
                <a:solidFill>
                  <a:srgbClr val="000000"/>
                </a:solidFill>
                <a:latin typeface="Arial" pitchFamily="34" charset="0"/>
                <a:ea typeface="微软雅黑" pitchFamily="34" charset="-122"/>
                <a:cs typeface="Arial" pitchFamily="34" charset="0"/>
                <a:sym typeface="Calibri" pitchFamily="34" charset="0"/>
              </a:rPr>
              <a:t>Continue to invest </a:t>
            </a:r>
            <a:r>
              <a:rPr lang="en-US" altLang="zh-CN" sz="1600" dirty="0">
                <a:solidFill>
                  <a:srgbClr val="FF0000"/>
                </a:solidFill>
                <a:latin typeface="Arial" pitchFamily="34" charset="0"/>
                <a:ea typeface="微软雅黑" pitchFamily="34" charset="-122"/>
                <a:cs typeface="Arial" pitchFamily="34" charset="0"/>
                <a:sym typeface="Calibri" pitchFamily="34" charset="0"/>
              </a:rPr>
              <a:t>over 10% </a:t>
            </a:r>
            <a:r>
              <a:rPr lang="en-US" altLang="zh-CN" sz="1400" dirty="0">
                <a:latin typeface="Arial" pitchFamily="34" charset="0"/>
                <a:ea typeface="微软雅黑" pitchFamily="34" charset="-122"/>
                <a:cs typeface="Arial" pitchFamily="34" charset="0"/>
                <a:sym typeface="Calibri" pitchFamily="34" charset="0"/>
              </a:rPr>
              <a:t>of revenue into R&amp;D, which enhances our competitiveness while propelling the industry and advancing technologies.</a:t>
            </a:r>
          </a:p>
          <a:p>
            <a:pPr marL="180975" indent="-180975">
              <a:lnSpc>
                <a:spcPct val="120000"/>
              </a:lnSpc>
              <a:spcBef>
                <a:spcPts val="600"/>
              </a:spcBef>
              <a:buClr>
                <a:schemeClr val="tx1">
                  <a:lumMod val="50000"/>
                  <a:lumOff val="50000"/>
                </a:schemeClr>
              </a:buClr>
              <a:buSzPct val="70000"/>
              <a:buFont typeface="Wingdings" pitchFamily="2" charset="2"/>
              <a:buChar char="l"/>
              <a:defRPr/>
            </a:pPr>
            <a:r>
              <a:rPr lang="en-US" altLang="zh-CN" sz="1400" dirty="0">
                <a:latin typeface="Arial" pitchFamily="34" charset="0"/>
                <a:ea typeface="微软雅黑" pitchFamily="34" charset="-122"/>
                <a:cs typeface="Arial" pitchFamily="34" charset="0"/>
                <a:sym typeface="Calibri" pitchFamily="34" charset="0"/>
              </a:rPr>
              <a:t>Total R&amp;D investment in the past decade amounted to US$24.9 billion (</a:t>
            </a:r>
            <a:r>
              <a:rPr lang="en-US" altLang="zh-CN" sz="1200" dirty="0">
                <a:latin typeface="Arial" pitchFamily="34" charset="0"/>
                <a:ea typeface="微软雅黑" pitchFamily="34" charset="-122"/>
                <a:cs typeface="Arial" pitchFamily="34" charset="0"/>
                <a:sym typeface="Calibri" pitchFamily="34" charset="0"/>
              </a:rPr>
              <a:t>CNY</a:t>
            </a:r>
            <a:r>
              <a:rPr lang="en-US" altLang="zh-CN" sz="1400" dirty="0">
                <a:solidFill>
                  <a:srgbClr val="FF0000"/>
                </a:solidFill>
                <a:latin typeface="Arial" pitchFamily="34" charset="0"/>
                <a:ea typeface="微软雅黑" pitchFamily="34" charset="-122"/>
                <a:cs typeface="Arial" pitchFamily="34" charset="0"/>
                <a:sym typeface="Calibri" pitchFamily="34" charset="0"/>
              </a:rPr>
              <a:t>151 billion</a:t>
            </a:r>
            <a:r>
              <a:rPr lang="en-US" altLang="zh-CN" sz="1400" dirty="0">
                <a:latin typeface="Arial" pitchFamily="34" charset="0"/>
                <a:ea typeface="微软雅黑" pitchFamily="34" charset="-122"/>
                <a:cs typeface="Arial" pitchFamily="34" charset="0"/>
                <a:sym typeface="Calibri" pitchFamily="34" charset="0"/>
              </a:rPr>
              <a:t>).</a:t>
            </a:r>
          </a:p>
          <a:p>
            <a:pPr marL="180975" indent="-180975">
              <a:lnSpc>
                <a:spcPct val="120000"/>
              </a:lnSpc>
              <a:spcBef>
                <a:spcPts val="600"/>
              </a:spcBef>
              <a:buClr>
                <a:schemeClr val="tx1">
                  <a:lumMod val="50000"/>
                  <a:lumOff val="50000"/>
                </a:schemeClr>
              </a:buClr>
              <a:buSzPct val="70000"/>
              <a:buFont typeface="Wingdings" pitchFamily="2" charset="2"/>
              <a:buChar char="l"/>
              <a:defRPr/>
            </a:pPr>
            <a:r>
              <a:rPr lang="en-US" altLang="zh-CN" sz="1600" dirty="0">
                <a:solidFill>
                  <a:srgbClr val="FF0000"/>
                </a:solidFill>
                <a:latin typeface="Arial" pitchFamily="34" charset="0"/>
                <a:ea typeface="微软雅黑" pitchFamily="34" charset="-122"/>
                <a:cs typeface="Arial" pitchFamily="34" charset="0"/>
                <a:sym typeface="Calibri" pitchFamily="34" charset="0"/>
              </a:rPr>
              <a:t>No. 1 </a:t>
            </a:r>
            <a:r>
              <a:rPr lang="en-US" altLang="zh-CN" sz="1400" dirty="0">
                <a:latin typeface="Arial" pitchFamily="34" charset="0"/>
                <a:ea typeface="微软雅黑" pitchFamily="34" charset="-122"/>
                <a:cs typeface="Arial" pitchFamily="34" charset="0"/>
                <a:sym typeface="Calibri" pitchFamily="34" charset="0"/>
              </a:rPr>
              <a:t>Chinese company with the largest number of patents </a:t>
            </a:r>
            <a:r>
              <a:rPr lang="en-US" altLang="zh-CN" sz="1400" dirty="0">
                <a:solidFill>
                  <a:srgbClr val="000000"/>
                </a:solidFill>
                <a:latin typeface="Arial" pitchFamily="34" charset="0"/>
                <a:ea typeface="微软雅黑" pitchFamily="34" charset="-122"/>
                <a:cs typeface="Arial" pitchFamily="34" charset="0"/>
                <a:sym typeface="Calibri" pitchFamily="34" charset="0"/>
              </a:rPr>
              <a:t>in China</a:t>
            </a:r>
            <a:r>
              <a:rPr lang="en-US" altLang="zh-CN" sz="1400" dirty="0">
                <a:latin typeface="Arial" pitchFamily="34" charset="0"/>
                <a:ea typeface="微软雅黑" pitchFamily="34" charset="-122"/>
                <a:cs typeface="Arial" pitchFamily="34" charset="0"/>
                <a:sym typeface="Calibri" pitchFamily="34" charset="0"/>
              </a:rPr>
              <a:t>; one of the </a:t>
            </a:r>
            <a:r>
              <a:rPr lang="en-US" altLang="zh-CN" sz="1600" dirty="0">
                <a:solidFill>
                  <a:srgbClr val="FF0000"/>
                </a:solidFill>
                <a:latin typeface="Arial" pitchFamily="34" charset="0"/>
                <a:ea typeface="微软雅黑" pitchFamily="34" charset="-122"/>
                <a:cs typeface="Arial" pitchFamily="34" charset="0"/>
                <a:sym typeface="Calibri" pitchFamily="34" charset="0"/>
              </a:rPr>
              <a:t>Top 50</a:t>
            </a:r>
            <a:r>
              <a:rPr lang="en-US" altLang="zh-CN" sz="1400" dirty="0">
                <a:solidFill>
                  <a:srgbClr val="FF0000"/>
                </a:solidFill>
                <a:latin typeface="Arial" pitchFamily="34" charset="0"/>
                <a:ea typeface="微软雅黑" pitchFamily="34" charset="-122"/>
                <a:cs typeface="Arial" pitchFamily="34" charset="0"/>
                <a:sym typeface="Calibri" pitchFamily="34" charset="0"/>
              </a:rPr>
              <a:t> </a:t>
            </a:r>
            <a:r>
              <a:rPr lang="en-US" altLang="zh-CN" sz="1400" dirty="0">
                <a:latin typeface="Arial" pitchFamily="34" charset="0"/>
                <a:ea typeface="微软雅黑" pitchFamily="34" charset="-122"/>
                <a:cs typeface="Arial" pitchFamily="34" charset="0"/>
                <a:sym typeface="Calibri" pitchFamily="34" charset="0"/>
              </a:rPr>
              <a:t>patent holders in the US; one of the </a:t>
            </a:r>
            <a:r>
              <a:rPr lang="en-US" altLang="zh-CN" sz="1600" dirty="0">
                <a:solidFill>
                  <a:srgbClr val="FF0000"/>
                </a:solidFill>
                <a:latin typeface="Arial" pitchFamily="34" charset="0"/>
                <a:ea typeface="微软雅黑" pitchFamily="34" charset="-122"/>
                <a:cs typeface="Arial" pitchFamily="34" charset="0"/>
                <a:sym typeface="Calibri" pitchFamily="34" charset="0"/>
              </a:rPr>
              <a:t>Top 15 </a:t>
            </a:r>
            <a:r>
              <a:rPr lang="en-US" altLang="zh-CN" sz="1400" dirty="0">
                <a:latin typeface="Arial" pitchFamily="34" charset="0"/>
                <a:ea typeface="微软雅黑" pitchFamily="34" charset="-122"/>
                <a:cs typeface="Arial" pitchFamily="34" charset="0"/>
                <a:sym typeface="Calibri" pitchFamily="34" charset="0"/>
              </a:rPr>
              <a:t>patent holders in Europe.</a:t>
            </a:r>
          </a:p>
        </p:txBody>
      </p:sp>
      <p:sp>
        <p:nvSpPr>
          <p:cNvPr id="2" name="标题 1"/>
          <p:cNvSpPr>
            <a:spLocks noGrp="1"/>
          </p:cNvSpPr>
          <p:nvPr>
            <p:ph type="title"/>
          </p:nvPr>
        </p:nvSpPr>
        <p:spPr>
          <a:xfrm>
            <a:off x="811214" y="341315"/>
            <a:ext cx="11190287" cy="554037"/>
          </a:xfrm>
        </p:spPr>
        <p:txBody>
          <a:bodyPr/>
          <a:lstStyle/>
          <a:p>
            <a:pPr>
              <a:defRPr/>
            </a:pPr>
            <a:r>
              <a:rPr lang="en-US" altLang="zh-CN" smtClean="0"/>
              <a:t>Long-term investment in innovation</a:t>
            </a:r>
            <a:endParaRPr lang="en-US" altLang="zh-CN"/>
          </a:p>
        </p:txBody>
      </p:sp>
      <p:cxnSp>
        <p:nvCxnSpPr>
          <p:cNvPr id="4" name="直接连接符 3"/>
          <p:cNvCxnSpPr/>
          <p:nvPr/>
        </p:nvCxnSpPr>
        <p:spPr bwMode="auto">
          <a:xfrm>
            <a:off x="958850" y="5781675"/>
            <a:ext cx="9645650" cy="0"/>
          </a:xfrm>
          <a:prstGeom prst="line">
            <a:avLst/>
          </a:prstGeom>
          <a:noFill/>
          <a:ln w="9525" cap="flat" cmpd="sng" algn="ctr">
            <a:solidFill>
              <a:schemeClr val="bg1">
                <a:lumMod val="65000"/>
              </a:schemeClr>
            </a:solidFill>
            <a:prstDash val="solid"/>
            <a:round/>
            <a:headEnd type="none" w="med" len="med"/>
            <a:tailEnd type="none" w="med" len="med"/>
          </a:ln>
          <a:effectLst/>
          <a:extLst/>
        </p:spPr>
      </p:cxn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633" y="2072640"/>
            <a:ext cx="10847387" cy="677108"/>
          </a:xfrm>
        </p:spPr>
        <p:txBody>
          <a:bodyPr/>
          <a:lstStyle/>
          <a:p>
            <a:pPr algn="ctr"/>
            <a:r>
              <a:rPr lang="da-DK" sz="4400" b="1" dirty="0" smtClean="0"/>
              <a:t>Thank you!</a:t>
            </a:r>
            <a:endParaRPr lang="en-US" sz="4400" b="1" dirty="0"/>
          </a:p>
        </p:txBody>
      </p:sp>
    </p:spTree>
  </p:cSld>
  <p:clrMapOvr>
    <a:masterClrMapping/>
  </p:clrMapOvr>
  <p:transition spd="med"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椭圆 19"/>
          <p:cNvSpPr/>
          <p:nvPr/>
        </p:nvSpPr>
        <p:spPr bwMode="auto">
          <a:xfrm>
            <a:off x="-4875210" y="641350"/>
            <a:ext cx="6581776" cy="6807200"/>
          </a:xfrm>
          <a:prstGeom prst="ellipse">
            <a:avLst/>
          </a:prstGeom>
          <a:noFill/>
          <a:ln w="19050" cap="flat" cmpd="sng" algn="ctr">
            <a:solidFill>
              <a:schemeClr val="bg1">
                <a:lumMod val="75000"/>
              </a:schemeClr>
            </a:solidFill>
            <a:prstDash val="solid"/>
            <a:round/>
            <a:headEnd type="none" w="med" len="med"/>
            <a:tailEnd type="none" w="med" len="med"/>
          </a:ln>
          <a:effectLst/>
          <a:extLst/>
        </p:spPr>
        <p:txBody>
          <a:bodyPr/>
          <a:lstStyle/>
          <a:p>
            <a:pPr>
              <a:buClr>
                <a:srgbClr val="CC9900"/>
              </a:buClr>
              <a:buFont typeface="Wingdings" pitchFamily="2" charset="2"/>
              <a:buChar char="n"/>
              <a:defRPr/>
            </a:pPr>
            <a:endParaRPr lang="zh-CN" altLang="en-US">
              <a:latin typeface="Arial" pitchFamily="34" charset="0"/>
              <a:cs typeface="Arial" pitchFamily="34" charset="0"/>
            </a:endParaRPr>
          </a:p>
        </p:txBody>
      </p:sp>
      <p:sp>
        <p:nvSpPr>
          <p:cNvPr id="23554" name="Rectangle 2"/>
          <p:cNvSpPr>
            <a:spLocks noGrp="1" noChangeArrowheads="1"/>
          </p:cNvSpPr>
          <p:nvPr>
            <p:ph type="title"/>
          </p:nvPr>
        </p:nvSpPr>
        <p:spPr>
          <a:xfrm>
            <a:off x="823913" y="341314"/>
            <a:ext cx="10847387" cy="1107996"/>
          </a:xfrm>
        </p:spPr>
        <p:txBody>
          <a:bodyPr/>
          <a:lstStyle/>
          <a:p>
            <a:pPr>
              <a:defRPr/>
            </a:pPr>
            <a:r>
              <a:rPr lang="en-US" altLang="zh-CN" smtClean="0"/>
              <a:t>Huawei was founded in Shenzhen, China’s Special Economic Zone</a:t>
            </a:r>
          </a:p>
        </p:txBody>
      </p:sp>
      <p:pic>
        <p:nvPicPr>
          <p:cNvPr id="23556" name="Picture 5"/>
          <p:cNvPicPr>
            <a:picLocks noChangeAspect="1" noChangeArrowheads="1"/>
          </p:cNvPicPr>
          <p:nvPr/>
        </p:nvPicPr>
        <p:blipFill rotWithShape="1">
          <a:blip r:embed="rId2" cstate="print">
            <a:extLst/>
          </a:blip>
          <a:srcRect l="25341" r="32781"/>
          <a:stretch/>
        </p:blipFill>
        <p:spPr bwMode="auto">
          <a:xfrm>
            <a:off x="9193353" y="1695091"/>
            <a:ext cx="2160000" cy="2160000"/>
          </a:xfrm>
          <a:prstGeom prst="ellipse">
            <a:avLst/>
          </a:prstGeom>
          <a:noFill/>
          <a:ln w="9525">
            <a:solidFill>
              <a:schemeClr val="bg1">
                <a:lumMod val="85000"/>
              </a:schemeClr>
            </a:solidFill>
            <a:miter lim="800000"/>
            <a:headEnd/>
            <a:tailEnd/>
          </a:ln>
          <a:extLst/>
        </p:spPr>
      </p:pic>
      <p:pic>
        <p:nvPicPr>
          <p:cNvPr id="23557" name="Picture 7" descr="http://www.59977.cn/upload_files/article/1_20111025011056_MzczYmM0YjQwNDVmODIyMjhhZDRiMjIx.jpg"/>
          <p:cNvPicPr>
            <a:picLocks noChangeAspect="1" noChangeArrowheads="1"/>
          </p:cNvPicPr>
          <p:nvPr/>
        </p:nvPicPr>
        <p:blipFill rotWithShape="1">
          <a:blip r:embed="rId3" cstate="print">
            <a:extLst/>
          </a:blip>
          <a:srcRect l="20724" r="33452"/>
          <a:stretch/>
        </p:blipFill>
        <p:spPr bwMode="auto">
          <a:xfrm>
            <a:off x="9193353" y="3970062"/>
            <a:ext cx="2160000" cy="2160000"/>
          </a:xfrm>
          <a:prstGeom prst="ellipse">
            <a:avLst/>
          </a:prstGeom>
          <a:noFill/>
          <a:ln w="9525">
            <a:solidFill>
              <a:schemeClr val="bg1">
                <a:lumMod val="85000"/>
              </a:schemeClr>
            </a:solidFill>
            <a:miter lim="800000"/>
            <a:headEnd/>
            <a:tailEnd/>
          </a:ln>
          <a:extLst/>
        </p:spPr>
      </p:pic>
      <p:sp>
        <p:nvSpPr>
          <p:cNvPr id="26630" name="椭圆 3"/>
          <p:cNvSpPr>
            <a:spLocks noChangeArrowheads="1"/>
          </p:cNvSpPr>
          <p:nvPr/>
        </p:nvSpPr>
        <p:spPr bwMode="auto">
          <a:xfrm>
            <a:off x="841378" y="1727200"/>
            <a:ext cx="487363" cy="488950"/>
          </a:xfrm>
          <a:prstGeom prst="ellipse">
            <a:avLst/>
          </a:prstGeom>
          <a:solidFill>
            <a:srgbClr val="FF2222"/>
          </a:solidFill>
          <a:ln>
            <a:noFill/>
          </a:ln>
          <a:extLst>
            <a:ext uri="{91240B29-F687-4F45-9708-019B960494DF}">
              <a14:hiddenLine xmlns:a14="http://schemas.microsoft.com/office/drawing/2010/main" w="9525">
                <a:solidFill>
                  <a:srgbClr val="000000"/>
                </a:solidFill>
                <a:round/>
                <a:headEnd/>
                <a:tailEnd/>
              </a14:hiddenLine>
            </a:ext>
          </a:extLst>
        </p:spPr>
        <p:txBody>
          <a:bodyPr wrap="none" lIns="36000" rIns="36000" anchor="ctr"/>
          <a:lstStyle/>
          <a:p>
            <a:pPr algn="ctr">
              <a:buClr>
                <a:srgbClr val="CC9900"/>
              </a:buClr>
            </a:pPr>
            <a:r>
              <a:rPr lang="en-US" altLang="zh-CN" sz="1500">
                <a:solidFill>
                  <a:schemeClr val="bg1"/>
                </a:solidFill>
                <a:latin typeface="Arial" charset="0"/>
                <a:cs typeface="Arial" charset="0"/>
              </a:rPr>
              <a:t>1987</a:t>
            </a:r>
            <a:endParaRPr lang="zh-CN" altLang="en-US" sz="1500">
              <a:solidFill>
                <a:schemeClr val="bg1"/>
              </a:solidFill>
              <a:latin typeface="Arial" charset="0"/>
              <a:cs typeface="Arial" charset="0"/>
            </a:endParaRPr>
          </a:p>
        </p:txBody>
      </p:sp>
      <p:sp>
        <p:nvSpPr>
          <p:cNvPr id="26631" name="椭圆 20"/>
          <p:cNvSpPr>
            <a:spLocks noChangeArrowheads="1"/>
          </p:cNvSpPr>
          <p:nvPr/>
        </p:nvSpPr>
        <p:spPr bwMode="auto">
          <a:xfrm>
            <a:off x="1087438" y="2247906"/>
            <a:ext cx="488950" cy="487363"/>
          </a:xfrm>
          <a:prstGeom prst="ellipse">
            <a:avLst/>
          </a:prstGeom>
          <a:solidFill>
            <a:srgbClr val="FF6709"/>
          </a:solidFill>
          <a:ln>
            <a:noFill/>
          </a:ln>
          <a:extLst>
            <a:ext uri="{91240B29-F687-4F45-9708-019B960494DF}">
              <a14:hiddenLine xmlns:a14="http://schemas.microsoft.com/office/drawing/2010/main" w="9525">
                <a:solidFill>
                  <a:srgbClr val="000000"/>
                </a:solidFill>
                <a:round/>
                <a:headEnd/>
                <a:tailEnd/>
              </a14:hiddenLine>
            </a:ext>
          </a:extLst>
        </p:spPr>
        <p:txBody>
          <a:bodyPr wrap="none" lIns="36000" rIns="36000" anchor="ctr"/>
          <a:lstStyle/>
          <a:p>
            <a:pPr algn="ctr">
              <a:buClr>
                <a:srgbClr val="CC9900"/>
              </a:buClr>
            </a:pPr>
            <a:r>
              <a:rPr lang="en-US" altLang="zh-CN" sz="1500">
                <a:solidFill>
                  <a:schemeClr val="bg1"/>
                </a:solidFill>
                <a:latin typeface="Arial" charset="0"/>
                <a:cs typeface="Arial" charset="0"/>
              </a:rPr>
              <a:t>1992</a:t>
            </a:r>
            <a:endParaRPr lang="zh-CN" altLang="en-US" sz="1500">
              <a:solidFill>
                <a:schemeClr val="bg1"/>
              </a:solidFill>
              <a:latin typeface="Arial" charset="0"/>
              <a:cs typeface="Arial" charset="0"/>
            </a:endParaRPr>
          </a:p>
        </p:txBody>
      </p:sp>
      <p:sp>
        <p:nvSpPr>
          <p:cNvPr id="26632" name="椭圆 21"/>
          <p:cNvSpPr>
            <a:spLocks noChangeArrowheads="1"/>
          </p:cNvSpPr>
          <p:nvPr/>
        </p:nvSpPr>
        <p:spPr bwMode="auto">
          <a:xfrm>
            <a:off x="1273179" y="2767013"/>
            <a:ext cx="487363" cy="487362"/>
          </a:xfrm>
          <a:prstGeom prst="ellipse">
            <a:avLst/>
          </a:prstGeom>
          <a:solidFill>
            <a:srgbClr val="FF9B09"/>
          </a:solidFill>
          <a:ln>
            <a:noFill/>
          </a:ln>
          <a:extLst>
            <a:ext uri="{91240B29-F687-4F45-9708-019B960494DF}">
              <a14:hiddenLine xmlns:a14="http://schemas.microsoft.com/office/drawing/2010/main" w="9525">
                <a:solidFill>
                  <a:srgbClr val="000000"/>
                </a:solidFill>
                <a:round/>
                <a:headEnd/>
                <a:tailEnd/>
              </a14:hiddenLine>
            </a:ext>
          </a:extLst>
        </p:spPr>
        <p:txBody>
          <a:bodyPr wrap="none" lIns="36000" rIns="36000" anchor="ctr"/>
          <a:lstStyle/>
          <a:p>
            <a:pPr algn="ctr">
              <a:buClr>
                <a:srgbClr val="CC9900"/>
              </a:buClr>
            </a:pPr>
            <a:r>
              <a:rPr lang="en-US" altLang="zh-CN" sz="1500">
                <a:solidFill>
                  <a:schemeClr val="bg1"/>
                </a:solidFill>
                <a:latin typeface="Arial" charset="0"/>
                <a:cs typeface="Arial" charset="0"/>
              </a:rPr>
              <a:t>1993</a:t>
            </a:r>
            <a:endParaRPr lang="zh-CN" altLang="en-US" sz="1500">
              <a:solidFill>
                <a:schemeClr val="bg1"/>
              </a:solidFill>
              <a:latin typeface="Arial" charset="0"/>
              <a:cs typeface="Arial" charset="0"/>
            </a:endParaRPr>
          </a:p>
        </p:txBody>
      </p:sp>
      <p:sp>
        <p:nvSpPr>
          <p:cNvPr id="26633" name="椭圆 22"/>
          <p:cNvSpPr>
            <a:spLocks noChangeArrowheads="1"/>
          </p:cNvSpPr>
          <p:nvPr/>
        </p:nvSpPr>
        <p:spPr bwMode="auto">
          <a:xfrm>
            <a:off x="1430338" y="3286125"/>
            <a:ext cx="488950" cy="488950"/>
          </a:xfrm>
          <a:prstGeom prst="ellipse">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wrap="none" lIns="36000" rIns="36000" anchor="ctr"/>
          <a:lstStyle/>
          <a:p>
            <a:pPr algn="ctr">
              <a:buClr>
                <a:srgbClr val="CC9900"/>
              </a:buClr>
            </a:pPr>
            <a:r>
              <a:rPr lang="en-US" altLang="zh-CN" sz="1500">
                <a:solidFill>
                  <a:schemeClr val="bg1"/>
                </a:solidFill>
                <a:latin typeface="Arial" charset="0"/>
                <a:cs typeface="Arial" charset="0"/>
              </a:rPr>
              <a:t>1997</a:t>
            </a:r>
            <a:endParaRPr lang="zh-CN" altLang="en-US" sz="1500">
              <a:solidFill>
                <a:schemeClr val="bg1"/>
              </a:solidFill>
              <a:latin typeface="Arial" charset="0"/>
              <a:cs typeface="Arial" charset="0"/>
            </a:endParaRPr>
          </a:p>
        </p:txBody>
      </p:sp>
      <p:sp>
        <p:nvSpPr>
          <p:cNvPr id="26634" name="椭圆 23"/>
          <p:cNvSpPr>
            <a:spLocks noChangeArrowheads="1"/>
          </p:cNvSpPr>
          <p:nvPr/>
        </p:nvSpPr>
        <p:spPr bwMode="auto">
          <a:xfrm>
            <a:off x="1446213" y="3806829"/>
            <a:ext cx="488950" cy="487363"/>
          </a:xfrm>
          <a:prstGeom prst="ellipse">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wrap="none" lIns="36000" rIns="36000" anchor="ctr"/>
          <a:lstStyle/>
          <a:p>
            <a:pPr algn="ctr">
              <a:buClr>
                <a:srgbClr val="CC9900"/>
              </a:buClr>
            </a:pPr>
            <a:r>
              <a:rPr lang="en-US" altLang="zh-CN" sz="1500">
                <a:solidFill>
                  <a:schemeClr val="bg1"/>
                </a:solidFill>
                <a:latin typeface="Arial" charset="0"/>
                <a:cs typeface="Arial" charset="0"/>
              </a:rPr>
              <a:t>1999</a:t>
            </a:r>
            <a:endParaRPr lang="zh-CN" altLang="en-US" sz="1500">
              <a:solidFill>
                <a:schemeClr val="bg1"/>
              </a:solidFill>
              <a:latin typeface="Arial" charset="0"/>
              <a:cs typeface="Arial" charset="0"/>
            </a:endParaRPr>
          </a:p>
        </p:txBody>
      </p:sp>
      <p:sp>
        <p:nvSpPr>
          <p:cNvPr id="26635" name="椭圆 24"/>
          <p:cNvSpPr>
            <a:spLocks noChangeArrowheads="1"/>
          </p:cNvSpPr>
          <p:nvPr/>
        </p:nvSpPr>
        <p:spPr bwMode="auto">
          <a:xfrm>
            <a:off x="1454154" y="4325938"/>
            <a:ext cx="487363" cy="487362"/>
          </a:xfrm>
          <a:prstGeom prst="ellipse">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wrap="none" lIns="36000" rIns="36000" anchor="ctr"/>
          <a:lstStyle/>
          <a:p>
            <a:pPr algn="ctr">
              <a:buClr>
                <a:srgbClr val="CC9900"/>
              </a:buClr>
            </a:pPr>
            <a:r>
              <a:rPr lang="en-US" altLang="zh-CN" sz="1500">
                <a:solidFill>
                  <a:schemeClr val="bg1"/>
                </a:solidFill>
                <a:latin typeface="Arial" charset="0"/>
                <a:cs typeface="Arial" charset="0"/>
              </a:rPr>
              <a:t>2000</a:t>
            </a:r>
            <a:endParaRPr lang="zh-CN" altLang="en-US" sz="1500">
              <a:solidFill>
                <a:schemeClr val="bg1"/>
              </a:solidFill>
              <a:latin typeface="Arial" charset="0"/>
              <a:cs typeface="Arial" charset="0"/>
            </a:endParaRPr>
          </a:p>
        </p:txBody>
      </p:sp>
      <p:sp>
        <p:nvSpPr>
          <p:cNvPr id="26636" name="椭圆 25"/>
          <p:cNvSpPr>
            <a:spLocks noChangeArrowheads="1"/>
          </p:cNvSpPr>
          <p:nvPr/>
        </p:nvSpPr>
        <p:spPr bwMode="auto">
          <a:xfrm>
            <a:off x="1328741" y="4846638"/>
            <a:ext cx="488950" cy="487362"/>
          </a:xfrm>
          <a:prstGeom prst="ellipse">
            <a:avLst/>
          </a:pr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wrap="none" lIns="36000" rIns="36000" anchor="ctr"/>
          <a:lstStyle/>
          <a:p>
            <a:pPr algn="ctr">
              <a:buClr>
                <a:srgbClr val="CC9900"/>
              </a:buClr>
            </a:pPr>
            <a:r>
              <a:rPr lang="en-US" altLang="zh-CN" sz="1500">
                <a:solidFill>
                  <a:schemeClr val="bg1"/>
                </a:solidFill>
                <a:latin typeface="Arial" charset="0"/>
                <a:cs typeface="Arial" charset="0"/>
              </a:rPr>
              <a:t>2005</a:t>
            </a:r>
            <a:endParaRPr lang="zh-CN" altLang="en-US" sz="1500">
              <a:solidFill>
                <a:schemeClr val="bg1"/>
              </a:solidFill>
              <a:latin typeface="Arial" charset="0"/>
              <a:cs typeface="Arial" charset="0"/>
            </a:endParaRPr>
          </a:p>
        </p:txBody>
      </p:sp>
      <p:sp>
        <p:nvSpPr>
          <p:cNvPr id="26637" name="椭圆 26"/>
          <p:cNvSpPr>
            <a:spLocks noChangeArrowheads="1"/>
          </p:cNvSpPr>
          <p:nvPr/>
        </p:nvSpPr>
        <p:spPr bwMode="auto">
          <a:xfrm>
            <a:off x="1101729" y="5365756"/>
            <a:ext cx="487363" cy="487363"/>
          </a:xfrm>
          <a:prstGeom prst="ellipse">
            <a:avLst/>
          </a:prstGeom>
          <a:solidFill>
            <a:srgbClr val="00D8AC"/>
          </a:solidFill>
          <a:ln>
            <a:noFill/>
          </a:ln>
          <a:extLst>
            <a:ext uri="{91240B29-F687-4F45-9708-019B960494DF}">
              <a14:hiddenLine xmlns:a14="http://schemas.microsoft.com/office/drawing/2010/main" w="9525">
                <a:solidFill>
                  <a:srgbClr val="000000"/>
                </a:solidFill>
                <a:round/>
                <a:headEnd/>
                <a:tailEnd/>
              </a14:hiddenLine>
            </a:ext>
          </a:extLst>
        </p:spPr>
        <p:txBody>
          <a:bodyPr wrap="none" lIns="36000" rIns="36000" anchor="ctr"/>
          <a:lstStyle/>
          <a:p>
            <a:pPr algn="ctr">
              <a:buClr>
                <a:srgbClr val="CC9900"/>
              </a:buClr>
            </a:pPr>
            <a:r>
              <a:rPr lang="en-US" altLang="zh-CN" sz="1500">
                <a:solidFill>
                  <a:schemeClr val="bg1"/>
                </a:solidFill>
                <a:latin typeface="Arial" charset="0"/>
                <a:cs typeface="Arial" charset="0"/>
              </a:rPr>
              <a:t>2009</a:t>
            </a:r>
            <a:endParaRPr lang="zh-CN" altLang="en-US" sz="1500">
              <a:solidFill>
                <a:schemeClr val="bg1"/>
              </a:solidFill>
              <a:latin typeface="Arial" charset="0"/>
              <a:cs typeface="Arial" charset="0"/>
            </a:endParaRPr>
          </a:p>
        </p:txBody>
      </p:sp>
      <p:sp>
        <p:nvSpPr>
          <p:cNvPr id="26638" name="椭圆 27"/>
          <p:cNvSpPr>
            <a:spLocks noChangeArrowheads="1"/>
          </p:cNvSpPr>
          <p:nvPr/>
        </p:nvSpPr>
        <p:spPr bwMode="auto">
          <a:xfrm>
            <a:off x="841378" y="5884863"/>
            <a:ext cx="487363" cy="488950"/>
          </a:xfrm>
          <a:prstGeom prst="ellipse">
            <a:avLst/>
          </a:prstGeom>
          <a:solidFill>
            <a:srgbClr val="00B08A"/>
          </a:solidFill>
          <a:ln>
            <a:noFill/>
          </a:ln>
          <a:extLst>
            <a:ext uri="{91240B29-F687-4F45-9708-019B960494DF}">
              <a14:hiddenLine xmlns:a14="http://schemas.microsoft.com/office/drawing/2010/main" w="9525">
                <a:solidFill>
                  <a:srgbClr val="000000"/>
                </a:solidFill>
                <a:round/>
                <a:headEnd/>
                <a:tailEnd/>
              </a14:hiddenLine>
            </a:ext>
          </a:extLst>
        </p:spPr>
        <p:txBody>
          <a:bodyPr wrap="none" lIns="36000" rIns="36000" anchor="ctr"/>
          <a:lstStyle/>
          <a:p>
            <a:pPr algn="ctr">
              <a:buClr>
                <a:srgbClr val="CC9900"/>
              </a:buClr>
            </a:pPr>
            <a:r>
              <a:rPr lang="en-US" altLang="zh-CN" sz="1500">
                <a:solidFill>
                  <a:schemeClr val="bg1"/>
                </a:solidFill>
                <a:latin typeface="Arial" charset="0"/>
                <a:cs typeface="Arial" charset="0"/>
              </a:rPr>
              <a:t>2010</a:t>
            </a:r>
            <a:endParaRPr lang="zh-CN" altLang="en-US" sz="1500">
              <a:solidFill>
                <a:schemeClr val="bg1"/>
              </a:solidFill>
              <a:latin typeface="Arial" charset="0"/>
              <a:cs typeface="Arial" charset="0"/>
            </a:endParaRPr>
          </a:p>
        </p:txBody>
      </p:sp>
      <p:sp>
        <p:nvSpPr>
          <p:cNvPr id="29" name="TextBox 4"/>
          <p:cNvSpPr txBox="1">
            <a:spLocks noChangeArrowheads="1"/>
          </p:cNvSpPr>
          <p:nvPr/>
        </p:nvSpPr>
        <p:spPr bwMode="auto">
          <a:xfrm>
            <a:off x="1563688" y="1752605"/>
            <a:ext cx="7397750" cy="461665"/>
          </a:xfrm>
          <a:prstGeom prst="rect">
            <a:avLst/>
          </a:prstGeom>
          <a:noFill/>
          <a:ln w="9525">
            <a:noFill/>
            <a:miter lim="800000"/>
            <a:headEnd/>
            <a:tailEnd/>
          </a:ln>
        </p:spPr>
        <p:txBody>
          <a:bodyPr lIns="0" rIns="0">
            <a:spAutoFit/>
          </a:bodyPr>
          <a:lstStyle/>
          <a:p>
            <a:pPr fontAlgn="auto">
              <a:spcBef>
                <a:spcPts val="1200"/>
              </a:spcBef>
              <a:spcAft>
                <a:spcPts val="0"/>
              </a:spcAft>
              <a:buSzPct val="60000"/>
              <a:defRPr/>
            </a:pPr>
            <a:r>
              <a:rPr lang="en-US" altLang="zh-CN" sz="1200" dirty="0">
                <a:solidFill>
                  <a:schemeClr val="tx1">
                    <a:lumMod val="75000"/>
                    <a:lumOff val="25000"/>
                  </a:schemeClr>
                </a:solidFill>
                <a:latin typeface="Arial" pitchFamily="34" charset="0"/>
                <a:ea typeface="微软雅黑" pitchFamily="34" charset="-122"/>
                <a:cs typeface="Arial" pitchFamily="34" charset="0"/>
              </a:rPr>
              <a:t>Huawei, a private company, was founded by Ren Zhengfei and several other investors with an investment of US$3,500. At that time, the company was a reseller of PBX switches of Hong Kong Hong </a:t>
            </a:r>
            <a:r>
              <a:rPr lang="en-US" altLang="zh-CN" sz="1200" dirty="0" err="1">
                <a:solidFill>
                  <a:schemeClr val="tx1">
                    <a:lumMod val="75000"/>
                    <a:lumOff val="25000"/>
                  </a:schemeClr>
                </a:solidFill>
                <a:latin typeface="Arial" pitchFamily="34" charset="0"/>
                <a:ea typeface="微软雅黑" pitchFamily="34" charset="-122"/>
                <a:cs typeface="Arial" pitchFamily="34" charset="0"/>
              </a:rPr>
              <a:t>Nian</a:t>
            </a:r>
            <a:r>
              <a:rPr lang="en-US" altLang="zh-CN" sz="1200" dirty="0">
                <a:solidFill>
                  <a:schemeClr val="tx1">
                    <a:lumMod val="75000"/>
                    <a:lumOff val="25000"/>
                  </a:schemeClr>
                </a:solidFill>
                <a:latin typeface="Arial" pitchFamily="34" charset="0"/>
                <a:ea typeface="微软雅黑" pitchFamily="34" charset="-122"/>
                <a:cs typeface="Arial" pitchFamily="34" charset="0"/>
              </a:rPr>
              <a:t> Company. </a:t>
            </a:r>
          </a:p>
        </p:txBody>
      </p:sp>
      <p:sp>
        <p:nvSpPr>
          <p:cNvPr id="30" name="TextBox 4"/>
          <p:cNvSpPr txBox="1">
            <a:spLocks noChangeArrowheads="1"/>
          </p:cNvSpPr>
          <p:nvPr/>
        </p:nvSpPr>
        <p:spPr bwMode="auto">
          <a:xfrm>
            <a:off x="1766890" y="2374906"/>
            <a:ext cx="6835774" cy="276225"/>
          </a:xfrm>
          <a:prstGeom prst="rect">
            <a:avLst/>
          </a:prstGeom>
          <a:noFill/>
          <a:ln w="9525">
            <a:noFill/>
            <a:miter lim="800000"/>
            <a:headEnd/>
            <a:tailEnd/>
          </a:ln>
        </p:spPr>
        <p:txBody>
          <a:bodyPr lIns="0" rIns="0">
            <a:spAutoFit/>
          </a:bodyPr>
          <a:lstStyle/>
          <a:p>
            <a:pPr fontAlgn="auto">
              <a:spcBef>
                <a:spcPts val="1200"/>
              </a:spcBef>
              <a:spcAft>
                <a:spcPts val="0"/>
              </a:spcAft>
              <a:buSzPct val="60000"/>
              <a:defRPr/>
            </a:pPr>
            <a:r>
              <a:rPr lang="en-US" altLang="zh-CN" sz="1200" dirty="0">
                <a:solidFill>
                  <a:schemeClr val="tx1">
                    <a:lumMod val="75000"/>
                    <a:lumOff val="25000"/>
                  </a:schemeClr>
                </a:solidFill>
                <a:latin typeface="Arial" pitchFamily="34" charset="0"/>
                <a:ea typeface="微软雅黑" pitchFamily="34" charset="-122"/>
                <a:cs typeface="Arial" pitchFamily="34" charset="0"/>
              </a:rPr>
              <a:t>Huawei developed HJD analog switches that supported 48 ports. </a:t>
            </a:r>
          </a:p>
        </p:txBody>
      </p:sp>
      <p:sp>
        <p:nvSpPr>
          <p:cNvPr id="31" name="TextBox 4"/>
          <p:cNvSpPr txBox="1">
            <a:spLocks noChangeArrowheads="1"/>
          </p:cNvSpPr>
          <p:nvPr/>
        </p:nvSpPr>
        <p:spPr bwMode="auto">
          <a:xfrm>
            <a:off x="1965325" y="2871794"/>
            <a:ext cx="7073900" cy="276999"/>
          </a:xfrm>
          <a:prstGeom prst="rect">
            <a:avLst/>
          </a:prstGeom>
          <a:noFill/>
          <a:ln w="9525">
            <a:noFill/>
            <a:miter lim="800000"/>
            <a:headEnd/>
            <a:tailEnd/>
          </a:ln>
        </p:spPr>
        <p:txBody>
          <a:bodyPr lIns="0" rIns="0">
            <a:spAutoFit/>
          </a:bodyPr>
          <a:lstStyle/>
          <a:p>
            <a:pPr fontAlgn="auto">
              <a:spcBef>
                <a:spcPts val="1200"/>
              </a:spcBef>
              <a:spcAft>
                <a:spcPts val="0"/>
              </a:spcAft>
              <a:buSzPct val="60000"/>
              <a:defRPr/>
            </a:pPr>
            <a:r>
              <a:rPr lang="en-US" altLang="zh-CN" sz="1200" dirty="0">
                <a:solidFill>
                  <a:schemeClr val="tx1">
                    <a:lumMod val="75000"/>
                    <a:lumOff val="25000"/>
                  </a:schemeClr>
                </a:solidFill>
                <a:latin typeface="Arial" pitchFamily="34" charset="0"/>
                <a:ea typeface="微软雅黑" pitchFamily="34" charset="-122"/>
                <a:cs typeface="Arial" pitchFamily="34" charset="0"/>
              </a:rPr>
              <a:t>Huawei developed C&amp;C08 digital switches, which were primarily deployed in rural areas. </a:t>
            </a:r>
          </a:p>
        </p:txBody>
      </p:sp>
      <p:sp>
        <p:nvSpPr>
          <p:cNvPr id="25620" name="TextBox 4"/>
          <p:cNvSpPr txBox="1">
            <a:spLocks noChangeArrowheads="1"/>
          </p:cNvSpPr>
          <p:nvPr/>
        </p:nvSpPr>
        <p:spPr bwMode="auto">
          <a:xfrm>
            <a:off x="2074863" y="3373440"/>
            <a:ext cx="7073900" cy="276999"/>
          </a:xfrm>
          <a:prstGeom prst="rect">
            <a:avLst/>
          </a:prstGeom>
          <a:noFill/>
          <a:ln w="9525">
            <a:noFill/>
            <a:miter lim="800000"/>
            <a:headEnd/>
            <a:tailEnd/>
          </a:ln>
        </p:spPr>
        <p:txBody>
          <a:bodyPr lIns="0" rIns="0">
            <a:spAutoFit/>
          </a:bodyPr>
          <a:lstStyle/>
          <a:p>
            <a:pPr fontAlgn="auto">
              <a:spcBef>
                <a:spcPts val="1200"/>
              </a:spcBef>
              <a:spcAft>
                <a:spcPts val="0"/>
              </a:spcAft>
              <a:buSzPct val="60000"/>
              <a:defRPr/>
            </a:pPr>
            <a:r>
              <a:rPr lang="en-US" altLang="zh-CN" sz="1200" dirty="0">
                <a:solidFill>
                  <a:schemeClr val="tx1">
                    <a:lumMod val="75000"/>
                    <a:lumOff val="25000"/>
                  </a:schemeClr>
                </a:solidFill>
                <a:latin typeface="Arial" pitchFamily="34" charset="0"/>
                <a:ea typeface="微软雅黑" pitchFamily="34" charset="-122"/>
                <a:cs typeface="Arial" pitchFamily="34" charset="0"/>
              </a:rPr>
              <a:t>Huawei started engaging global top consulting firms for management transformations. </a:t>
            </a:r>
          </a:p>
        </p:txBody>
      </p:sp>
      <p:sp>
        <p:nvSpPr>
          <p:cNvPr id="34" name="TextBox 4"/>
          <p:cNvSpPr txBox="1">
            <a:spLocks noChangeArrowheads="1"/>
          </p:cNvSpPr>
          <p:nvPr/>
        </p:nvSpPr>
        <p:spPr bwMode="auto">
          <a:xfrm>
            <a:off x="2078038" y="3886205"/>
            <a:ext cx="7721600" cy="276225"/>
          </a:xfrm>
          <a:prstGeom prst="rect">
            <a:avLst/>
          </a:prstGeom>
          <a:noFill/>
          <a:ln w="9525">
            <a:noFill/>
            <a:miter lim="800000"/>
            <a:headEnd/>
            <a:tailEnd/>
          </a:ln>
        </p:spPr>
        <p:txBody>
          <a:bodyPr lIns="0" rIns="0">
            <a:spAutoFit/>
          </a:bodyPr>
          <a:lstStyle/>
          <a:p>
            <a:pPr fontAlgn="auto">
              <a:spcBef>
                <a:spcPts val="1200"/>
              </a:spcBef>
              <a:spcAft>
                <a:spcPts val="0"/>
              </a:spcAft>
              <a:buSzPct val="60000"/>
              <a:defRPr/>
            </a:pPr>
            <a:r>
              <a:rPr lang="en-US" altLang="zh-CN" sz="1200" dirty="0">
                <a:solidFill>
                  <a:schemeClr val="tx1">
                    <a:lumMod val="75000"/>
                    <a:lumOff val="25000"/>
                  </a:schemeClr>
                </a:solidFill>
                <a:latin typeface="Arial" pitchFamily="34" charset="0"/>
                <a:ea typeface="微软雅黑" pitchFamily="34" charset="-122"/>
                <a:cs typeface="Arial" pitchFamily="34" charset="0"/>
              </a:rPr>
              <a:t>Huawei established its first international R&amp;D center in Bangalore, India. </a:t>
            </a:r>
          </a:p>
        </p:txBody>
      </p:sp>
      <p:sp>
        <p:nvSpPr>
          <p:cNvPr id="35" name="TextBox 4"/>
          <p:cNvSpPr txBox="1">
            <a:spLocks noChangeArrowheads="1"/>
          </p:cNvSpPr>
          <p:nvPr/>
        </p:nvSpPr>
        <p:spPr bwMode="auto">
          <a:xfrm>
            <a:off x="2087562" y="4432306"/>
            <a:ext cx="7720013" cy="276225"/>
          </a:xfrm>
          <a:prstGeom prst="rect">
            <a:avLst/>
          </a:prstGeom>
          <a:noFill/>
          <a:ln w="9525">
            <a:noFill/>
            <a:miter lim="800000"/>
            <a:headEnd/>
            <a:tailEnd/>
          </a:ln>
        </p:spPr>
        <p:txBody>
          <a:bodyPr lIns="0" rIns="0">
            <a:spAutoFit/>
          </a:bodyPr>
          <a:lstStyle/>
          <a:p>
            <a:pPr fontAlgn="auto">
              <a:spcBef>
                <a:spcPts val="1200"/>
              </a:spcBef>
              <a:spcAft>
                <a:spcPts val="0"/>
              </a:spcAft>
              <a:buSzPct val="60000"/>
              <a:defRPr/>
            </a:pPr>
            <a:r>
              <a:rPr lang="en-US" altLang="zh-CN" sz="1200" dirty="0">
                <a:solidFill>
                  <a:schemeClr val="tx1">
                    <a:lumMod val="75000"/>
                    <a:lumOff val="25000"/>
                  </a:schemeClr>
                </a:solidFill>
                <a:latin typeface="Arial" pitchFamily="34" charset="0"/>
                <a:ea typeface="微软雅黑" pitchFamily="34" charset="-122"/>
                <a:cs typeface="Arial" pitchFamily="34" charset="0"/>
              </a:rPr>
              <a:t>Huawei made significant progress in developing countries,</a:t>
            </a:r>
            <a:r>
              <a:rPr lang="zh-CN" altLang="en-US" sz="1200" dirty="0">
                <a:solidFill>
                  <a:schemeClr val="tx1">
                    <a:lumMod val="75000"/>
                    <a:lumOff val="25000"/>
                  </a:schemeClr>
                </a:solidFill>
                <a:latin typeface="Arial" pitchFamily="34" charset="0"/>
                <a:ea typeface="微软雅黑" pitchFamily="34" charset="-122"/>
                <a:cs typeface="Arial" pitchFamily="34" charset="0"/>
              </a:rPr>
              <a:t> </a:t>
            </a:r>
            <a:r>
              <a:rPr lang="en-US" altLang="zh-CN" sz="1200" dirty="0">
                <a:solidFill>
                  <a:schemeClr val="tx1">
                    <a:lumMod val="75000"/>
                    <a:lumOff val="25000"/>
                  </a:schemeClr>
                </a:solidFill>
                <a:latin typeface="Arial" pitchFamily="34" charset="0"/>
                <a:ea typeface="微软雅黑" pitchFamily="34" charset="-122"/>
                <a:cs typeface="Arial" pitchFamily="34" charset="0"/>
              </a:rPr>
              <a:t>e.g., Uzbekistan.</a:t>
            </a:r>
          </a:p>
        </p:txBody>
      </p:sp>
      <p:sp>
        <p:nvSpPr>
          <p:cNvPr id="25623" name="TextBox 4"/>
          <p:cNvSpPr txBox="1">
            <a:spLocks noChangeArrowheads="1"/>
          </p:cNvSpPr>
          <p:nvPr/>
        </p:nvSpPr>
        <p:spPr bwMode="auto">
          <a:xfrm>
            <a:off x="1943099" y="4886331"/>
            <a:ext cx="6497638" cy="646331"/>
          </a:xfrm>
          <a:prstGeom prst="rect">
            <a:avLst/>
          </a:prstGeom>
          <a:noFill/>
          <a:ln w="9525">
            <a:noFill/>
            <a:miter lim="800000"/>
            <a:headEnd/>
            <a:tailEnd/>
          </a:ln>
        </p:spPr>
        <p:txBody>
          <a:bodyPr lIns="0" rIns="0">
            <a:spAutoFit/>
          </a:bodyPr>
          <a:lstStyle/>
          <a:p>
            <a:pPr fontAlgn="auto">
              <a:spcBef>
                <a:spcPts val="1200"/>
              </a:spcBef>
              <a:spcAft>
                <a:spcPts val="0"/>
              </a:spcAft>
              <a:buSzPct val="60000"/>
              <a:defRPr/>
            </a:pPr>
            <a:r>
              <a:rPr lang="en-US" altLang="zh-CN" sz="1200" dirty="0">
                <a:solidFill>
                  <a:schemeClr val="tx1">
                    <a:lumMod val="75000"/>
                    <a:lumOff val="25000"/>
                  </a:schemeClr>
                </a:solidFill>
                <a:latin typeface="Arial" pitchFamily="34" charset="0"/>
                <a:ea typeface="微软雅黑" pitchFamily="34" charset="-122"/>
                <a:cs typeface="Arial" pitchFamily="34" charset="0"/>
              </a:rPr>
              <a:t>Huawei became a preferred supplier for top carriers such as British Telecom and Vodafone. Revenue from Asia Pacific, the Americas, and EMEA exceeded domestic market for the first time. </a:t>
            </a:r>
          </a:p>
        </p:txBody>
      </p:sp>
      <p:sp>
        <p:nvSpPr>
          <p:cNvPr id="37" name="TextBox 4"/>
          <p:cNvSpPr txBox="1">
            <a:spLocks noChangeArrowheads="1"/>
          </p:cNvSpPr>
          <p:nvPr/>
        </p:nvSpPr>
        <p:spPr bwMode="auto">
          <a:xfrm>
            <a:off x="1774826" y="5487994"/>
            <a:ext cx="7720013" cy="276225"/>
          </a:xfrm>
          <a:prstGeom prst="rect">
            <a:avLst/>
          </a:prstGeom>
          <a:noFill/>
          <a:ln w="9525">
            <a:noFill/>
            <a:miter lim="800000"/>
            <a:headEnd/>
            <a:tailEnd/>
          </a:ln>
        </p:spPr>
        <p:txBody>
          <a:bodyPr lIns="0" rIns="0">
            <a:spAutoFit/>
          </a:bodyPr>
          <a:lstStyle/>
          <a:p>
            <a:pPr fontAlgn="auto">
              <a:spcBef>
                <a:spcPts val="1200"/>
              </a:spcBef>
              <a:spcAft>
                <a:spcPts val="0"/>
              </a:spcAft>
              <a:buSzPct val="60000"/>
              <a:defRPr/>
            </a:pPr>
            <a:r>
              <a:rPr lang="en-US" altLang="zh-CN" sz="1200" dirty="0">
                <a:solidFill>
                  <a:schemeClr val="tx1">
                    <a:lumMod val="75000"/>
                    <a:lumOff val="25000"/>
                  </a:schemeClr>
                </a:solidFill>
                <a:latin typeface="Arial" pitchFamily="34" charset="0"/>
                <a:ea typeface="微软雅黑" pitchFamily="34" charset="-122"/>
                <a:cs typeface="Arial" pitchFamily="34" charset="0"/>
              </a:rPr>
              <a:t>Huawei deployed the world's first LTE network in Northern Europe. </a:t>
            </a:r>
          </a:p>
        </p:txBody>
      </p:sp>
      <p:sp>
        <p:nvSpPr>
          <p:cNvPr id="38" name="TextBox 4"/>
          <p:cNvSpPr txBox="1">
            <a:spLocks noChangeArrowheads="1"/>
          </p:cNvSpPr>
          <p:nvPr/>
        </p:nvSpPr>
        <p:spPr bwMode="auto">
          <a:xfrm>
            <a:off x="1546228" y="5899156"/>
            <a:ext cx="6073775" cy="461665"/>
          </a:xfrm>
          <a:prstGeom prst="rect">
            <a:avLst/>
          </a:prstGeom>
          <a:noFill/>
          <a:ln w="9525">
            <a:noFill/>
            <a:miter lim="800000"/>
            <a:headEnd/>
            <a:tailEnd/>
          </a:ln>
        </p:spPr>
        <p:txBody>
          <a:bodyPr lIns="0" rIns="0">
            <a:spAutoFit/>
          </a:bodyPr>
          <a:lstStyle/>
          <a:p>
            <a:pPr>
              <a:spcBef>
                <a:spcPts val="1200"/>
              </a:spcBef>
              <a:buSzPct val="60000"/>
              <a:defRPr/>
            </a:pPr>
            <a:r>
              <a:rPr lang="en-US" altLang="zh-CN" sz="1200" dirty="0">
                <a:solidFill>
                  <a:schemeClr val="tx1">
                    <a:lumMod val="75000"/>
                    <a:lumOff val="25000"/>
                  </a:schemeClr>
                </a:solidFill>
                <a:latin typeface="Arial" pitchFamily="34" charset="0"/>
                <a:ea typeface="微软雅黑" pitchFamily="34" charset="-122"/>
                <a:cs typeface="Arial" pitchFamily="34" charset="0"/>
              </a:rPr>
              <a:t>Huawei transformed itself from a CT company to an ICT company and established three BGs: Carrier BG, Enterprise BG, and Consumer BG. </a:t>
            </a:r>
          </a:p>
        </p:txBody>
      </p:sp>
      <p:sp>
        <p:nvSpPr>
          <p:cNvPr id="26" name="TextBox 25"/>
          <p:cNvSpPr txBox="1"/>
          <p:nvPr/>
        </p:nvSpPr>
        <p:spPr>
          <a:xfrm>
            <a:off x="9482138" y="2482853"/>
            <a:ext cx="1582737" cy="584776"/>
          </a:xfrm>
          <a:prstGeom prst="rect">
            <a:avLst/>
          </a:prstGeom>
          <a:noFill/>
        </p:spPr>
        <p:txBody>
          <a:bodyPr>
            <a:spAutoFit/>
          </a:bodyPr>
          <a:lstStyle/>
          <a:p>
            <a:pPr algn="ctr">
              <a:defRPr/>
            </a:pPr>
            <a:r>
              <a:rPr lang="en-US" altLang="zh-CN" sz="1600" dirty="0">
                <a:solidFill>
                  <a:srgbClr val="FFFFFF"/>
                </a:solidFill>
                <a:effectLst>
                  <a:outerShdw blurRad="139700" algn="tl">
                    <a:srgbClr val="000000"/>
                  </a:outerShdw>
                </a:effectLst>
                <a:latin typeface="Arial" pitchFamily="34" charset="0"/>
                <a:ea typeface="+mn-ea"/>
                <a:cs typeface="Arial" pitchFamily="34" charset="0"/>
              </a:rPr>
              <a:t>Shenzhen in the early 1980s</a:t>
            </a:r>
            <a:endParaRPr lang="zh-CN" altLang="en-US" sz="1600" dirty="0">
              <a:solidFill>
                <a:srgbClr val="FFFFFF"/>
              </a:solidFill>
              <a:effectLst>
                <a:outerShdw blurRad="139700" algn="tl">
                  <a:srgbClr val="000000"/>
                </a:outerShdw>
              </a:effectLst>
              <a:latin typeface="Arial" pitchFamily="34" charset="0"/>
              <a:ea typeface="+mn-ea"/>
              <a:cs typeface="Arial" pitchFamily="34" charset="0"/>
            </a:endParaRPr>
          </a:p>
        </p:txBody>
      </p:sp>
      <p:sp>
        <p:nvSpPr>
          <p:cNvPr id="27" name="TextBox 26"/>
          <p:cNvSpPr txBox="1"/>
          <p:nvPr/>
        </p:nvSpPr>
        <p:spPr>
          <a:xfrm>
            <a:off x="9369426" y="4757741"/>
            <a:ext cx="1806574" cy="584776"/>
          </a:xfrm>
          <a:prstGeom prst="rect">
            <a:avLst/>
          </a:prstGeom>
          <a:noFill/>
        </p:spPr>
        <p:txBody>
          <a:bodyPr>
            <a:spAutoFit/>
          </a:bodyPr>
          <a:lstStyle/>
          <a:p>
            <a:pPr algn="ctr">
              <a:defRPr/>
            </a:pPr>
            <a:r>
              <a:rPr lang="en-US" altLang="zh-CN" sz="1600" dirty="0">
                <a:solidFill>
                  <a:srgbClr val="FFFFFF"/>
                </a:solidFill>
                <a:effectLst>
                  <a:outerShdw blurRad="38100" dist="38100" dir="2700000" algn="tl">
                    <a:srgbClr val="000000">
                      <a:alpha val="43137"/>
                    </a:srgbClr>
                  </a:outerShdw>
                </a:effectLst>
                <a:latin typeface="Arial" pitchFamily="34" charset="0"/>
                <a:ea typeface="+mn-ea"/>
                <a:cs typeface="Arial" pitchFamily="34" charset="0"/>
              </a:rPr>
              <a:t>Shenzhen after three decades </a:t>
            </a:r>
            <a:endParaRPr lang="zh-CN" altLang="en-US" sz="1600" dirty="0">
              <a:solidFill>
                <a:srgbClr val="FFFFFF"/>
              </a:solidFill>
              <a:effectLst>
                <a:outerShdw blurRad="38100" dist="38100" dir="2700000" algn="tl">
                  <a:srgbClr val="000000">
                    <a:alpha val="43137"/>
                  </a:srgbClr>
                </a:outerShdw>
              </a:effectLst>
              <a:latin typeface="Arial" pitchFamily="34" charset="0"/>
              <a:ea typeface="+mn-ea"/>
              <a:cs typeface="Arial" pitchFamily="34" charset="0"/>
            </a:endParaRPr>
          </a:p>
        </p:txBody>
      </p:sp>
    </p:spTree>
    <p:extLst>
      <p:ext uri="{BB962C8B-B14F-4D97-AF65-F5344CB8AC3E}">
        <p14:creationId xmlns:p14="http://schemas.microsoft.com/office/powerpoint/2010/main" val="2046264090"/>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823913" y="341314"/>
            <a:ext cx="10847387" cy="553998"/>
          </a:xfrm>
        </p:spPr>
        <p:txBody>
          <a:bodyPr/>
          <a:lstStyle/>
          <a:p>
            <a:pPr>
              <a:defRPr/>
            </a:pPr>
            <a:r>
              <a:rPr lang="en-US" altLang="zh-CN" smtClean="0"/>
              <a:t>Today, Huawei is a leading ICT company</a:t>
            </a:r>
            <a:endParaRPr lang="en-US" altLang="zh-CN"/>
          </a:p>
        </p:txBody>
      </p:sp>
      <p:sp>
        <p:nvSpPr>
          <p:cNvPr id="27651" name="圆角矩形 23"/>
          <p:cNvSpPr>
            <a:spLocks noChangeArrowheads="1"/>
          </p:cNvSpPr>
          <p:nvPr/>
        </p:nvSpPr>
        <p:spPr bwMode="auto">
          <a:xfrm>
            <a:off x="841378" y="1341444"/>
            <a:ext cx="5040314" cy="2160587"/>
          </a:xfrm>
          <a:prstGeom prst="roundRect">
            <a:avLst>
              <a:gd name="adj" fmla="val 10139"/>
            </a:avLst>
          </a:prstGeom>
          <a:noFill/>
          <a:ln w="9525" algn="ctr">
            <a:solidFill>
              <a:srgbClr val="FF2222"/>
            </a:solidFill>
            <a:round/>
            <a:headEnd/>
            <a:tailEnd/>
          </a:ln>
          <a:extLst>
            <a:ext uri="{909E8E84-426E-40DD-AFC4-6F175D3DCCD1}">
              <a14:hiddenFill xmlns:a14="http://schemas.microsoft.com/office/drawing/2010/main">
                <a:solidFill>
                  <a:srgbClr val="FFFFFF"/>
                </a:solidFill>
              </a14:hiddenFill>
            </a:ext>
          </a:extLst>
        </p:spPr>
        <p:txBody>
          <a:bodyPr/>
          <a:lstStyle/>
          <a:p>
            <a:pPr>
              <a:buClr>
                <a:srgbClr val="CC9900"/>
              </a:buClr>
              <a:buFont typeface="Wingdings" pitchFamily="2" charset="2"/>
              <a:buChar char="n"/>
            </a:pPr>
            <a:endParaRPr lang="zh-CN" altLang="en-US">
              <a:latin typeface="Arial" charset="0"/>
              <a:cs typeface="Arial" charset="0"/>
            </a:endParaRPr>
          </a:p>
        </p:txBody>
      </p:sp>
      <p:sp>
        <p:nvSpPr>
          <p:cNvPr id="27652" name="圆角矩形 24"/>
          <p:cNvSpPr>
            <a:spLocks noChangeArrowheads="1"/>
          </p:cNvSpPr>
          <p:nvPr/>
        </p:nvSpPr>
        <p:spPr bwMode="auto">
          <a:xfrm>
            <a:off x="6299200" y="1341444"/>
            <a:ext cx="5040314" cy="2160587"/>
          </a:xfrm>
          <a:prstGeom prst="roundRect">
            <a:avLst>
              <a:gd name="adj" fmla="val 10019"/>
            </a:avLst>
          </a:prstGeom>
          <a:noFill/>
          <a:ln w="952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p>
            <a:pPr>
              <a:buClr>
                <a:srgbClr val="CC9900"/>
              </a:buClr>
              <a:buFont typeface="Wingdings" pitchFamily="2" charset="2"/>
              <a:buChar char="n"/>
            </a:pPr>
            <a:endParaRPr lang="zh-CN" altLang="en-US">
              <a:latin typeface="Arial" charset="0"/>
              <a:cs typeface="Arial" charset="0"/>
            </a:endParaRPr>
          </a:p>
        </p:txBody>
      </p:sp>
      <p:sp>
        <p:nvSpPr>
          <p:cNvPr id="27653" name="圆角矩形 25"/>
          <p:cNvSpPr>
            <a:spLocks noChangeArrowheads="1"/>
          </p:cNvSpPr>
          <p:nvPr/>
        </p:nvSpPr>
        <p:spPr bwMode="auto">
          <a:xfrm>
            <a:off x="841378" y="3716344"/>
            <a:ext cx="5040314" cy="2447925"/>
          </a:xfrm>
          <a:prstGeom prst="roundRect">
            <a:avLst>
              <a:gd name="adj" fmla="val 9671"/>
            </a:avLst>
          </a:prstGeom>
          <a:noFill/>
          <a:ln w="9525"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p>
            <a:pPr>
              <a:buClr>
                <a:srgbClr val="CC9900"/>
              </a:buClr>
              <a:buFont typeface="Wingdings" pitchFamily="2" charset="2"/>
              <a:buChar char="n"/>
            </a:pPr>
            <a:endParaRPr lang="zh-CN" altLang="en-US">
              <a:latin typeface="Arial" charset="0"/>
              <a:cs typeface="Arial" charset="0"/>
            </a:endParaRPr>
          </a:p>
        </p:txBody>
      </p:sp>
      <p:sp>
        <p:nvSpPr>
          <p:cNvPr id="27654" name="圆角矩形 26"/>
          <p:cNvSpPr>
            <a:spLocks noChangeArrowheads="1"/>
          </p:cNvSpPr>
          <p:nvPr/>
        </p:nvSpPr>
        <p:spPr bwMode="auto">
          <a:xfrm>
            <a:off x="6299200" y="3716344"/>
            <a:ext cx="5040314" cy="2447925"/>
          </a:xfrm>
          <a:prstGeom prst="roundRect">
            <a:avLst>
              <a:gd name="adj" fmla="val 9671"/>
            </a:avLst>
          </a:prstGeom>
          <a:noFill/>
          <a:ln w="9525" algn="ctr">
            <a:solidFill>
              <a:srgbClr val="FF6709"/>
            </a:solidFill>
            <a:round/>
            <a:headEnd/>
            <a:tailEnd/>
          </a:ln>
          <a:extLst>
            <a:ext uri="{909E8E84-426E-40DD-AFC4-6F175D3DCCD1}">
              <a14:hiddenFill xmlns:a14="http://schemas.microsoft.com/office/drawing/2010/main">
                <a:solidFill>
                  <a:srgbClr val="FFFFFF"/>
                </a:solidFill>
              </a14:hiddenFill>
            </a:ext>
          </a:extLst>
        </p:spPr>
        <p:txBody>
          <a:bodyPr/>
          <a:lstStyle/>
          <a:p>
            <a:pPr>
              <a:buClr>
                <a:srgbClr val="CC9900"/>
              </a:buClr>
              <a:buFont typeface="Wingdings" pitchFamily="2" charset="2"/>
              <a:buChar char="n"/>
            </a:pPr>
            <a:endParaRPr lang="zh-CN" altLang="en-US">
              <a:latin typeface="Arial" charset="0"/>
              <a:cs typeface="Arial" charset="0"/>
            </a:endParaRPr>
          </a:p>
        </p:txBody>
      </p:sp>
      <p:sp>
        <p:nvSpPr>
          <p:cNvPr id="7" name="TextBox 51"/>
          <p:cNvSpPr txBox="1">
            <a:spLocks noChangeArrowheads="1"/>
          </p:cNvSpPr>
          <p:nvPr/>
        </p:nvSpPr>
        <p:spPr bwMode="auto">
          <a:xfrm>
            <a:off x="6613527" y="4365631"/>
            <a:ext cx="4537075" cy="1133475"/>
          </a:xfrm>
          <a:prstGeom prst="rect">
            <a:avLst/>
          </a:prstGeom>
          <a:noFill/>
          <a:ln>
            <a:noFill/>
          </a:ln>
          <a:extLst/>
        </p:spPr>
        <p:txBody>
          <a:bodyPr>
            <a:spAutoFit/>
          </a:bodyPr>
          <a:lstStyle>
            <a:lvl1pPr marL="266700" indent="-266700" defTabSz="801688" eaLnBrk="0" hangingPunct="0">
              <a:defRPr>
                <a:solidFill>
                  <a:schemeClr val="tx1"/>
                </a:solidFill>
                <a:latin typeface="Arial" charset="0"/>
                <a:ea typeface="宋体" charset="-122"/>
              </a:defRPr>
            </a:lvl1pPr>
            <a:lvl2pPr marL="742950" indent="-285750" defTabSz="801688" eaLnBrk="0" hangingPunct="0">
              <a:defRPr>
                <a:solidFill>
                  <a:schemeClr val="tx1"/>
                </a:solidFill>
                <a:latin typeface="Arial" charset="0"/>
                <a:ea typeface="宋体" charset="-122"/>
              </a:defRPr>
            </a:lvl2pPr>
            <a:lvl3pPr marL="1143000" indent="-228600" defTabSz="801688" eaLnBrk="0" hangingPunct="0">
              <a:defRPr>
                <a:solidFill>
                  <a:schemeClr val="tx1"/>
                </a:solidFill>
                <a:latin typeface="Arial" charset="0"/>
                <a:ea typeface="宋体" charset="-122"/>
              </a:defRPr>
            </a:lvl3pPr>
            <a:lvl4pPr marL="1600200" indent="-228600" defTabSz="801688" eaLnBrk="0" hangingPunct="0">
              <a:defRPr>
                <a:solidFill>
                  <a:schemeClr val="tx1"/>
                </a:solidFill>
                <a:latin typeface="Arial" charset="0"/>
                <a:ea typeface="宋体" charset="-122"/>
              </a:defRPr>
            </a:lvl4pPr>
            <a:lvl5pPr marL="2057400" indent="-228600" defTabSz="801688" eaLnBrk="0" hangingPunct="0">
              <a:defRPr>
                <a:solidFill>
                  <a:schemeClr val="tx1"/>
                </a:solidFill>
                <a:latin typeface="Arial" charset="0"/>
                <a:ea typeface="宋体" charset="-122"/>
              </a:defRPr>
            </a:lvl5pPr>
            <a:lvl6pPr marL="2514600" indent="-228600" defTabSz="801688" eaLnBrk="0" fontAlgn="base" hangingPunct="0">
              <a:spcBef>
                <a:spcPct val="0"/>
              </a:spcBef>
              <a:spcAft>
                <a:spcPct val="0"/>
              </a:spcAft>
              <a:defRPr>
                <a:solidFill>
                  <a:schemeClr val="tx1"/>
                </a:solidFill>
                <a:latin typeface="Arial" charset="0"/>
                <a:ea typeface="宋体" charset="-122"/>
              </a:defRPr>
            </a:lvl6pPr>
            <a:lvl7pPr marL="2971800" indent="-228600" defTabSz="801688" eaLnBrk="0" fontAlgn="base" hangingPunct="0">
              <a:spcBef>
                <a:spcPct val="0"/>
              </a:spcBef>
              <a:spcAft>
                <a:spcPct val="0"/>
              </a:spcAft>
              <a:defRPr>
                <a:solidFill>
                  <a:schemeClr val="tx1"/>
                </a:solidFill>
                <a:latin typeface="Arial" charset="0"/>
                <a:ea typeface="宋体" charset="-122"/>
              </a:defRPr>
            </a:lvl7pPr>
            <a:lvl8pPr marL="3429000" indent="-228600" defTabSz="801688" eaLnBrk="0" fontAlgn="base" hangingPunct="0">
              <a:spcBef>
                <a:spcPct val="0"/>
              </a:spcBef>
              <a:spcAft>
                <a:spcPct val="0"/>
              </a:spcAft>
              <a:defRPr>
                <a:solidFill>
                  <a:schemeClr val="tx1"/>
                </a:solidFill>
                <a:latin typeface="Arial" charset="0"/>
                <a:ea typeface="宋体" charset="-122"/>
              </a:defRPr>
            </a:lvl8pPr>
            <a:lvl9pPr marL="3886200" indent="-228600" defTabSz="801688" eaLnBrk="0" fontAlgn="base" hangingPunct="0">
              <a:spcBef>
                <a:spcPct val="0"/>
              </a:spcBef>
              <a:spcAft>
                <a:spcPct val="0"/>
              </a:spcAft>
              <a:defRPr>
                <a:solidFill>
                  <a:schemeClr val="tx1"/>
                </a:solidFill>
                <a:latin typeface="Arial" charset="0"/>
                <a:ea typeface="宋体" charset="-122"/>
              </a:defRPr>
            </a:lvl9pPr>
          </a:lstStyle>
          <a:p>
            <a:pPr marL="180975" indent="-180975" eaLnBrk="1" hangingPunct="1">
              <a:lnSpc>
                <a:spcPct val="120000"/>
              </a:lnSpc>
              <a:spcBef>
                <a:spcPts val="600"/>
              </a:spcBef>
              <a:buClr>
                <a:schemeClr val="tx1">
                  <a:lumMod val="50000"/>
                  <a:lumOff val="50000"/>
                </a:schemeClr>
              </a:buClr>
              <a:buSzPct val="70000"/>
              <a:buFont typeface="Wingdings" pitchFamily="2" charset="2"/>
              <a:buChar char="l"/>
              <a:defRPr/>
            </a:pPr>
            <a:r>
              <a:rPr lang="en-US" altLang="zh-CN" sz="1600" dirty="0" smtClean="0">
                <a:solidFill>
                  <a:schemeClr val="tx1">
                    <a:lumMod val="75000"/>
                    <a:lumOff val="25000"/>
                  </a:schemeClr>
                </a:solidFill>
                <a:latin typeface="Arial" pitchFamily="34" charset="0"/>
                <a:ea typeface="华文细黑" pitchFamily="2" charset="-122"/>
                <a:cs typeface="Arial" pitchFamily="34" charset="0"/>
              </a:rPr>
              <a:t>Carrier</a:t>
            </a:r>
            <a:endParaRPr lang="en-US" altLang="zh-CN" sz="1600" dirty="0">
              <a:solidFill>
                <a:schemeClr val="tx1">
                  <a:lumMod val="75000"/>
                  <a:lumOff val="25000"/>
                </a:schemeClr>
              </a:solidFill>
              <a:latin typeface="Arial" pitchFamily="34" charset="0"/>
              <a:ea typeface="华文细黑" pitchFamily="2" charset="-122"/>
              <a:cs typeface="Arial" pitchFamily="34" charset="0"/>
            </a:endParaRPr>
          </a:p>
          <a:p>
            <a:pPr marL="180975" indent="-180975" eaLnBrk="1" hangingPunct="1">
              <a:lnSpc>
                <a:spcPct val="120000"/>
              </a:lnSpc>
              <a:spcBef>
                <a:spcPts val="600"/>
              </a:spcBef>
              <a:buClr>
                <a:schemeClr val="tx1">
                  <a:lumMod val="50000"/>
                  <a:lumOff val="50000"/>
                </a:schemeClr>
              </a:buClr>
              <a:buSzPct val="70000"/>
              <a:buFont typeface="Wingdings" pitchFamily="2" charset="2"/>
              <a:buChar char="l"/>
              <a:defRPr/>
            </a:pPr>
            <a:r>
              <a:rPr lang="en-US" altLang="zh-CN" sz="1600" dirty="0">
                <a:solidFill>
                  <a:schemeClr val="tx1">
                    <a:lumMod val="75000"/>
                    <a:lumOff val="25000"/>
                  </a:schemeClr>
                </a:solidFill>
                <a:latin typeface="Arial" pitchFamily="34" charset="0"/>
                <a:ea typeface="华文细黑" pitchFamily="2" charset="-122"/>
                <a:cs typeface="Arial" pitchFamily="34" charset="0"/>
              </a:rPr>
              <a:t>Enterprise</a:t>
            </a:r>
          </a:p>
          <a:p>
            <a:pPr marL="180975" indent="-180975" eaLnBrk="1" hangingPunct="1">
              <a:lnSpc>
                <a:spcPct val="120000"/>
              </a:lnSpc>
              <a:spcBef>
                <a:spcPts val="600"/>
              </a:spcBef>
              <a:buClr>
                <a:schemeClr val="tx1">
                  <a:lumMod val="50000"/>
                  <a:lumOff val="50000"/>
                </a:schemeClr>
              </a:buClr>
              <a:buSzPct val="70000"/>
              <a:buFont typeface="Wingdings" pitchFamily="2" charset="2"/>
              <a:buChar char="l"/>
              <a:defRPr/>
            </a:pPr>
            <a:r>
              <a:rPr lang="en-US" altLang="zh-CN" sz="1600" dirty="0">
                <a:solidFill>
                  <a:schemeClr val="tx1">
                    <a:lumMod val="75000"/>
                    <a:lumOff val="25000"/>
                  </a:schemeClr>
                </a:solidFill>
                <a:latin typeface="Arial" pitchFamily="34" charset="0"/>
                <a:ea typeface="华文细黑" pitchFamily="2" charset="-122"/>
                <a:cs typeface="Arial" pitchFamily="34" charset="0"/>
              </a:rPr>
              <a:t>Consumer</a:t>
            </a:r>
          </a:p>
        </p:txBody>
      </p:sp>
      <p:sp>
        <p:nvSpPr>
          <p:cNvPr id="27656" name="TextBox 29"/>
          <p:cNvSpPr txBox="1">
            <a:spLocks noChangeArrowheads="1"/>
          </p:cNvSpPr>
          <p:nvPr/>
        </p:nvSpPr>
        <p:spPr bwMode="auto">
          <a:xfrm>
            <a:off x="1093789" y="1992314"/>
            <a:ext cx="4535487" cy="115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defTabSz="801688" eaLnBrk="0" hangingPunct="0">
              <a:defRPr>
                <a:solidFill>
                  <a:schemeClr val="tx1"/>
                </a:solidFill>
                <a:latin typeface="Calibri" pitchFamily="34" charset="0"/>
                <a:ea typeface="宋体" pitchFamily="2" charset="-122"/>
              </a:defRPr>
            </a:lvl1pPr>
            <a:lvl2pPr marL="742950" indent="-285750" defTabSz="801688" eaLnBrk="0" hangingPunct="0">
              <a:defRPr>
                <a:solidFill>
                  <a:schemeClr val="tx1"/>
                </a:solidFill>
                <a:latin typeface="Calibri" pitchFamily="34" charset="0"/>
                <a:ea typeface="宋体" pitchFamily="2" charset="-122"/>
              </a:defRPr>
            </a:lvl2pPr>
            <a:lvl3pPr marL="1143000" indent="-228600" defTabSz="801688" eaLnBrk="0" hangingPunct="0">
              <a:defRPr>
                <a:solidFill>
                  <a:schemeClr val="tx1"/>
                </a:solidFill>
                <a:latin typeface="Calibri" pitchFamily="34" charset="0"/>
                <a:ea typeface="宋体" pitchFamily="2" charset="-122"/>
              </a:defRPr>
            </a:lvl3pPr>
            <a:lvl4pPr marL="1600200" indent="-228600" defTabSz="801688" eaLnBrk="0" hangingPunct="0">
              <a:defRPr>
                <a:solidFill>
                  <a:schemeClr val="tx1"/>
                </a:solidFill>
                <a:latin typeface="Calibri" pitchFamily="34" charset="0"/>
                <a:ea typeface="宋体" pitchFamily="2" charset="-122"/>
              </a:defRPr>
            </a:lvl4pPr>
            <a:lvl5pPr marL="2057400" indent="-228600" defTabSz="801688" eaLnBrk="0" hangingPunct="0">
              <a:defRPr>
                <a:solidFill>
                  <a:schemeClr val="tx1"/>
                </a:solidFill>
                <a:latin typeface="Calibri"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ct val="120000"/>
              </a:lnSpc>
              <a:spcBef>
                <a:spcPts val="600"/>
              </a:spcBef>
              <a:buClr>
                <a:srgbClr val="7F7F7F"/>
              </a:buClr>
              <a:buSzPct val="70000"/>
              <a:buFont typeface="Wingdings" pitchFamily="2" charset="2"/>
              <a:buChar char="l"/>
            </a:pPr>
            <a:r>
              <a:rPr lang="en-US" altLang="zh-CN" sz="1400" dirty="0">
                <a:solidFill>
                  <a:srgbClr val="404040"/>
                </a:solidFill>
                <a:latin typeface="Arial" charset="0"/>
                <a:ea typeface="华文细黑" pitchFamily="2" charset="-122"/>
                <a:cs typeface="Arial" charset="0"/>
              </a:rPr>
              <a:t>A leading global </a:t>
            </a:r>
            <a:r>
              <a:rPr lang="en-US" altLang="zh-CN" sz="2000" dirty="0">
                <a:solidFill>
                  <a:srgbClr val="404040"/>
                </a:solidFill>
                <a:latin typeface="Arial" charset="0"/>
                <a:ea typeface="华文细黑" pitchFamily="2" charset="-122"/>
                <a:cs typeface="Arial" charset="0"/>
              </a:rPr>
              <a:t>ICT</a:t>
            </a:r>
            <a:r>
              <a:rPr lang="en-US" altLang="zh-CN" sz="1400" dirty="0">
                <a:solidFill>
                  <a:srgbClr val="404040"/>
                </a:solidFill>
                <a:latin typeface="Arial" charset="0"/>
                <a:ea typeface="华文细黑" pitchFamily="2" charset="-122"/>
                <a:cs typeface="Arial" charset="0"/>
              </a:rPr>
              <a:t> solutions provider </a:t>
            </a:r>
          </a:p>
          <a:p>
            <a:pPr eaLnBrk="1" hangingPunct="1">
              <a:lnSpc>
                <a:spcPct val="120000"/>
              </a:lnSpc>
              <a:spcBef>
                <a:spcPts val="600"/>
              </a:spcBef>
              <a:buClr>
                <a:srgbClr val="7F7F7F"/>
              </a:buClr>
              <a:buSzPct val="70000"/>
              <a:buFont typeface="Wingdings" pitchFamily="2" charset="2"/>
              <a:buChar char="l"/>
            </a:pPr>
            <a:r>
              <a:rPr lang="en-US" altLang="zh-CN" sz="1400" dirty="0">
                <a:solidFill>
                  <a:srgbClr val="404040"/>
                </a:solidFill>
                <a:latin typeface="Arial" charset="0"/>
                <a:ea typeface="华文细黑" pitchFamily="2" charset="-122"/>
                <a:cs typeface="Arial" charset="0"/>
              </a:rPr>
              <a:t>A </a:t>
            </a:r>
            <a:r>
              <a:rPr lang="en-US" altLang="zh-CN" sz="2000" dirty="0">
                <a:solidFill>
                  <a:srgbClr val="404040"/>
                </a:solidFill>
                <a:latin typeface="Arial" charset="0"/>
                <a:ea typeface="华文细黑" pitchFamily="2" charset="-122"/>
                <a:cs typeface="Arial" charset="0"/>
              </a:rPr>
              <a:t>Fortune Global 500 </a:t>
            </a:r>
            <a:r>
              <a:rPr lang="en-US" altLang="zh-CN" sz="1400" dirty="0">
                <a:solidFill>
                  <a:srgbClr val="404040"/>
                </a:solidFill>
                <a:latin typeface="Arial" charset="0"/>
                <a:ea typeface="华文细黑" pitchFamily="2" charset="-122"/>
                <a:cs typeface="Arial" charset="0"/>
              </a:rPr>
              <a:t>company, ranking 315 in 2013 </a:t>
            </a:r>
            <a:endParaRPr lang="zh-CN" altLang="en-US" sz="1400" dirty="0">
              <a:solidFill>
                <a:srgbClr val="404040"/>
              </a:solidFill>
              <a:latin typeface="Arial" charset="0"/>
              <a:ea typeface="华文细黑" pitchFamily="2" charset="-122"/>
              <a:cs typeface="Arial" charset="0"/>
            </a:endParaRPr>
          </a:p>
        </p:txBody>
      </p:sp>
      <p:sp>
        <p:nvSpPr>
          <p:cNvPr id="27657" name="TextBox 18"/>
          <p:cNvSpPr txBox="1">
            <a:spLocks noChangeArrowheads="1"/>
          </p:cNvSpPr>
          <p:nvPr/>
        </p:nvSpPr>
        <p:spPr bwMode="auto">
          <a:xfrm>
            <a:off x="6613527" y="1992313"/>
            <a:ext cx="453707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ct val="120000"/>
              </a:lnSpc>
              <a:spcBef>
                <a:spcPts val="600"/>
              </a:spcBef>
              <a:buClr>
                <a:srgbClr val="7F7F7F"/>
              </a:buClr>
              <a:buSzPct val="70000"/>
              <a:buFont typeface="Wingdings" pitchFamily="2" charset="2"/>
              <a:buChar char="l"/>
            </a:pPr>
            <a:r>
              <a:rPr lang="en-US" altLang="zh-CN" sz="2000">
                <a:solidFill>
                  <a:srgbClr val="404040"/>
                </a:solidFill>
                <a:latin typeface="Arial" charset="0"/>
                <a:ea typeface="华文细黑" pitchFamily="2" charset="-122"/>
                <a:cs typeface="Arial" charset="0"/>
              </a:rPr>
              <a:t>150,000+ </a:t>
            </a:r>
            <a:r>
              <a:rPr lang="en-US" altLang="zh-CN" sz="1400">
                <a:solidFill>
                  <a:srgbClr val="404040"/>
                </a:solidFill>
                <a:latin typeface="Arial" charset="0"/>
                <a:ea typeface="华文细黑" pitchFamily="2" charset="-122"/>
                <a:cs typeface="Arial" charset="0"/>
              </a:rPr>
              <a:t>employees worldwide</a:t>
            </a:r>
          </a:p>
          <a:p>
            <a:pPr eaLnBrk="1" hangingPunct="1">
              <a:lnSpc>
                <a:spcPct val="120000"/>
              </a:lnSpc>
              <a:spcBef>
                <a:spcPts val="600"/>
              </a:spcBef>
              <a:buClr>
                <a:srgbClr val="7F7F7F"/>
              </a:buClr>
              <a:buSzPct val="70000"/>
              <a:buFont typeface="Wingdings" pitchFamily="2" charset="2"/>
              <a:buChar char="l"/>
            </a:pPr>
            <a:r>
              <a:rPr lang="en-US" altLang="zh-CN" sz="2000">
                <a:solidFill>
                  <a:srgbClr val="404040"/>
                </a:solidFill>
                <a:latin typeface="Arial" charset="0"/>
                <a:ea typeface="华文细黑" pitchFamily="2" charset="-122"/>
                <a:cs typeface="Arial" charset="0"/>
              </a:rPr>
              <a:t>70,000+ </a:t>
            </a:r>
            <a:r>
              <a:rPr lang="en-US" altLang="zh-CN" sz="1400">
                <a:solidFill>
                  <a:srgbClr val="404040"/>
                </a:solidFill>
                <a:latin typeface="Arial" charset="0"/>
                <a:ea typeface="华文细黑" pitchFamily="2" charset="-122"/>
                <a:cs typeface="Arial" charset="0"/>
              </a:rPr>
              <a:t>engaged in R&amp;D</a:t>
            </a:r>
            <a:endParaRPr lang="zh-CN" altLang="en-US" sz="1400">
              <a:solidFill>
                <a:srgbClr val="404040"/>
              </a:solidFill>
              <a:latin typeface="Arial" charset="0"/>
              <a:ea typeface="华文细黑" pitchFamily="2" charset="-122"/>
              <a:cs typeface="Arial" charset="0"/>
            </a:endParaRPr>
          </a:p>
        </p:txBody>
      </p:sp>
      <p:sp>
        <p:nvSpPr>
          <p:cNvPr id="27658" name="TextBox 18"/>
          <p:cNvSpPr txBox="1">
            <a:spLocks noChangeArrowheads="1"/>
          </p:cNvSpPr>
          <p:nvPr/>
        </p:nvSpPr>
        <p:spPr bwMode="auto">
          <a:xfrm>
            <a:off x="1093788" y="1414469"/>
            <a:ext cx="3975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800" dirty="0">
                <a:solidFill>
                  <a:srgbClr val="FF2222"/>
                </a:solidFill>
                <a:latin typeface="Arial" charset="0"/>
                <a:ea typeface="华文细黑" pitchFamily="2" charset="-122"/>
                <a:cs typeface="Arial" charset="0"/>
              </a:rPr>
              <a:t>Who is Huawei</a:t>
            </a:r>
            <a:endParaRPr lang="zh-CN" altLang="en-US" sz="2800" dirty="0">
              <a:solidFill>
                <a:srgbClr val="FF2222"/>
              </a:solidFill>
              <a:latin typeface="Arial" charset="0"/>
              <a:ea typeface="华文细黑" pitchFamily="2" charset="-122"/>
              <a:cs typeface="Arial" charset="0"/>
            </a:endParaRPr>
          </a:p>
        </p:txBody>
      </p:sp>
      <p:sp>
        <p:nvSpPr>
          <p:cNvPr id="11" name="矩形 85"/>
          <p:cNvSpPr>
            <a:spLocks noChangeArrowheads="1"/>
          </p:cNvSpPr>
          <p:nvPr/>
        </p:nvSpPr>
        <p:spPr bwMode="auto">
          <a:xfrm>
            <a:off x="1093789" y="4365628"/>
            <a:ext cx="4046538" cy="1692771"/>
          </a:xfrm>
          <a:prstGeom prst="rect">
            <a:avLst/>
          </a:prstGeom>
          <a:noFill/>
          <a:ln>
            <a:noFill/>
          </a:ln>
          <a:extLst/>
        </p:spPr>
        <p:txBody>
          <a:bodyPr>
            <a:spAutoFit/>
          </a:bodyPr>
          <a:lstStyle/>
          <a:p>
            <a:pPr marL="177800" indent="-177800">
              <a:spcBef>
                <a:spcPts val="600"/>
              </a:spcBef>
              <a:buClr>
                <a:schemeClr val="tx1">
                  <a:lumMod val="50000"/>
                  <a:lumOff val="50000"/>
                </a:schemeClr>
              </a:buClr>
              <a:buSzPct val="70000"/>
              <a:buFont typeface="Wingdings" pitchFamily="2" charset="2"/>
              <a:buChar char="l"/>
              <a:defRPr/>
            </a:pPr>
            <a:r>
              <a:rPr lang="en-US" altLang="zh-CN" sz="2000" dirty="0">
                <a:solidFill>
                  <a:schemeClr val="tx1">
                    <a:lumMod val="75000"/>
                    <a:lumOff val="25000"/>
                  </a:schemeClr>
                </a:solidFill>
                <a:latin typeface="Arial" pitchFamily="34" charset="0"/>
                <a:ea typeface="华文细黑" pitchFamily="2" charset="-122"/>
                <a:cs typeface="Arial" pitchFamily="34" charset="0"/>
              </a:rPr>
              <a:t>US$39.5B </a:t>
            </a:r>
            <a:r>
              <a:rPr lang="en-US" altLang="zh-CN" sz="1400" dirty="0">
                <a:solidFill>
                  <a:schemeClr val="tx1">
                    <a:lumMod val="75000"/>
                    <a:lumOff val="25000"/>
                  </a:schemeClr>
                </a:solidFill>
                <a:latin typeface="Arial" pitchFamily="34" charset="0"/>
                <a:ea typeface="华文细黑" pitchFamily="2" charset="-122"/>
                <a:cs typeface="Arial" pitchFamily="34" charset="0"/>
              </a:rPr>
              <a:t>revenue in 2013</a:t>
            </a:r>
          </a:p>
          <a:p>
            <a:pPr marL="177800" indent="-177800">
              <a:spcBef>
                <a:spcPts val="600"/>
              </a:spcBef>
              <a:buClr>
                <a:schemeClr val="tx1">
                  <a:lumMod val="50000"/>
                  <a:lumOff val="50000"/>
                </a:schemeClr>
              </a:buClr>
              <a:buSzPct val="70000"/>
              <a:buFont typeface="Wingdings" pitchFamily="2" charset="2"/>
              <a:buChar char="l"/>
              <a:defRPr/>
            </a:pPr>
            <a:r>
              <a:rPr lang="en-US" altLang="zh-CN" sz="1400" dirty="0">
                <a:solidFill>
                  <a:schemeClr val="tx1">
                    <a:lumMod val="75000"/>
                    <a:lumOff val="25000"/>
                  </a:schemeClr>
                </a:solidFill>
                <a:latin typeface="Arial" pitchFamily="34" charset="0"/>
                <a:ea typeface="华文细黑" pitchFamily="2" charset="-122"/>
                <a:cs typeface="Arial" pitchFamily="34" charset="0"/>
              </a:rPr>
              <a:t>Serving </a:t>
            </a:r>
            <a:r>
              <a:rPr lang="en-US" altLang="zh-CN" sz="2000" dirty="0">
                <a:solidFill>
                  <a:schemeClr val="tx1">
                    <a:lumMod val="75000"/>
                    <a:lumOff val="25000"/>
                  </a:schemeClr>
                </a:solidFill>
                <a:latin typeface="Arial" pitchFamily="34" charset="0"/>
                <a:ea typeface="华文细黑" pitchFamily="2" charset="-122"/>
                <a:cs typeface="Arial" pitchFamily="34" charset="0"/>
              </a:rPr>
              <a:t>45</a:t>
            </a:r>
            <a:r>
              <a:rPr lang="en-US" altLang="zh-CN" sz="1400" dirty="0">
                <a:solidFill>
                  <a:schemeClr val="tx1">
                    <a:lumMod val="75000"/>
                    <a:lumOff val="25000"/>
                  </a:schemeClr>
                </a:solidFill>
                <a:latin typeface="Arial" pitchFamily="34" charset="0"/>
                <a:ea typeface="华文细黑" pitchFamily="2" charset="-122"/>
                <a:cs typeface="Arial" pitchFamily="34" charset="0"/>
              </a:rPr>
              <a:t> of the world's top 50 carriers, which account for </a:t>
            </a:r>
            <a:r>
              <a:rPr lang="en-US" altLang="zh-CN" sz="2000" dirty="0">
                <a:solidFill>
                  <a:schemeClr val="tx1">
                    <a:lumMod val="75000"/>
                    <a:lumOff val="25000"/>
                  </a:schemeClr>
                </a:solidFill>
                <a:latin typeface="Arial" pitchFamily="34" charset="0"/>
                <a:ea typeface="华文细黑" pitchFamily="2" charset="-122"/>
                <a:cs typeface="Arial" pitchFamily="34" charset="0"/>
              </a:rPr>
              <a:t>77% </a:t>
            </a:r>
            <a:r>
              <a:rPr lang="en-US" altLang="zh-CN" sz="1400" dirty="0">
                <a:solidFill>
                  <a:schemeClr val="tx1">
                    <a:lumMod val="75000"/>
                    <a:lumOff val="25000"/>
                  </a:schemeClr>
                </a:solidFill>
                <a:latin typeface="Arial" pitchFamily="34" charset="0"/>
                <a:ea typeface="华文细黑" pitchFamily="2" charset="-122"/>
                <a:cs typeface="Arial" pitchFamily="34" charset="0"/>
              </a:rPr>
              <a:t>of Huawei's revenue generated from the carrier network business </a:t>
            </a:r>
          </a:p>
          <a:p>
            <a:pPr marL="177800" indent="-177800">
              <a:spcBef>
                <a:spcPts val="600"/>
              </a:spcBef>
              <a:buClr>
                <a:schemeClr val="tx1">
                  <a:lumMod val="50000"/>
                  <a:lumOff val="50000"/>
                </a:schemeClr>
              </a:buClr>
              <a:buSzPct val="70000"/>
              <a:buFont typeface="Wingdings" pitchFamily="2" charset="2"/>
              <a:buChar char="l"/>
              <a:defRPr/>
            </a:pPr>
            <a:r>
              <a:rPr lang="en-US" altLang="zh-CN" sz="1400" dirty="0">
                <a:solidFill>
                  <a:schemeClr val="tx1">
                    <a:lumMod val="75000"/>
                    <a:lumOff val="25000"/>
                  </a:schemeClr>
                </a:solidFill>
                <a:latin typeface="Arial" pitchFamily="34" charset="0"/>
                <a:ea typeface="华文细黑" pitchFamily="2" charset="-122"/>
                <a:cs typeface="Arial" pitchFamily="34" charset="0"/>
              </a:rPr>
              <a:t>Serving</a:t>
            </a:r>
            <a:r>
              <a:rPr lang="en-US" altLang="zh-CN" sz="2000" dirty="0">
                <a:solidFill>
                  <a:schemeClr val="tx1">
                    <a:lumMod val="75000"/>
                    <a:lumOff val="25000"/>
                  </a:schemeClr>
                </a:solidFill>
                <a:latin typeface="Arial" pitchFamily="34" charset="0"/>
                <a:ea typeface="华文细黑" pitchFamily="2" charset="-122"/>
                <a:cs typeface="Arial" pitchFamily="34" charset="0"/>
              </a:rPr>
              <a:t> 1/3 </a:t>
            </a:r>
            <a:r>
              <a:rPr lang="en-US" altLang="zh-CN" sz="1400" dirty="0">
                <a:solidFill>
                  <a:schemeClr val="tx1">
                    <a:lumMod val="75000"/>
                    <a:lumOff val="25000"/>
                  </a:schemeClr>
                </a:solidFill>
                <a:latin typeface="Arial" pitchFamily="34" charset="0"/>
                <a:ea typeface="华文细黑" pitchFamily="2" charset="-122"/>
                <a:cs typeface="Arial" pitchFamily="34" charset="0"/>
              </a:rPr>
              <a:t>of the world's population</a:t>
            </a:r>
          </a:p>
        </p:txBody>
      </p:sp>
      <p:sp>
        <p:nvSpPr>
          <p:cNvPr id="27660" name="TextBox 18"/>
          <p:cNvSpPr txBox="1">
            <a:spLocks noChangeArrowheads="1"/>
          </p:cNvSpPr>
          <p:nvPr/>
        </p:nvSpPr>
        <p:spPr bwMode="auto">
          <a:xfrm>
            <a:off x="1093789" y="3797300"/>
            <a:ext cx="40465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2800">
                <a:solidFill>
                  <a:srgbClr val="00B050"/>
                </a:solidFill>
                <a:latin typeface="Arial" charset="0"/>
                <a:ea typeface="华文细黑" pitchFamily="2" charset="-122"/>
                <a:cs typeface="Arial" charset="0"/>
              </a:rPr>
              <a:t>Market Progress</a:t>
            </a:r>
            <a:endParaRPr lang="zh-CN" altLang="en-US" sz="2800">
              <a:solidFill>
                <a:srgbClr val="00B050"/>
              </a:solidFill>
              <a:latin typeface="Arial" charset="0"/>
              <a:ea typeface="华文细黑" pitchFamily="2" charset="-122"/>
              <a:cs typeface="Arial" charset="0"/>
            </a:endParaRPr>
          </a:p>
        </p:txBody>
      </p:sp>
      <p:sp>
        <p:nvSpPr>
          <p:cNvPr id="27661" name="矩形 87"/>
          <p:cNvSpPr>
            <a:spLocks noChangeArrowheads="1"/>
          </p:cNvSpPr>
          <p:nvPr/>
        </p:nvSpPr>
        <p:spPr bwMode="auto">
          <a:xfrm>
            <a:off x="6613527" y="1414469"/>
            <a:ext cx="2982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a:solidFill>
                  <a:srgbClr val="00B0F0"/>
                </a:solidFill>
                <a:latin typeface="Arial" charset="0"/>
                <a:ea typeface="华文细黑" pitchFamily="2" charset="-122"/>
                <a:cs typeface="Arial" charset="0"/>
              </a:rPr>
              <a:t>Employees</a:t>
            </a:r>
          </a:p>
        </p:txBody>
      </p:sp>
      <p:sp>
        <p:nvSpPr>
          <p:cNvPr id="27662" name="矩形 82"/>
          <p:cNvSpPr>
            <a:spLocks noChangeArrowheads="1"/>
          </p:cNvSpPr>
          <p:nvPr/>
        </p:nvSpPr>
        <p:spPr bwMode="auto">
          <a:xfrm>
            <a:off x="6613527" y="3797303"/>
            <a:ext cx="3216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a:solidFill>
                  <a:srgbClr val="FF6709"/>
                </a:solidFill>
                <a:latin typeface="Arial" charset="0"/>
                <a:ea typeface="华文细黑" pitchFamily="2" charset="-122"/>
                <a:cs typeface="Arial" charset="0"/>
              </a:rPr>
              <a:t>Business Areas</a:t>
            </a:r>
          </a:p>
        </p:txBody>
      </p:sp>
      <p:sp>
        <p:nvSpPr>
          <p:cNvPr id="27663" name="Freeform 7"/>
          <p:cNvSpPr>
            <a:spLocks noEditPoints="1"/>
          </p:cNvSpPr>
          <p:nvPr/>
        </p:nvSpPr>
        <p:spPr bwMode="auto">
          <a:xfrm>
            <a:off x="4986342" y="3900494"/>
            <a:ext cx="720725" cy="720725"/>
          </a:xfrm>
          <a:custGeom>
            <a:avLst/>
            <a:gdLst>
              <a:gd name="T0" fmla="*/ 360000 w 220"/>
              <a:gd name="T1" fmla="*/ 720000 h 220"/>
              <a:gd name="T2" fmla="*/ 0 w 220"/>
              <a:gd name="T3" fmla="*/ 360000 h 220"/>
              <a:gd name="T4" fmla="*/ 360000 w 220"/>
              <a:gd name="T5" fmla="*/ 0 h 220"/>
              <a:gd name="T6" fmla="*/ 720000 w 220"/>
              <a:gd name="T7" fmla="*/ 360000 h 220"/>
              <a:gd name="T8" fmla="*/ 360000 w 220"/>
              <a:gd name="T9" fmla="*/ 720000 h 220"/>
              <a:gd name="T10" fmla="*/ 360000 w 220"/>
              <a:gd name="T11" fmla="*/ 26182 h 220"/>
              <a:gd name="T12" fmla="*/ 26182 w 220"/>
              <a:gd name="T13" fmla="*/ 360000 h 220"/>
              <a:gd name="T14" fmla="*/ 360000 w 220"/>
              <a:gd name="T15" fmla="*/ 693818 h 220"/>
              <a:gd name="T16" fmla="*/ 693818 w 220"/>
              <a:gd name="T17" fmla="*/ 360000 h 220"/>
              <a:gd name="T18" fmla="*/ 360000 w 220"/>
              <a:gd name="T19" fmla="*/ 26182 h 2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0"/>
              <a:gd name="T31" fmla="*/ 0 h 220"/>
              <a:gd name="T32" fmla="*/ 220 w 220"/>
              <a:gd name="T33" fmla="*/ 220 h 2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0" h="220">
                <a:moveTo>
                  <a:pt x="110" y="220"/>
                </a:moveTo>
                <a:cubicBezTo>
                  <a:pt x="49" y="220"/>
                  <a:pt x="0" y="171"/>
                  <a:pt x="0" y="110"/>
                </a:cubicBezTo>
                <a:cubicBezTo>
                  <a:pt x="0" y="49"/>
                  <a:pt x="49" y="0"/>
                  <a:pt x="110" y="0"/>
                </a:cubicBezTo>
                <a:cubicBezTo>
                  <a:pt x="170" y="0"/>
                  <a:pt x="220" y="49"/>
                  <a:pt x="220" y="110"/>
                </a:cubicBezTo>
                <a:cubicBezTo>
                  <a:pt x="220" y="171"/>
                  <a:pt x="170" y="220"/>
                  <a:pt x="110" y="220"/>
                </a:cubicBezTo>
                <a:close/>
                <a:moveTo>
                  <a:pt x="110" y="8"/>
                </a:moveTo>
                <a:cubicBezTo>
                  <a:pt x="54" y="8"/>
                  <a:pt x="8" y="54"/>
                  <a:pt x="8" y="110"/>
                </a:cubicBezTo>
                <a:cubicBezTo>
                  <a:pt x="8" y="166"/>
                  <a:pt x="54" y="212"/>
                  <a:pt x="110" y="212"/>
                </a:cubicBezTo>
                <a:cubicBezTo>
                  <a:pt x="166" y="212"/>
                  <a:pt x="212" y="166"/>
                  <a:pt x="212" y="110"/>
                </a:cubicBezTo>
                <a:cubicBezTo>
                  <a:pt x="212" y="54"/>
                  <a:pt x="166" y="8"/>
                  <a:pt x="110" y="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27664" name="组合 3"/>
          <p:cNvGrpSpPr>
            <a:grpSpLocks/>
          </p:cNvGrpSpPr>
          <p:nvPr/>
        </p:nvGrpSpPr>
        <p:grpSpPr bwMode="auto">
          <a:xfrm>
            <a:off x="5218116" y="4097338"/>
            <a:ext cx="295276" cy="303212"/>
            <a:chOff x="5218759" y="4096932"/>
            <a:chExt cx="294357" cy="304032"/>
          </a:xfrm>
        </p:grpSpPr>
        <p:sp>
          <p:nvSpPr>
            <p:cNvPr id="27675" name="Rectangle 10"/>
            <p:cNvSpPr>
              <a:spLocks noChangeArrowheads="1"/>
            </p:cNvSpPr>
            <p:nvPr/>
          </p:nvSpPr>
          <p:spPr bwMode="auto">
            <a:xfrm>
              <a:off x="5222905" y="4374706"/>
              <a:ext cx="290211" cy="26258"/>
            </a:xfrm>
            <a:prstGeom prst="rect">
              <a:avLst/>
            </a:prstGeom>
            <a:solidFill>
              <a:srgbClr val="00B050"/>
            </a:solidFill>
            <a:ln w="19050">
              <a:solidFill>
                <a:srgbClr val="00B050"/>
              </a:solidFill>
              <a:miter lim="800000"/>
              <a:headEnd/>
              <a:tailEnd/>
            </a:ln>
          </p:spPr>
          <p:txBody>
            <a:bodyPr/>
            <a:lstStyle/>
            <a:p>
              <a:endParaRPr lang="zh-CN" altLang="en-US"/>
            </a:p>
          </p:txBody>
        </p:sp>
        <p:sp>
          <p:nvSpPr>
            <p:cNvPr id="27676" name="Rectangle 11"/>
            <p:cNvSpPr>
              <a:spLocks noChangeArrowheads="1"/>
            </p:cNvSpPr>
            <p:nvPr/>
          </p:nvSpPr>
          <p:spPr bwMode="auto">
            <a:xfrm>
              <a:off x="5218759" y="4096932"/>
              <a:ext cx="26258" cy="291593"/>
            </a:xfrm>
            <a:prstGeom prst="rect">
              <a:avLst/>
            </a:prstGeom>
            <a:solidFill>
              <a:srgbClr val="00B050"/>
            </a:solidFill>
            <a:ln w="19050">
              <a:solidFill>
                <a:srgbClr val="00B050"/>
              </a:solidFill>
              <a:miter lim="800000"/>
              <a:headEnd/>
              <a:tailEnd/>
            </a:ln>
          </p:spPr>
          <p:txBody>
            <a:bodyPr/>
            <a:lstStyle/>
            <a:p>
              <a:endParaRPr lang="zh-CN" altLang="en-US"/>
            </a:p>
          </p:txBody>
        </p:sp>
        <p:sp>
          <p:nvSpPr>
            <p:cNvPr id="27677" name="Freeform 13"/>
            <p:cNvSpPr>
              <a:spLocks/>
            </p:cNvSpPr>
            <p:nvPr/>
          </p:nvSpPr>
          <p:spPr bwMode="auto">
            <a:xfrm>
              <a:off x="5261600" y="4145301"/>
              <a:ext cx="215585" cy="203148"/>
            </a:xfrm>
            <a:custGeom>
              <a:avLst/>
              <a:gdLst>
                <a:gd name="T0" fmla="*/ 19347 w 156"/>
                <a:gd name="T1" fmla="*/ 203148 h 147"/>
                <a:gd name="T2" fmla="*/ 0 w 156"/>
                <a:gd name="T3" fmla="*/ 183801 h 147"/>
                <a:gd name="T4" fmla="*/ 88445 w 156"/>
                <a:gd name="T5" fmla="*/ 92591 h 147"/>
                <a:gd name="T6" fmla="*/ 138196 w 156"/>
                <a:gd name="T7" fmla="*/ 140960 h 147"/>
                <a:gd name="T8" fmla="*/ 193474 w 156"/>
                <a:gd name="T9" fmla="*/ 0 h 147"/>
                <a:gd name="T10" fmla="*/ 215585 w 156"/>
                <a:gd name="T11" fmla="*/ 11056 h 147"/>
                <a:gd name="T12" fmla="*/ 147869 w 156"/>
                <a:gd name="T13" fmla="*/ 186564 h 147"/>
                <a:gd name="T14" fmla="*/ 88445 w 156"/>
                <a:gd name="T15" fmla="*/ 131286 h 147"/>
                <a:gd name="T16" fmla="*/ 19347 w 156"/>
                <a:gd name="T17" fmla="*/ 203148 h 1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6"/>
                <a:gd name="T28" fmla="*/ 0 h 147"/>
                <a:gd name="T29" fmla="*/ 156 w 156"/>
                <a:gd name="T30" fmla="*/ 147 h 1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6" h="147">
                  <a:moveTo>
                    <a:pt x="14" y="147"/>
                  </a:moveTo>
                  <a:lnTo>
                    <a:pt x="0" y="133"/>
                  </a:lnTo>
                  <a:lnTo>
                    <a:pt x="64" y="67"/>
                  </a:lnTo>
                  <a:lnTo>
                    <a:pt x="100" y="102"/>
                  </a:lnTo>
                  <a:lnTo>
                    <a:pt x="140" y="0"/>
                  </a:lnTo>
                  <a:lnTo>
                    <a:pt x="156" y="8"/>
                  </a:lnTo>
                  <a:lnTo>
                    <a:pt x="107" y="135"/>
                  </a:lnTo>
                  <a:lnTo>
                    <a:pt x="64" y="95"/>
                  </a:lnTo>
                  <a:lnTo>
                    <a:pt x="14" y="147"/>
                  </a:lnTo>
                  <a:close/>
                </a:path>
              </a:pathLst>
            </a:custGeom>
            <a:solidFill>
              <a:srgbClr val="00B050"/>
            </a:solidFill>
            <a:ln w="19050">
              <a:solidFill>
                <a:srgbClr val="00B050"/>
              </a:solidFill>
              <a:round/>
              <a:headEnd/>
              <a:tailEnd/>
            </a:ln>
          </p:spPr>
          <p:txBody>
            <a:bodyPr/>
            <a:lstStyle/>
            <a:p>
              <a:endParaRPr lang="zh-CN" altLang="en-US"/>
            </a:p>
          </p:txBody>
        </p:sp>
        <p:sp>
          <p:nvSpPr>
            <p:cNvPr id="27678" name="Freeform 14"/>
            <p:cNvSpPr>
              <a:spLocks/>
            </p:cNvSpPr>
            <p:nvPr/>
          </p:nvSpPr>
          <p:spPr bwMode="auto">
            <a:xfrm>
              <a:off x="5405323" y="4125953"/>
              <a:ext cx="102265" cy="76008"/>
            </a:xfrm>
            <a:custGeom>
              <a:avLst/>
              <a:gdLst>
                <a:gd name="T0" fmla="*/ 78772 w 74"/>
                <a:gd name="T1" fmla="*/ 76008 h 55"/>
                <a:gd name="T2" fmla="*/ 56660 w 74"/>
                <a:gd name="T3" fmla="*/ 35931 h 55"/>
                <a:gd name="T4" fmla="*/ 13820 w 74"/>
                <a:gd name="T5" fmla="*/ 59424 h 55"/>
                <a:gd name="T6" fmla="*/ 0 w 74"/>
                <a:gd name="T7" fmla="*/ 35931 h 55"/>
                <a:gd name="T8" fmla="*/ 66334 w 74"/>
                <a:gd name="T9" fmla="*/ 0 h 55"/>
                <a:gd name="T10" fmla="*/ 102265 w 74"/>
                <a:gd name="T11" fmla="*/ 62188 h 55"/>
                <a:gd name="T12" fmla="*/ 78772 w 74"/>
                <a:gd name="T13" fmla="*/ 76008 h 55"/>
                <a:gd name="T14" fmla="*/ 0 60000 65536"/>
                <a:gd name="T15" fmla="*/ 0 60000 65536"/>
                <a:gd name="T16" fmla="*/ 0 60000 65536"/>
                <a:gd name="T17" fmla="*/ 0 60000 65536"/>
                <a:gd name="T18" fmla="*/ 0 60000 65536"/>
                <a:gd name="T19" fmla="*/ 0 60000 65536"/>
                <a:gd name="T20" fmla="*/ 0 60000 65536"/>
                <a:gd name="T21" fmla="*/ 0 w 74"/>
                <a:gd name="T22" fmla="*/ 0 h 55"/>
                <a:gd name="T23" fmla="*/ 74 w 74"/>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55">
                  <a:moveTo>
                    <a:pt x="57" y="55"/>
                  </a:moveTo>
                  <a:lnTo>
                    <a:pt x="41" y="26"/>
                  </a:lnTo>
                  <a:lnTo>
                    <a:pt x="10" y="43"/>
                  </a:lnTo>
                  <a:lnTo>
                    <a:pt x="0" y="26"/>
                  </a:lnTo>
                  <a:lnTo>
                    <a:pt x="48" y="0"/>
                  </a:lnTo>
                  <a:lnTo>
                    <a:pt x="74" y="45"/>
                  </a:lnTo>
                  <a:lnTo>
                    <a:pt x="57" y="55"/>
                  </a:lnTo>
                  <a:close/>
                </a:path>
              </a:pathLst>
            </a:custGeom>
            <a:solidFill>
              <a:srgbClr val="00B050"/>
            </a:solidFill>
            <a:ln w="19050">
              <a:solidFill>
                <a:srgbClr val="00B050"/>
              </a:solidFill>
              <a:round/>
              <a:headEnd/>
              <a:tailEnd/>
            </a:ln>
          </p:spPr>
          <p:txBody>
            <a:bodyPr/>
            <a:lstStyle/>
            <a:p>
              <a:endParaRPr lang="zh-CN" altLang="en-US"/>
            </a:p>
          </p:txBody>
        </p:sp>
      </p:grpSp>
      <p:sp>
        <p:nvSpPr>
          <p:cNvPr id="27665" name="Freeform 39"/>
          <p:cNvSpPr>
            <a:spLocks noEditPoints="1"/>
          </p:cNvSpPr>
          <p:nvPr/>
        </p:nvSpPr>
        <p:spPr bwMode="auto">
          <a:xfrm>
            <a:off x="10437817" y="3900494"/>
            <a:ext cx="720725" cy="720725"/>
          </a:xfrm>
          <a:custGeom>
            <a:avLst/>
            <a:gdLst>
              <a:gd name="T0" fmla="*/ 360000 w 220"/>
              <a:gd name="T1" fmla="*/ 720000 h 219"/>
              <a:gd name="T2" fmla="*/ 0 w 220"/>
              <a:gd name="T3" fmla="*/ 358356 h 219"/>
              <a:gd name="T4" fmla="*/ 360000 w 220"/>
              <a:gd name="T5" fmla="*/ 0 h 219"/>
              <a:gd name="T6" fmla="*/ 720000 w 220"/>
              <a:gd name="T7" fmla="*/ 358356 h 219"/>
              <a:gd name="T8" fmla="*/ 360000 w 220"/>
              <a:gd name="T9" fmla="*/ 720000 h 219"/>
              <a:gd name="T10" fmla="*/ 360000 w 220"/>
              <a:gd name="T11" fmla="*/ 23014 h 219"/>
              <a:gd name="T12" fmla="*/ 22909 w 220"/>
              <a:gd name="T13" fmla="*/ 358356 h 219"/>
              <a:gd name="T14" fmla="*/ 360000 w 220"/>
              <a:gd name="T15" fmla="*/ 696986 h 219"/>
              <a:gd name="T16" fmla="*/ 693818 w 220"/>
              <a:gd name="T17" fmla="*/ 358356 h 219"/>
              <a:gd name="T18" fmla="*/ 360000 w 220"/>
              <a:gd name="T19" fmla="*/ 23014 h 2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0"/>
              <a:gd name="T31" fmla="*/ 0 h 219"/>
              <a:gd name="T32" fmla="*/ 220 w 220"/>
              <a:gd name="T33" fmla="*/ 219 h 2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0" h="219">
                <a:moveTo>
                  <a:pt x="110" y="219"/>
                </a:moveTo>
                <a:cubicBezTo>
                  <a:pt x="49" y="219"/>
                  <a:pt x="0" y="170"/>
                  <a:pt x="0" y="109"/>
                </a:cubicBezTo>
                <a:cubicBezTo>
                  <a:pt x="0" y="49"/>
                  <a:pt x="49" y="0"/>
                  <a:pt x="110" y="0"/>
                </a:cubicBezTo>
                <a:cubicBezTo>
                  <a:pt x="170" y="0"/>
                  <a:pt x="220" y="49"/>
                  <a:pt x="220" y="109"/>
                </a:cubicBezTo>
                <a:cubicBezTo>
                  <a:pt x="220" y="170"/>
                  <a:pt x="170" y="219"/>
                  <a:pt x="110" y="219"/>
                </a:cubicBezTo>
                <a:close/>
                <a:moveTo>
                  <a:pt x="110" y="7"/>
                </a:moveTo>
                <a:cubicBezTo>
                  <a:pt x="53" y="7"/>
                  <a:pt x="7" y="53"/>
                  <a:pt x="7" y="109"/>
                </a:cubicBezTo>
                <a:cubicBezTo>
                  <a:pt x="7" y="166"/>
                  <a:pt x="53" y="212"/>
                  <a:pt x="110" y="212"/>
                </a:cubicBezTo>
                <a:cubicBezTo>
                  <a:pt x="166" y="212"/>
                  <a:pt x="212" y="166"/>
                  <a:pt x="212" y="109"/>
                </a:cubicBezTo>
                <a:cubicBezTo>
                  <a:pt x="212" y="53"/>
                  <a:pt x="166" y="7"/>
                  <a:pt x="110" y="7"/>
                </a:cubicBezTo>
                <a:close/>
              </a:path>
            </a:pathLst>
          </a:custGeom>
          <a:solidFill>
            <a:srgbClr val="FF670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27666" name="组合 5"/>
          <p:cNvGrpSpPr>
            <a:grpSpLocks/>
          </p:cNvGrpSpPr>
          <p:nvPr/>
        </p:nvGrpSpPr>
        <p:grpSpPr bwMode="auto">
          <a:xfrm>
            <a:off x="10591803" y="4056063"/>
            <a:ext cx="409575" cy="411162"/>
            <a:chOff x="10591609" y="4056070"/>
            <a:chExt cx="409846" cy="410636"/>
          </a:xfrm>
        </p:grpSpPr>
        <p:sp>
          <p:nvSpPr>
            <p:cNvPr id="27673" name="Freeform 40"/>
            <p:cNvSpPr>
              <a:spLocks noEditPoints="1"/>
            </p:cNvSpPr>
            <p:nvPr/>
          </p:nvSpPr>
          <p:spPr bwMode="auto">
            <a:xfrm>
              <a:off x="10591609" y="4056070"/>
              <a:ext cx="409846" cy="410636"/>
            </a:xfrm>
            <a:custGeom>
              <a:avLst/>
              <a:gdLst>
                <a:gd name="T0" fmla="*/ 154102 w 125"/>
                <a:gd name="T1" fmla="*/ 410636 h 125"/>
                <a:gd name="T2" fmla="*/ 131151 w 125"/>
                <a:gd name="T3" fmla="*/ 354790 h 125"/>
                <a:gd name="T4" fmla="*/ 22951 w 125"/>
                <a:gd name="T5" fmla="*/ 312083 h 125"/>
                <a:gd name="T6" fmla="*/ 49182 w 125"/>
                <a:gd name="T7" fmla="*/ 256237 h 125"/>
                <a:gd name="T8" fmla="*/ 0 w 125"/>
                <a:gd name="T9" fmla="*/ 154399 h 125"/>
                <a:gd name="T10" fmla="*/ 59018 w 125"/>
                <a:gd name="T11" fmla="*/ 131404 h 125"/>
                <a:gd name="T12" fmla="*/ 98363 w 125"/>
                <a:gd name="T13" fmla="*/ 22996 h 125"/>
                <a:gd name="T14" fmla="*/ 154102 w 125"/>
                <a:gd name="T15" fmla="*/ 52561 h 125"/>
                <a:gd name="T16" fmla="*/ 259023 w 125"/>
                <a:gd name="T17" fmla="*/ 0 h 125"/>
                <a:gd name="T18" fmla="*/ 278695 w 125"/>
                <a:gd name="T19" fmla="*/ 59132 h 125"/>
                <a:gd name="T20" fmla="*/ 386895 w 125"/>
                <a:gd name="T21" fmla="*/ 95268 h 125"/>
                <a:gd name="T22" fmla="*/ 360664 w 125"/>
                <a:gd name="T23" fmla="*/ 154399 h 125"/>
                <a:gd name="T24" fmla="*/ 409846 w 125"/>
                <a:gd name="T25" fmla="*/ 256237 h 125"/>
                <a:gd name="T26" fmla="*/ 354107 w 125"/>
                <a:gd name="T27" fmla="*/ 279233 h 125"/>
                <a:gd name="T28" fmla="*/ 314762 w 125"/>
                <a:gd name="T29" fmla="*/ 387640 h 125"/>
                <a:gd name="T30" fmla="*/ 259023 w 125"/>
                <a:gd name="T31" fmla="*/ 361360 h 125"/>
                <a:gd name="T32" fmla="*/ 177053 w 125"/>
                <a:gd name="T33" fmla="*/ 384355 h 125"/>
                <a:gd name="T34" fmla="*/ 232793 w 125"/>
                <a:gd name="T35" fmla="*/ 344934 h 125"/>
                <a:gd name="T36" fmla="*/ 275417 w 125"/>
                <a:gd name="T37" fmla="*/ 328509 h 125"/>
                <a:gd name="T38" fmla="*/ 314762 w 125"/>
                <a:gd name="T39" fmla="*/ 351504 h 125"/>
                <a:gd name="T40" fmla="*/ 321319 w 125"/>
                <a:gd name="T41" fmla="*/ 282518 h 125"/>
                <a:gd name="T42" fmla="*/ 340992 w 125"/>
                <a:gd name="T43" fmla="*/ 243097 h 125"/>
                <a:gd name="T44" fmla="*/ 386895 w 125"/>
                <a:gd name="T45" fmla="*/ 233241 h 125"/>
                <a:gd name="T46" fmla="*/ 340992 w 125"/>
                <a:gd name="T47" fmla="*/ 177395 h 125"/>
                <a:gd name="T48" fmla="*/ 324598 w 125"/>
                <a:gd name="T49" fmla="*/ 137974 h 125"/>
                <a:gd name="T50" fmla="*/ 350828 w 125"/>
                <a:gd name="T51" fmla="*/ 95268 h 125"/>
                <a:gd name="T52" fmla="*/ 281974 w 125"/>
                <a:gd name="T53" fmla="*/ 88697 h 125"/>
                <a:gd name="T54" fmla="*/ 242629 w 125"/>
                <a:gd name="T55" fmla="*/ 72272 h 125"/>
                <a:gd name="T56" fmla="*/ 232793 w 125"/>
                <a:gd name="T57" fmla="*/ 22996 h 125"/>
                <a:gd name="T58" fmla="*/ 177053 w 125"/>
                <a:gd name="T59" fmla="*/ 68987 h 125"/>
                <a:gd name="T60" fmla="*/ 137708 w 125"/>
                <a:gd name="T61" fmla="*/ 85412 h 125"/>
                <a:gd name="T62" fmla="*/ 98363 w 125"/>
                <a:gd name="T63" fmla="*/ 59132 h 125"/>
                <a:gd name="T64" fmla="*/ 91806 w 125"/>
                <a:gd name="T65" fmla="*/ 128118 h 125"/>
                <a:gd name="T66" fmla="*/ 72133 w 125"/>
                <a:gd name="T67" fmla="*/ 167539 h 125"/>
                <a:gd name="T68" fmla="*/ 26230 w 125"/>
                <a:gd name="T69" fmla="*/ 177395 h 125"/>
                <a:gd name="T70" fmla="*/ 68854 w 125"/>
                <a:gd name="T71" fmla="*/ 233241 h 125"/>
                <a:gd name="T72" fmla="*/ 85248 w 125"/>
                <a:gd name="T73" fmla="*/ 275947 h 125"/>
                <a:gd name="T74" fmla="*/ 59018 w 125"/>
                <a:gd name="T75" fmla="*/ 312083 h 125"/>
                <a:gd name="T76" fmla="*/ 127872 w 125"/>
                <a:gd name="T77" fmla="*/ 321939 h 125"/>
                <a:gd name="T78" fmla="*/ 170496 w 125"/>
                <a:gd name="T79" fmla="*/ 341649 h 125"/>
                <a:gd name="T80" fmla="*/ 177053 w 125"/>
                <a:gd name="T81" fmla="*/ 384355 h 1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5"/>
                <a:gd name="T124" fmla="*/ 0 h 125"/>
                <a:gd name="T125" fmla="*/ 125 w 125"/>
                <a:gd name="T126" fmla="*/ 125 h 12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5" h="125">
                  <a:moveTo>
                    <a:pt x="79" y="125"/>
                  </a:moveTo>
                  <a:cubicBezTo>
                    <a:pt x="47" y="125"/>
                    <a:pt x="47" y="125"/>
                    <a:pt x="47" y="125"/>
                  </a:cubicBezTo>
                  <a:cubicBezTo>
                    <a:pt x="47" y="110"/>
                    <a:pt x="47" y="110"/>
                    <a:pt x="47" y="110"/>
                  </a:cubicBezTo>
                  <a:cubicBezTo>
                    <a:pt x="44" y="110"/>
                    <a:pt x="42" y="109"/>
                    <a:pt x="40" y="108"/>
                  </a:cubicBezTo>
                  <a:cubicBezTo>
                    <a:pt x="30" y="118"/>
                    <a:pt x="30" y="118"/>
                    <a:pt x="30" y="118"/>
                  </a:cubicBezTo>
                  <a:cubicBezTo>
                    <a:pt x="7" y="95"/>
                    <a:pt x="7" y="95"/>
                    <a:pt x="7" y="95"/>
                  </a:cubicBezTo>
                  <a:cubicBezTo>
                    <a:pt x="18" y="85"/>
                    <a:pt x="18" y="85"/>
                    <a:pt x="18" y="85"/>
                  </a:cubicBezTo>
                  <a:cubicBezTo>
                    <a:pt x="17" y="83"/>
                    <a:pt x="16" y="81"/>
                    <a:pt x="15" y="78"/>
                  </a:cubicBezTo>
                  <a:cubicBezTo>
                    <a:pt x="0" y="78"/>
                    <a:pt x="0" y="78"/>
                    <a:pt x="0" y="78"/>
                  </a:cubicBezTo>
                  <a:cubicBezTo>
                    <a:pt x="0" y="47"/>
                    <a:pt x="0" y="47"/>
                    <a:pt x="0" y="47"/>
                  </a:cubicBezTo>
                  <a:cubicBezTo>
                    <a:pt x="15" y="47"/>
                    <a:pt x="15" y="47"/>
                    <a:pt x="15" y="47"/>
                  </a:cubicBezTo>
                  <a:cubicBezTo>
                    <a:pt x="16" y="44"/>
                    <a:pt x="17" y="42"/>
                    <a:pt x="18" y="40"/>
                  </a:cubicBezTo>
                  <a:cubicBezTo>
                    <a:pt x="7" y="29"/>
                    <a:pt x="7" y="29"/>
                    <a:pt x="7" y="29"/>
                  </a:cubicBezTo>
                  <a:cubicBezTo>
                    <a:pt x="30" y="7"/>
                    <a:pt x="30" y="7"/>
                    <a:pt x="30" y="7"/>
                  </a:cubicBezTo>
                  <a:cubicBezTo>
                    <a:pt x="41" y="18"/>
                    <a:pt x="41" y="18"/>
                    <a:pt x="41" y="18"/>
                  </a:cubicBezTo>
                  <a:cubicBezTo>
                    <a:pt x="43" y="17"/>
                    <a:pt x="45" y="16"/>
                    <a:pt x="47" y="16"/>
                  </a:cubicBezTo>
                  <a:cubicBezTo>
                    <a:pt x="47" y="0"/>
                    <a:pt x="47" y="0"/>
                    <a:pt x="47" y="0"/>
                  </a:cubicBezTo>
                  <a:cubicBezTo>
                    <a:pt x="79" y="0"/>
                    <a:pt x="79" y="0"/>
                    <a:pt x="79" y="0"/>
                  </a:cubicBezTo>
                  <a:cubicBezTo>
                    <a:pt x="79" y="16"/>
                    <a:pt x="79" y="16"/>
                    <a:pt x="79" y="16"/>
                  </a:cubicBezTo>
                  <a:cubicBezTo>
                    <a:pt x="81" y="16"/>
                    <a:pt x="83" y="17"/>
                    <a:pt x="85" y="18"/>
                  </a:cubicBezTo>
                  <a:cubicBezTo>
                    <a:pt x="96" y="7"/>
                    <a:pt x="96" y="7"/>
                    <a:pt x="96" y="7"/>
                  </a:cubicBezTo>
                  <a:cubicBezTo>
                    <a:pt x="118" y="29"/>
                    <a:pt x="118" y="29"/>
                    <a:pt x="118" y="29"/>
                  </a:cubicBezTo>
                  <a:cubicBezTo>
                    <a:pt x="107" y="40"/>
                    <a:pt x="107" y="40"/>
                    <a:pt x="107" y="40"/>
                  </a:cubicBezTo>
                  <a:cubicBezTo>
                    <a:pt x="108" y="42"/>
                    <a:pt x="109" y="44"/>
                    <a:pt x="110" y="47"/>
                  </a:cubicBezTo>
                  <a:cubicBezTo>
                    <a:pt x="125" y="47"/>
                    <a:pt x="125" y="47"/>
                    <a:pt x="125" y="47"/>
                  </a:cubicBezTo>
                  <a:cubicBezTo>
                    <a:pt x="125" y="78"/>
                    <a:pt x="125" y="78"/>
                    <a:pt x="125" y="78"/>
                  </a:cubicBezTo>
                  <a:cubicBezTo>
                    <a:pt x="110" y="78"/>
                    <a:pt x="110" y="78"/>
                    <a:pt x="110" y="78"/>
                  </a:cubicBezTo>
                  <a:cubicBezTo>
                    <a:pt x="109" y="81"/>
                    <a:pt x="109" y="83"/>
                    <a:pt x="108" y="85"/>
                  </a:cubicBezTo>
                  <a:cubicBezTo>
                    <a:pt x="118" y="95"/>
                    <a:pt x="118" y="95"/>
                    <a:pt x="118" y="95"/>
                  </a:cubicBezTo>
                  <a:cubicBezTo>
                    <a:pt x="96" y="118"/>
                    <a:pt x="96" y="118"/>
                    <a:pt x="96" y="118"/>
                  </a:cubicBezTo>
                  <a:cubicBezTo>
                    <a:pt x="85" y="108"/>
                    <a:pt x="85" y="108"/>
                    <a:pt x="85" y="108"/>
                  </a:cubicBezTo>
                  <a:cubicBezTo>
                    <a:pt x="83" y="109"/>
                    <a:pt x="81" y="110"/>
                    <a:pt x="79" y="110"/>
                  </a:cubicBezTo>
                  <a:lnTo>
                    <a:pt x="79" y="125"/>
                  </a:lnTo>
                  <a:close/>
                  <a:moveTo>
                    <a:pt x="54" y="117"/>
                  </a:moveTo>
                  <a:cubicBezTo>
                    <a:pt x="71" y="117"/>
                    <a:pt x="71" y="117"/>
                    <a:pt x="71" y="117"/>
                  </a:cubicBezTo>
                  <a:cubicBezTo>
                    <a:pt x="71" y="105"/>
                    <a:pt x="71" y="105"/>
                    <a:pt x="71" y="105"/>
                  </a:cubicBezTo>
                  <a:cubicBezTo>
                    <a:pt x="74" y="104"/>
                    <a:pt x="74" y="104"/>
                    <a:pt x="74" y="104"/>
                  </a:cubicBezTo>
                  <a:cubicBezTo>
                    <a:pt x="77" y="103"/>
                    <a:pt x="81" y="101"/>
                    <a:pt x="84" y="100"/>
                  </a:cubicBezTo>
                  <a:cubicBezTo>
                    <a:pt x="87" y="98"/>
                    <a:pt x="87" y="98"/>
                    <a:pt x="87" y="98"/>
                  </a:cubicBezTo>
                  <a:cubicBezTo>
                    <a:pt x="96" y="107"/>
                    <a:pt x="96" y="107"/>
                    <a:pt x="96" y="107"/>
                  </a:cubicBezTo>
                  <a:cubicBezTo>
                    <a:pt x="107" y="95"/>
                    <a:pt x="107" y="95"/>
                    <a:pt x="107" y="95"/>
                  </a:cubicBezTo>
                  <a:cubicBezTo>
                    <a:pt x="98" y="86"/>
                    <a:pt x="98" y="86"/>
                    <a:pt x="98" y="86"/>
                  </a:cubicBezTo>
                  <a:cubicBezTo>
                    <a:pt x="100" y="84"/>
                    <a:pt x="100" y="84"/>
                    <a:pt x="100" y="84"/>
                  </a:cubicBezTo>
                  <a:cubicBezTo>
                    <a:pt x="101" y="81"/>
                    <a:pt x="103" y="77"/>
                    <a:pt x="104" y="74"/>
                  </a:cubicBezTo>
                  <a:cubicBezTo>
                    <a:pt x="104" y="71"/>
                    <a:pt x="104" y="71"/>
                    <a:pt x="104" y="71"/>
                  </a:cubicBezTo>
                  <a:cubicBezTo>
                    <a:pt x="118" y="71"/>
                    <a:pt x="118" y="71"/>
                    <a:pt x="118" y="71"/>
                  </a:cubicBezTo>
                  <a:cubicBezTo>
                    <a:pt x="118" y="54"/>
                    <a:pt x="118" y="54"/>
                    <a:pt x="118" y="54"/>
                  </a:cubicBezTo>
                  <a:cubicBezTo>
                    <a:pt x="104" y="54"/>
                    <a:pt x="104" y="54"/>
                    <a:pt x="104" y="54"/>
                  </a:cubicBezTo>
                  <a:cubicBezTo>
                    <a:pt x="103" y="51"/>
                    <a:pt x="103" y="51"/>
                    <a:pt x="103" y="51"/>
                  </a:cubicBezTo>
                  <a:cubicBezTo>
                    <a:pt x="102" y="48"/>
                    <a:pt x="101" y="45"/>
                    <a:pt x="99" y="42"/>
                  </a:cubicBezTo>
                  <a:cubicBezTo>
                    <a:pt x="98" y="39"/>
                    <a:pt x="98" y="39"/>
                    <a:pt x="98" y="39"/>
                  </a:cubicBezTo>
                  <a:cubicBezTo>
                    <a:pt x="107" y="29"/>
                    <a:pt x="107" y="29"/>
                    <a:pt x="107" y="29"/>
                  </a:cubicBezTo>
                  <a:cubicBezTo>
                    <a:pt x="96" y="18"/>
                    <a:pt x="96" y="18"/>
                    <a:pt x="96" y="18"/>
                  </a:cubicBezTo>
                  <a:cubicBezTo>
                    <a:pt x="86" y="27"/>
                    <a:pt x="86" y="27"/>
                    <a:pt x="86" y="27"/>
                  </a:cubicBezTo>
                  <a:cubicBezTo>
                    <a:pt x="83" y="26"/>
                    <a:pt x="83" y="26"/>
                    <a:pt x="83" y="26"/>
                  </a:cubicBezTo>
                  <a:cubicBezTo>
                    <a:pt x="80" y="24"/>
                    <a:pt x="77" y="23"/>
                    <a:pt x="74" y="22"/>
                  </a:cubicBezTo>
                  <a:cubicBezTo>
                    <a:pt x="71" y="21"/>
                    <a:pt x="71" y="21"/>
                    <a:pt x="71" y="21"/>
                  </a:cubicBezTo>
                  <a:cubicBezTo>
                    <a:pt x="71" y="7"/>
                    <a:pt x="71" y="7"/>
                    <a:pt x="71" y="7"/>
                  </a:cubicBezTo>
                  <a:cubicBezTo>
                    <a:pt x="54" y="7"/>
                    <a:pt x="54" y="7"/>
                    <a:pt x="54" y="7"/>
                  </a:cubicBezTo>
                  <a:cubicBezTo>
                    <a:pt x="54" y="21"/>
                    <a:pt x="54" y="21"/>
                    <a:pt x="54" y="21"/>
                  </a:cubicBezTo>
                  <a:cubicBezTo>
                    <a:pt x="52" y="22"/>
                    <a:pt x="52" y="22"/>
                    <a:pt x="52" y="22"/>
                  </a:cubicBezTo>
                  <a:cubicBezTo>
                    <a:pt x="48" y="23"/>
                    <a:pt x="45" y="24"/>
                    <a:pt x="42" y="26"/>
                  </a:cubicBezTo>
                  <a:cubicBezTo>
                    <a:pt x="39" y="27"/>
                    <a:pt x="39" y="27"/>
                    <a:pt x="39" y="27"/>
                  </a:cubicBezTo>
                  <a:cubicBezTo>
                    <a:pt x="30" y="18"/>
                    <a:pt x="30" y="18"/>
                    <a:pt x="30" y="18"/>
                  </a:cubicBezTo>
                  <a:cubicBezTo>
                    <a:pt x="18" y="29"/>
                    <a:pt x="18" y="29"/>
                    <a:pt x="18" y="29"/>
                  </a:cubicBezTo>
                  <a:cubicBezTo>
                    <a:pt x="28" y="39"/>
                    <a:pt x="28" y="39"/>
                    <a:pt x="28" y="39"/>
                  </a:cubicBezTo>
                  <a:cubicBezTo>
                    <a:pt x="26" y="42"/>
                    <a:pt x="26" y="42"/>
                    <a:pt x="26" y="42"/>
                  </a:cubicBezTo>
                  <a:cubicBezTo>
                    <a:pt x="24" y="45"/>
                    <a:pt x="23" y="48"/>
                    <a:pt x="22" y="51"/>
                  </a:cubicBezTo>
                  <a:cubicBezTo>
                    <a:pt x="21" y="54"/>
                    <a:pt x="21" y="54"/>
                    <a:pt x="21" y="54"/>
                  </a:cubicBezTo>
                  <a:cubicBezTo>
                    <a:pt x="8" y="54"/>
                    <a:pt x="8" y="54"/>
                    <a:pt x="8" y="54"/>
                  </a:cubicBezTo>
                  <a:cubicBezTo>
                    <a:pt x="8" y="71"/>
                    <a:pt x="8" y="71"/>
                    <a:pt x="8" y="71"/>
                  </a:cubicBezTo>
                  <a:cubicBezTo>
                    <a:pt x="21" y="71"/>
                    <a:pt x="21" y="71"/>
                    <a:pt x="21" y="71"/>
                  </a:cubicBezTo>
                  <a:cubicBezTo>
                    <a:pt x="22" y="74"/>
                    <a:pt x="22" y="74"/>
                    <a:pt x="22" y="74"/>
                  </a:cubicBezTo>
                  <a:cubicBezTo>
                    <a:pt x="23" y="77"/>
                    <a:pt x="24" y="81"/>
                    <a:pt x="26" y="84"/>
                  </a:cubicBezTo>
                  <a:cubicBezTo>
                    <a:pt x="27" y="86"/>
                    <a:pt x="27" y="86"/>
                    <a:pt x="27" y="86"/>
                  </a:cubicBezTo>
                  <a:cubicBezTo>
                    <a:pt x="18" y="95"/>
                    <a:pt x="18" y="95"/>
                    <a:pt x="18" y="95"/>
                  </a:cubicBezTo>
                  <a:cubicBezTo>
                    <a:pt x="30" y="107"/>
                    <a:pt x="30" y="107"/>
                    <a:pt x="30" y="107"/>
                  </a:cubicBezTo>
                  <a:cubicBezTo>
                    <a:pt x="39" y="98"/>
                    <a:pt x="39" y="98"/>
                    <a:pt x="39" y="98"/>
                  </a:cubicBezTo>
                  <a:cubicBezTo>
                    <a:pt x="41" y="100"/>
                    <a:pt x="41" y="100"/>
                    <a:pt x="41" y="100"/>
                  </a:cubicBezTo>
                  <a:cubicBezTo>
                    <a:pt x="45" y="101"/>
                    <a:pt x="48" y="103"/>
                    <a:pt x="52" y="104"/>
                  </a:cubicBezTo>
                  <a:cubicBezTo>
                    <a:pt x="54" y="105"/>
                    <a:pt x="54" y="105"/>
                    <a:pt x="54" y="105"/>
                  </a:cubicBezTo>
                  <a:lnTo>
                    <a:pt x="54" y="117"/>
                  </a:lnTo>
                  <a:close/>
                </a:path>
              </a:pathLst>
            </a:custGeom>
            <a:solidFill>
              <a:srgbClr val="FF6709"/>
            </a:solidFill>
            <a:ln w="19050">
              <a:solidFill>
                <a:srgbClr val="FF6709"/>
              </a:solidFill>
              <a:round/>
              <a:headEnd/>
              <a:tailEnd/>
            </a:ln>
          </p:spPr>
          <p:txBody>
            <a:bodyPr/>
            <a:lstStyle/>
            <a:p>
              <a:endParaRPr lang="zh-CN" altLang="en-US"/>
            </a:p>
          </p:txBody>
        </p:sp>
        <p:sp>
          <p:nvSpPr>
            <p:cNvPr id="27674" name="Freeform 41"/>
            <p:cNvSpPr>
              <a:spLocks noEditPoints="1"/>
            </p:cNvSpPr>
            <p:nvPr/>
          </p:nvSpPr>
          <p:spPr bwMode="auto">
            <a:xfrm>
              <a:off x="10721763" y="4186474"/>
              <a:ext cx="148154" cy="151214"/>
            </a:xfrm>
            <a:custGeom>
              <a:avLst/>
              <a:gdLst>
                <a:gd name="T0" fmla="*/ 75723 w 45"/>
                <a:gd name="T1" fmla="*/ 151214 h 46"/>
                <a:gd name="T2" fmla="*/ 0 w 45"/>
                <a:gd name="T3" fmla="*/ 75607 h 46"/>
                <a:gd name="T4" fmla="*/ 75723 w 45"/>
                <a:gd name="T5" fmla="*/ 0 h 46"/>
                <a:gd name="T6" fmla="*/ 148154 w 45"/>
                <a:gd name="T7" fmla="*/ 75607 h 46"/>
                <a:gd name="T8" fmla="*/ 75723 w 45"/>
                <a:gd name="T9" fmla="*/ 151214 h 46"/>
                <a:gd name="T10" fmla="*/ 75723 w 45"/>
                <a:gd name="T11" fmla="*/ 26298 h 46"/>
                <a:gd name="T12" fmla="*/ 26338 w 45"/>
                <a:gd name="T13" fmla="*/ 75607 h 46"/>
                <a:gd name="T14" fmla="*/ 75723 w 45"/>
                <a:gd name="T15" fmla="*/ 124916 h 46"/>
                <a:gd name="T16" fmla="*/ 125108 w 45"/>
                <a:gd name="T17" fmla="*/ 75607 h 46"/>
                <a:gd name="T18" fmla="*/ 75723 w 45"/>
                <a:gd name="T19" fmla="*/ 26298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46"/>
                <a:gd name="T32" fmla="*/ 45 w 45"/>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46">
                  <a:moveTo>
                    <a:pt x="23" y="46"/>
                  </a:moveTo>
                  <a:cubicBezTo>
                    <a:pt x="10" y="46"/>
                    <a:pt x="0" y="35"/>
                    <a:pt x="0" y="23"/>
                  </a:cubicBezTo>
                  <a:cubicBezTo>
                    <a:pt x="0" y="11"/>
                    <a:pt x="10" y="0"/>
                    <a:pt x="23" y="0"/>
                  </a:cubicBezTo>
                  <a:cubicBezTo>
                    <a:pt x="35" y="0"/>
                    <a:pt x="45" y="11"/>
                    <a:pt x="45" y="23"/>
                  </a:cubicBezTo>
                  <a:cubicBezTo>
                    <a:pt x="45" y="35"/>
                    <a:pt x="35" y="46"/>
                    <a:pt x="23" y="46"/>
                  </a:cubicBezTo>
                  <a:close/>
                  <a:moveTo>
                    <a:pt x="23" y="8"/>
                  </a:moveTo>
                  <a:cubicBezTo>
                    <a:pt x="14" y="8"/>
                    <a:pt x="8" y="15"/>
                    <a:pt x="8" y="23"/>
                  </a:cubicBezTo>
                  <a:cubicBezTo>
                    <a:pt x="8" y="31"/>
                    <a:pt x="14" y="38"/>
                    <a:pt x="23" y="38"/>
                  </a:cubicBezTo>
                  <a:cubicBezTo>
                    <a:pt x="31" y="38"/>
                    <a:pt x="38" y="31"/>
                    <a:pt x="38" y="23"/>
                  </a:cubicBezTo>
                  <a:cubicBezTo>
                    <a:pt x="38" y="15"/>
                    <a:pt x="31" y="8"/>
                    <a:pt x="23" y="8"/>
                  </a:cubicBezTo>
                  <a:close/>
                </a:path>
              </a:pathLst>
            </a:custGeom>
            <a:solidFill>
              <a:srgbClr val="FF6709"/>
            </a:solidFill>
            <a:ln w="19050">
              <a:solidFill>
                <a:srgbClr val="FF6709"/>
              </a:solidFill>
              <a:round/>
              <a:headEnd/>
              <a:tailEnd/>
            </a:ln>
          </p:spPr>
          <p:txBody>
            <a:bodyPr/>
            <a:lstStyle/>
            <a:p>
              <a:endParaRPr lang="zh-CN" altLang="en-US"/>
            </a:p>
          </p:txBody>
        </p:sp>
      </p:grpSp>
      <p:sp>
        <p:nvSpPr>
          <p:cNvPr id="27667" name="Freeform 42"/>
          <p:cNvSpPr>
            <a:spLocks noEditPoints="1"/>
          </p:cNvSpPr>
          <p:nvPr/>
        </p:nvSpPr>
        <p:spPr bwMode="auto">
          <a:xfrm>
            <a:off x="10437817" y="1514475"/>
            <a:ext cx="720725" cy="719138"/>
          </a:xfrm>
          <a:custGeom>
            <a:avLst/>
            <a:gdLst>
              <a:gd name="T0" fmla="*/ 358356 w 219"/>
              <a:gd name="T1" fmla="*/ 720000 h 219"/>
              <a:gd name="T2" fmla="*/ 0 w 219"/>
              <a:gd name="T3" fmla="*/ 361644 h 219"/>
              <a:gd name="T4" fmla="*/ 358356 w 219"/>
              <a:gd name="T5" fmla="*/ 0 h 219"/>
              <a:gd name="T6" fmla="*/ 720000 w 219"/>
              <a:gd name="T7" fmla="*/ 361644 h 219"/>
              <a:gd name="T8" fmla="*/ 358356 w 219"/>
              <a:gd name="T9" fmla="*/ 720000 h 219"/>
              <a:gd name="T10" fmla="*/ 358356 w 219"/>
              <a:gd name="T11" fmla="*/ 23014 h 219"/>
              <a:gd name="T12" fmla="*/ 23014 w 219"/>
              <a:gd name="T13" fmla="*/ 361644 h 219"/>
              <a:gd name="T14" fmla="*/ 358356 w 219"/>
              <a:gd name="T15" fmla="*/ 696986 h 219"/>
              <a:gd name="T16" fmla="*/ 696986 w 219"/>
              <a:gd name="T17" fmla="*/ 361644 h 219"/>
              <a:gd name="T18" fmla="*/ 358356 w 219"/>
              <a:gd name="T19" fmla="*/ 23014 h 2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9"/>
              <a:gd name="T31" fmla="*/ 0 h 219"/>
              <a:gd name="T32" fmla="*/ 219 w 219"/>
              <a:gd name="T33" fmla="*/ 219 h 2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9" h="219">
                <a:moveTo>
                  <a:pt x="109" y="219"/>
                </a:moveTo>
                <a:cubicBezTo>
                  <a:pt x="49" y="219"/>
                  <a:pt x="0" y="170"/>
                  <a:pt x="0" y="110"/>
                </a:cubicBezTo>
                <a:cubicBezTo>
                  <a:pt x="0" y="49"/>
                  <a:pt x="49" y="0"/>
                  <a:pt x="109" y="0"/>
                </a:cubicBezTo>
                <a:cubicBezTo>
                  <a:pt x="170" y="0"/>
                  <a:pt x="219" y="49"/>
                  <a:pt x="219" y="110"/>
                </a:cubicBezTo>
                <a:cubicBezTo>
                  <a:pt x="219" y="170"/>
                  <a:pt x="170" y="219"/>
                  <a:pt x="109" y="219"/>
                </a:cubicBezTo>
                <a:close/>
                <a:moveTo>
                  <a:pt x="109" y="7"/>
                </a:moveTo>
                <a:cubicBezTo>
                  <a:pt x="53" y="7"/>
                  <a:pt x="7" y="53"/>
                  <a:pt x="7" y="110"/>
                </a:cubicBezTo>
                <a:cubicBezTo>
                  <a:pt x="7" y="166"/>
                  <a:pt x="53" y="212"/>
                  <a:pt x="109" y="212"/>
                </a:cubicBezTo>
                <a:cubicBezTo>
                  <a:pt x="166" y="212"/>
                  <a:pt x="212" y="166"/>
                  <a:pt x="212" y="110"/>
                </a:cubicBezTo>
                <a:cubicBezTo>
                  <a:pt x="212" y="53"/>
                  <a:pt x="166" y="7"/>
                  <a:pt x="109" y="7"/>
                </a:cubicBez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27668" name="组合 4"/>
          <p:cNvGrpSpPr>
            <a:grpSpLocks/>
          </p:cNvGrpSpPr>
          <p:nvPr/>
        </p:nvGrpSpPr>
        <p:grpSpPr bwMode="auto">
          <a:xfrm>
            <a:off x="10637838" y="1606552"/>
            <a:ext cx="309562" cy="466725"/>
            <a:chOff x="10638071" y="1605842"/>
            <a:chExt cx="309962" cy="467029"/>
          </a:xfrm>
        </p:grpSpPr>
        <p:sp>
          <p:nvSpPr>
            <p:cNvPr id="27671" name="Freeform 43"/>
            <p:cNvSpPr>
              <a:spLocks noEditPoints="1"/>
            </p:cNvSpPr>
            <p:nvPr/>
          </p:nvSpPr>
          <p:spPr bwMode="auto">
            <a:xfrm>
              <a:off x="10638071" y="1826847"/>
              <a:ext cx="309962" cy="246024"/>
            </a:xfrm>
            <a:custGeom>
              <a:avLst/>
              <a:gdLst>
                <a:gd name="T0" fmla="*/ 267095 w 94"/>
                <a:gd name="T1" fmla="*/ 246024 h 75"/>
                <a:gd name="T2" fmla="*/ 39570 w 94"/>
                <a:gd name="T3" fmla="*/ 246024 h 75"/>
                <a:gd name="T4" fmla="*/ 0 w 94"/>
                <a:gd name="T5" fmla="*/ 206660 h 75"/>
                <a:gd name="T6" fmla="*/ 0 w 94"/>
                <a:gd name="T7" fmla="*/ 39364 h 75"/>
                <a:gd name="T8" fmla="*/ 39570 w 94"/>
                <a:gd name="T9" fmla="*/ 0 h 75"/>
                <a:gd name="T10" fmla="*/ 92329 w 94"/>
                <a:gd name="T11" fmla="*/ 0 h 75"/>
                <a:gd name="T12" fmla="*/ 95627 w 94"/>
                <a:gd name="T13" fmla="*/ 3280 h 75"/>
                <a:gd name="T14" fmla="*/ 154981 w 94"/>
                <a:gd name="T15" fmla="*/ 42644 h 75"/>
                <a:gd name="T16" fmla="*/ 211038 w 94"/>
                <a:gd name="T17" fmla="*/ 3280 h 75"/>
                <a:gd name="T18" fmla="*/ 214335 w 94"/>
                <a:gd name="T19" fmla="*/ 0 h 75"/>
                <a:gd name="T20" fmla="*/ 267095 w 94"/>
                <a:gd name="T21" fmla="*/ 0 h 75"/>
                <a:gd name="T22" fmla="*/ 309962 w 94"/>
                <a:gd name="T23" fmla="*/ 39364 h 75"/>
                <a:gd name="T24" fmla="*/ 309962 w 94"/>
                <a:gd name="T25" fmla="*/ 206660 h 75"/>
                <a:gd name="T26" fmla="*/ 267095 w 94"/>
                <a:gd name="T27" fmla="*/ 246024 h 75"/>
                <a:gd name="T28" fmla="*/ 39570 w 94"/>
                <a:gd name="T29" fmla="*/ 22962 h 75"/>
                <a:gd name="T30" fmla="*/ 23082 w 94"/>
                <a:gd name="T31" fmla="*/ 39364 h 75"/>
                <a:gd name="T32" fmla="*/ 23082 w 94"/>
                <a:gd name="T33" fmla="*/ 206660 h 75"/>
                <a:gd name="T34" fmla="*/ 39570 w 94"/>
                <a:gd name="T35" fmla="*/ 223062 h 75"/>
                <a:gd name="T36" fmla="*/ 267095 w 94"/>
                <a:gd name="T37" fmla="*/ 223062 h 75"/>
                <a:gd name="T38" fmla="*/ 283582 w 94"/>
                <a:gd name="T39" fmla="*/ 206660 h 75"/>
                <a:gd name="T40" fmla="*/ 283582 w 94"/>
                <a:gd name="T41" fmla="*/ 39364 h 75"/>
                <a:gd name="T42" fmla="*/ 267095 w 94"/>
                <a:gd name="T43" fmla="*/ 22962 h 75"/>
                <a:gd name="T44" fmla="*/ 227525 w 94"/>
                <a:gd name="T45" fmla="*/ 22962 h 75"/>
                <a:gd name="T46" fmla="*/ 154981 w 94"/>
                <a:gd name="T47" fmla="*/ 65606 h 75"/>
                <a:gd name="T48" fmla="*/ 79139 w 94"/>
                <a:gd name="T49" fmla="*/ 22962 h 75"/>
                <a:gd name="T50" fmla="*/ 39570 w 94"/>
                <a:gd name="T51" fmla="*/ 22962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4"/>
                <a:gd name="T79" fmla="*/ 0 h 75"/>
                <a:gd name="T80" fmla="*/ 94 w 94"/>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4" h="75">
                  <a:moveTo>
                    <a:pt x="81" y="75"/>
                  </a:moveTo>
                  <a:cubicBezTo>
                    <a:pt x="12" y="75"/>
                    <a:pt x="12" y="75"/>
                    <a:pt x="12" y="75"/>
                  </a:cubicBezTo>
                  <a:cubicBezTo>
                    <a:pt x="5" y="75"/>
                    <a:pt x="0" y="70"/>
                    <a:pt x="0" y="63"/>
                  </a:cubicBezTo>
                  <a:cubicBezTo>
                    <a:pt x="0" y="12"/>
                    <a:pt x="0" y="12"/>
                    <a:pt x="0" y="12"/>
                  </a:cubicBezTo>
                  <a:cubicBezTo>
                    <a:pt x="0" y="5"/>
                    <a:pt x="5" y="0"/>
                    <a:pt x="12" y="0"/>
                  </a:cubicBezTo>
                  <a:cubicBezTo>
                    <a:pt x="28" y="0"/>
                    <a:pt x="28" y="0"/>
                    <a:pt x="28" y="0"/>
                  </a:cubicBezTo>
                  <a:cubicBezTo>
                    <a:pt x="29" y="1"/>
                    <a:pt x="29" y="1"/>
                    <a:pt x="29" y="1"/>
                  </a:cubicBezTo>
                  <a:cubicBezTo>
                    <a:pt x="33" y="8"/>
                    <a:pt x="40" y="13"/>
                    <a:pt x="47" y="13"/>
                  </a:cubicBezTo>
                  <a:cubicBezTo>
                    <a:pt x="53" y="13"/>
                    <a:pt x="60" y="8"/>
                    <a:pt x="64" y="1"/>
                  </a:cubicBezTo>
                  <a:cubicBezTo>
                    <a:pt x="65" y="0"/>
                    <a:pt x="65" y="0"/>
                    <a:pt x="65" y="0"/>
                  </a:cubicBezTo>
                  <a:cubicBezTo>
                    <a:pt x="81" y="0"/>
                    <a:pt x="81" y="0"/>
                    <a:pt x="81" y="0"/>
                  </a:cubicBezTo>
                  <a:cubicBezTo>
                    <a:pt x="88" y="0"/>
                    <a:pt x="94" y="5"/>
                    <a:pt x="94" y="12"/>
                  </a:cubicBezTo>
                  <a:cubicBezTo>
                    <a:pt x="94" y="63"/>
                    <a:pt x="94" y="63"/>
                    <a:pt x="94" y="63"/>
                  </a:cubicBezTo>
                  <a:cubicBezTo>
                    <a:pt x="94" y="70"/>
                    <a:pt x="88" y="75"/>
                    <a:pt x="81" y="75"/>
                  </a:cubicBezTo>
                  <a:close/>
                  <a:moveTo>
                    <a:pt x="12" y="7"/>
                  </a:moveTo>
                  <a:cubicBezTo>
                    <a:pt x="9" y="7"/>
                    <a:pt x="7" y="9"/>
                    <a:pt x="7" y="12"/>
                  </a:cubicBezTo>
                  <a:cubicBezTo>
                    <a:pt x="7" y="63"/>
                    <a:pt x="7" y="63"/>
                    <a:pt x="7" y="63"/>
                  </a:cubicBezTo>
                  <a:cubicBezTo>
                    <a:pt x="7" y="66"/>
                    <a:pt x="9" y="68"/>
                    <a:pt x="12" y="68"/>
                  </a:cubicBezTo>
                  <a:cubicBezTo>
                    <a:pt x="81" y="68"/>
                    <a:pt x="81" y="68"/>
                    <a:pt x="81" y="68"/>
                  </a:cubicBezTo>
                  <a:cubicBezTo>
                    <a:pt x="84" y="68"/>
                    <a:pt x="86" y="66"/>
                    <a:pt x="86" y="63"/>
                  </a:cubicBezTo>
                  <a:cubicBezTo>
                    <a:pt x="86" y="12"/>
                    <a:pt x="86" y="12"/>
                    <a:pt x="86" y="12"/>
                  </a:cubicBezTo>
                  <a:cubicBezTo>
                    <a:pt x="86" y="9"/>
                    <a:pt x="84" y="7"/>
                    <a:pt x="81" y="7"/>
                  </a:cubicBezTo>
                  <a:cubicBezTo>
                    <a:pt x="69" y="7"/>
                    <a:pt x="69" y="7"/>
                    <a:pt x="69" y="7"/>
                  </a:cubicBezTo>
                  <a:cubicBezTo>
                    <a:pt x="64" y="15"/>
                    <a:pt x="56" y="20"/>
                    <a:pt x="47" y="20"/>
                  </a:cubicBezTo>
                  <a:cubicBezTo>
                    <a:pt x="38" y="20"/>
                    <a:pt x="29" y="15"/>
                    <a:pt x="24" y="7"/>
                  </a:cubicBezTo>
                  <a:lnTo>
                    <a:pt x="12" y="7"/>
                  </a:lnTo>
                  <a:close/>
                </a:path>
              </a:pathLst>
            </a:custGeom>
            <a:solidFill>
              <a:srgbClr val="00B0F0"/>
            </a:solidFill>
            <a:ln w="19050">
              <a:solidFill>
                <a:srgbClr val="00B0F0"/>
              </a:solidFill>
              <a:round/>
              <a:headEnd/>
              <a:tailEnd/>
            </a:ln>
          </p:spPr>
          <p:txBody>
            <a:bodyPr/>
            <a:lstStyle/>
            <a:p>
              <a:endParaRPr lang="zh-CN" altLang="en-US"/>
            </a:p>
          </p:txBody>
        </p:sp>
        <p:sp>
          <p:nvSpPr>
            <p:cNvPr id="27672" name="Freeform 44"/>
            <p:cNvSpPr>
              <a:spLocks noEditPoints="1"/>
            </p:cNvSpPr>
            <p:nvPr/>
          </p:nvSpPr>
          <p:spPr bwMode="auto">
            <a:xfrm>
              <a:off x="10697839" y="1605842"/>
              <a:ext cx="187645" cy="223784"/>
            </a:xfrm>
            <a:custGeom>
              <a:avLst/>
              <a:gdLst>
                <a:gd name="T0" fmla="*/ 95469 w 57"/>
                <a:gd name="T1" fmla="*/ 223784 h 68"/>
                <a:gd name="T2" fmla="*/ 0 w 57"/>
                <a:gd name="T3" fmla="*/ 111892 h 68"/>
                <a:gd name="T4" fmla="*/ 95469 w 57"/>
                <a:gd name="T5" fmla="*/ 0 h 68"/>
                <a:gd name="T6" fmla="*/ 187645 w 57"/>
                <a:gd name="T7" fmla="*/ 111892 h 68"/>
                <a:gd name="T8" fmla="*/ 95469 w 57"/>
                <a:gd name="T9" fmla="*/ 223784 h 68"/>
                <a:gd name="T10" fmla="*/ 95469 w 57"/>
                <a:gd name="T11" fmla="*/ 23037 h 68"/>
                <a:gd name="T12" fmla="*/ 23044 w 57"/>
                <a:gd name="T13" fmla="*/ 111892 h 68"/>
                <a:gd name="T14" fmla="*/ 95469 w 57"/>
                <a:gd name="T15" fmla="*/ 197456 h 68"/>
                <a:gd name="T16" fmla="*/ 164601 w 57"/>
                <a:gd name="T17" fmla="*/ 111892 h 68"/>
                <a:gd name="T18" fmla="*/ 95469 w 57"/>
                <a:gd name="T19" fmla="*/ 23037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68"/>
                <a:gd name="T32" fmla="*/ 57 w 57"/>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68">
                  <a:moveTo>
                    <a:pt x="29" y="68"/>
                  </a:moveTo>
                  <a:cubicBezTo>
                    <a:pt x="13" y="68"/>
                    <a:pt x="0" y="52"/>
                    <a:pt x="0" y="34"/>
                  </a:cubicBezTo>
                  <a:cubicBezTo>
                    <a:pt x="0" y="15"/>
                    <a:pt x="13" y="0"/>
                    <a:pt x="29" y="0"/>
                  </a:cubicBezTo>
                  <a:cubicBezTo>
                    <a:pt x="45" y="0"/>
                    <a:pt x="57" y="15"/>
                    <a:pt x="57" y="34"/>
                  </a:cubicBezTo>
                  <a:cubicBezTo>
                    <a:pt x="57" y="52"/>
                    <a:pt x="45" y="68"/>
                    <a:pt x="29" y="68"/>
                  </a:cubicBezTo>
                  <a:close/>
                  <a:moveTo>
                    <a:pt x="29" y="7"/>
                  </a:moveTo>
                  <a:cubicBezTo>
                    <a:pt x="17" y="7"/>
                    <a:pt x="7" y="19"/>
                    <a:pt x="7" y="34"/>
                  </a:cubicBezTo>
                  <a:cubicBezTo>
                    <a:pt x="7" y="48"/>
                    <a:pt x="17" y="60"/>
                    <a:pt x="29" y="60"/>
                  </a:cubicBezTo>
                  <a:cubicBezTo>
                    <a:pt x="40" y="60"/>
                    <a:pt x="50" y="48"/>
                    <a:pt x="50" y="34"/>
                  </a:cubicBezTo>
                  <a:cubicBezTo>
                    <a:pt x="50" y="19"/>
                    <a:pt x="40" y="7"/>
                    <a:pt x="29" y="7"/>
                  </a:cubicBezTo>
                  <a:close/>
                </a:path>
              </a:pathLst>
            </a:custGeom>
            <a:solidFill>
              <a:srgbClr val="00B0F0"/>
            </a:solidFill>
            <a:ln w="19050">
              <a:solidFill>
                <a:srgbClr val="00B0F0"/>
              </a:solidFill>
              <a:round/>
              <a:headEnd/>
              <a:tailEnd/>
            </a:ln>
          </p:spPr>
          <p:txBody>
            <a:bodyPr/>
            <a:lstStyle/>
            <a:p>
              <a:endParaRPr lang="zh-CN" altLang="en-US"/>
            </a:p>
          </p:txBody>
        </p:sp>
      </p:grpSp>
      <p:sp>
        <p:nvSpPr>
          <p:cNvPr id="27669" name="Freeform 8"/>
          <p:cNvSpPr>
            <a:spLocks noEditPoints="1"/>
          </p:cNvSpPr>
          <p:nvPr/>
        </p:nvSpPr>
        <p:spPr bwMode="auto">
          <a:xfrm>
            <a:off x="4986342" y="1514475"/>
            <a:ext cx="720725" cy="719138"/>
          </a:xfrm>
          <a:custGeom>
            <a:avLst/>
            <a:gdLst>
              <a:gd name="T0" fmla="*/ 360000 w 220"/>
              <a:gd name="T1" fmla="*/ 720000 h 219"/>
              <a:gd name="T2" fmla="*/ 0 w 220"/>
              <a:gd name="T3" fmla="*/ 358356 h 219"/>
              <a:gd name="T4" fmla="*/ 360000 w 220"/>
              <a:gd name="T5" fmla="*/ 0 h 219"/>
              <a:gd name="T6" fmla="*/ 720000 w 220"/>
              <a:gd name="T7" fmla="*/ 358356 h 219"/>
              <a:gd name="T8" fmla="*/ 360000 w 220"/>
              <a:gd name="T9" fmla="*/ 720000 h 219"/>
              <a:gd name="T10" fmla="*/ 360000 w 220"/>
              <a:gd name="T11" fmla="*/ 23014 h 219"/>
              <a:gd name="T12" fmla="*/ 26182 w 220"/>
              <a:gd name="T13" fmla="*/ 358356 h 219"/>
              <a:gd name="T14" fmla="*/ 360000 w 220"/>
              <a:gd name="T15" fmla="*/ 696986 h 219"/>
              <a:gd name="T16" fmla="*/ 693818 w 220"/>
              <a:gd name="T17" fmla="*/ 358356 h 219"/>
              <a:gd name="T18" fmla="*/ 360000 w 220"/>
              <a:gd name="T19" fmla="*/ 23014 h 2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0"/>
              <a:gd name="T31" fmla="*/ 0 h 219"/>
              <a:gd name="T32" fmla="*/ 220 w 220"/>
              <a:gd name="T33" fmla="*/ 219 h 2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0" h="219">
                <a:moveTo>
                  <a:pt x="110" y="219"/>
                </a:moveTo>
                <a:cubicBezTo>
                  <a:pt x="49" y="219"/>
                  <a:pt x="0" y="170"/>
                  <a:pt x="0" y="109"/>
                </a:cubicBezTo>
                <a:cubicBezTo>
                  <a:pt x="0" y="49"/>
                  <a:pt x="49" y="0"/>
                  <a:pt x="110" y="0"/>
                </a:cubicBezTo>
                <a:cubicBezTo>
                  <a:pt x="171" y="0"/>
                  <a:pt x="220" y="49"/>
                  <a:pt x="220" y="109"/>
                </a:cubicBezTo>
                <a:cubicBezTo>
                  <a:pt x="220" y="170"/>
                  <a:pt x="171" y="219"/>
                  <a:pt x="110" y="219"/>
                </a:cubicBezTo>
                <a:close/>
                <a:moveTo>
                  <a:pt x="110" y="7"/>
                </a:moveTo>
                <a:cubicBezTo>
                  <a:pt x="54" y="7"/>
                  <a:pt x="8" y="53"/>
                  <a:pt x="8" y="109"/>
                </a:cubicBezTo>
                <a:cubicBezTo>
                  <a:pt x="8" y="166"/>
                  <a:pt x="54" y="212"/>
                  <a:pt x="110" y="212"/>
                </a:cubicBezTo>
                <a:cubicBezTo>
                  <a:pt x="166" y="212"/>
                  <a:pt x="212" y="166"/>
                  <a:pt x="212" y="109"/>
                </a:cubicBezTo>
                <a:cubicBezTo>
                  <a:pt x="212" y="53"/>
                  <a:pt x="166" y="7"/>
                  <a:pt x="110" y="7"/>
                </a:cubicBezTo>
                <a:close/>
              </a:path>
            </a:pathLst>
          </a:custGeom>
          <a:solidFill>
            <a:srgbClr val="FF22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7670" name="Freeform 5"/>
          <p:cNvSpPr>
            <a:spLocks noEditPoints="1"/>
          </p:cNvSpPr>
          <p:nvPr/>
        </p:nvSpPr>
        <p:spPr bwMode="auto">
          <a:xfrm>
            <a:off x="5124450" y="1652588"/>
            <a:ext cx="444500" cy="442912"/>
          </a:xfrm>
          <a:custGeom>
            <a:avLst/>
            <a:gdLst>
              <a:gd name="T0" fmla="*/ 223110 w 591"/>
              <a:gd name="T1" fmla="*/ 0 h 591"/>
              <a:gd name="T2" fmla="*/ 380644 w 591"/>
              <a:gd name="T3" fmla="*/ 64586 h 591"/>
              <a:gd name="T4" fmla="*/ 445467 w 591"/>
              <a:gd name="T5" fmla="*/ 221545 h 591"/>
              <a:gd name="T6" fmla="*/ 445467 w 591"/>
              <a:gd name="T7" fmla="*/ 221545 h 591"/>
              <a:gd name="T8" fmla="*/ 380644 w 591"/>
              <a:gd name="T9" fmla="*/ 379256 h 591"/>
              <a:gd name="T10" fmla="*/ 223110 w 591"/>
              <a:gd name="T11" fmla="*/ 443842 h 591"/>
              <a:gd name="T12" fmla="*/ 223110 w 591"/>
              <a:gd name="T13" fmla="*/ 443842 h 591"/>
              <a:gd name="T14" fmla="*/ 223110 w 591"/>
              <a:gd name="T15" fmla="*/ 443842 h 591"/>
              <a:gd name="T16" fmla="*/ 0 w 591"/>
              <a:gd name="T17" fmla="*/ 221545 h 591"/>
              <a:gd name="T18" fmla="*/ 0 w 591"/>
              <a:gd name="T19" fmla="*/ 221545 h 591"/>
              <a:gd name="T20" fmla="*/ 0 w 591"/>
              <a:gd name="T21" fmla="*/ 221545 h 591"/>
              <a:gd name="T22" fmla="*/ 223110 w 591"/>
              <a:gd name="T23" fmla="*/ 0 h 591"/>
              <a:gd name="T24" fmla="*/ 223110 w 591"/>
              <a:gd name="T25" fmla="*/ 0 h 591"/>
              <a:gd name="T26" fmla="*/ 232909 w 591"/>
              <a:gd name="T27" fmla="*/ 21028 h 591"/>
              <a:gd name="T28" fmla="*/ 305269 w 591"/>
              <a:gd name="T29" fmla="*/ 99132 h 591"/>
              <a:gd name="T30" fmla="*/ 232909 w 591"/>
              <a:gd name="T31" fmla="*/ 21028 h 591"/>
              <a:gd name="T32" fmla="*/ 232909 w 591"/>
              <a:gd name="T33" fmla="*/ 211782 h 591"/>
              <a:gd name="T34" fmla="*/ 312053 w 591"/>
              <a:gd name="T35" fmla="*/ 117907 h 591"/>
              <a:gd name="T36" fmla="*/ 232909 w 591"/>
              <a:gd name="T37" fmla="*/ 232060 h 591"/>
              <a:gd name="T38" fmla="*/ 306777 w 591"/>
              <a:gd name="T39" fmla="*/ 323682 h 591"/>
              <a:gd name="T40" fmla="*/ 327128 w 591"/>
              <a:gd name="T41" fmla="*/ 232060 h 591"/>
              <a:gd name="T42" fmla="*/ 232909 w 591"/>
              <a:gd name="T43" fmla="*/ 328188 h 591"/>
              <a:gd name="T44" fmla="*/ 294717 w 591"/>
              <a:gd name="T45" fmla="*/ 367240 h 591"/>
              <a:gd name="T46" fmla="*/ 299239 w 591"/>
              <a:gd name="T47" fmla="*/ 342457 h 591"/>
              <a:gd name="T48" fmla="*/ 212558 w 591"/>
              <a:gd name="T49" fmla="*/ 422814 h 591"/>
              <a:gd name="T50" fmla="*/ 140198 w 591"/>
              <a:gd name="T51" fmla="*/ 344710 h 591"/>
              <a:gd name="T52" fmla="*/ 212558 w 591"/>
              <a:gd name="T53" fmla="*/ 422814 h 591"/>
              <a:gd name="T54" fmla="*/ 212558 w 591"/>
              <a:gd name="T55" fmla="*/ 232060 h 591"/>
              <a:gd name="T56" fmla="*/ 133414 w 591"/>
              <a:gd name="T57" fmla="*/ 325935 h 591"/>
              <a:gd name="T58" fmla="*/ 212558 w 591"/>
              <a:gd name="T59" fmla="*/ 211782 h 591"/>
              <a:gd name="T60" fmla="*/ 138690 w 591"/>
              <a:gd name="T61" fmla="*/ 120160 h 591"/>
              <a:gd name="T62" fmla="*/ 118339 w 591"/>
              <a:gd name="T63" fmla="*/ 211782 h 591"/>
              <a:gd name="T64" fmla="*/ 212558 w 591"/>
              <a:gd name="T65" fmla="*/ 115654 h 591"/>
              <a:gd name="T66" fmla="*/ 150750 w 591"/>
              <a:gd name="T67" fmla="*/ 76602 h 591"/>
              <a:gd name="T68" fmla="*/ 146228 w 591"/>
              <a:gd name="T69" fmla="*/ 101385 h 591"/>
              <a:gd name="T70" fmla="*/ 285672 w 591"/>
              <a:gd name="T71" fmla="*/ 29289 h 591"/>
              <a:gd name="T72" fmla="*/ 323359 w 591"/>
              <a:gd name="T73" fmla="*/ 90120 h 591"/>
              <a:gd name="T74" fmla="*/ 346726 w 591"/>
              <a:gd name="T75" fmla="*/ 74349 h 591"/>
              <a:gd name="T76" fmla="*/ 285672 w 591"/>
              <a:gd name="T77" fmla="*/ 29289 h 591"/>
              <a:gd name="T78" fmla="*/ 346726 w 591"/>
              <a:gd name="T79" fmla="*/ 211782 h 591"/>
              <a:gd name="T80" fmla="*/ 369338 w 591"/>
              <a:gd name="T81" fmla="*/ 81859 h 591"/>
              <a:gd name="T82" fmla="*/ 339188 w 591"/>
              <a:gd name="T83" fmla="*/ 103638 h 591"/>
              <a:gd name="T84" fmla="*/ 346726 w 591"/>
              <a:gd name="T85" fmla="*/ 232060 h 591"/>
              <a:gd name="T86" fmla="*/ 369338 w 591"/>
              <a:gd name="T87" fmla="*/ 361983 h 591"/>
              <a:gd name="T88" fmla="*/ 346726 w 591"/>
              <a:gd name="T89" fmla="*/ 232060 h 591"/>
              <a:gd name="T90" fmla="*/ 312053 w 591"/>
              <a:gd name="T91" fmla="*/ 377003 h 591"/>
              <a:gd name="T92" fmla="*/ 354263 w 591"/>
              <a:gd name="T93" fmla="*/ 375501 h 591"/>
              <a:gd name="T94" fmla="*/ 159795 w 591"/>
              <a:gd name="T95" fmla="*/ 413802 h 591"/>
              <a:gd name="T96" fmla="*/ 122861 w 591"/>
              <a:gd name="T97" fmla="*/ 353722 h 591"/>
              <a:gd name="T98" fmla="*/ 99495 w 591"/>
              <a:gd name="T99" fmla="*/ 369493 h 591"/>
              <a:gd name="T100" fmla="*/ 159795 w 591"/>
              <a:gd name="T101" fmla="*/ 413802 h 591"/>
              <a:gd name="T102" fmla="*/ 98741 w 591"/>
              <a:gd name="T103" fmla="*/ 232060 h 591"/>
              <a:gd name="T104" fmla="*/ 76883 w 591"/>
              <a:gd name="T105" fmla="*/ 361983 h 591"/>
              <a:gd name="T106" fmla="*/ 106279 w 591"/>
              <a:gd name="T107" fmla="*/ 340204 h 591"/>
              <a:gd name="T108" fmla="*/ 98741 w 591"/>
              <a:gd name="T109" fmla="*/ 211782 h 591"/>
              <a:gd name="T110" fmla="*/ 76883 w 591"/>
              <a:gd name="T111" fmla="*/ 81859 h 591"/>
              <a:gd name="T112" fmla="*/ 98741 w 591"/>
              <a:gd name="T113" fmla="*/ 211782 h 591"/>
              <a:gd name="T114" fmla="*/ 133414 w 591"/>
              <a:gd name="T115" fmla="*/ 66839 h 591"/>
              <a:gd name="T116" fmla="*/ 91204 w 591"/>
              <a:gd name="T117" fmla="*/ 68341 h 5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91"/>
              <a:gd name="T178" fmla="*/ 0 h 591"/>
              <a:gd name="T179" fmla="*/ 591 w 591"/>
              <a:gd name="T180" fmla="*/ 591 h 59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91" h="591">
                <a:moveTo>
                  <a:pt x="296" y="0"/>
                </a:moveTo>
                <a:cubicBezTo>
                  <a:pt x="296" y="0"/>
                  <a:pt x="296" y="0"/>
                  <a:pt x="296" y="0"/>
                </a:cubicBezTo>
                <a:cubicBezTo>
                  <a:pt x="296" y="0"/>
                  <a:pt x="296" y="0"/>
                  <a:pt x="296" y="0"/>
                </a:cubicBezTo>
                <a:cubicBezTo>
                  <a:pt x="377" y="0"/>
                  <a:pt x="451" y="33"/>
                  <a:pt x="505" y="86"/>
                </a:cubicBezTo>
                <a:cubicBezTo>
                  <a:pt x="558" y="140"/>
                  <a:pt x="591" y="214"/>
                  <a:pt x="591" y="295"/>
                </a:cubicBezTo>
                <a:cubicBezTo>
                  <a:pt x="591" y="295"/>
                  <a:pt x="591" y="295"/>
                  <a:pt x="591" y="295"/>
                </a:cubicBezTo>
                <a:cubicBezTo>
                  <a:pt x="591" y="295"/>
                  <a:pt x="591" y="295"/>
                  <a:pt x="591" y="295"/>
                </a:cubicBezTo>
                <a:cubicBezTo>
                  <a:pt x="591" y="295"/>
                  <a:pt x="591" y="295"/>
                  <a:pt x="591" y="295"/>
                </a:cubicBezTo>
                <a:cubicBezTo>
                  <a:pt x="591" y="295"/>
                  <a:pt x="591" y="295"/>
                  <a:pt x="591" y="295"/>
                </a:cubicBezTo>
                <a:cubicBezTo>
                  <a:pt x="591" y="377"/>
                  <a:pt x="558" y="451"/>
                  <a:pt x="505" y="505"/>
                </a:cubicBezTo>
                <a:cubicBezTo>
                  <a:pt x="451" y="558"/>
                  <a:pt x="377" y="591"/>
                  <a:pt x="296" y="591"/>
                </a:cubicBezTo>
                <a:cubicBezTo>
                  <a:pt x="296" y="591"/>
                  <a:pt x="296" y="591"/>
                  <a:pt x="296" y="591"/>
                </a:cubicBezTo>
                <a:cubicBezTo>
                  <a:pt x="296" y="591"/>
                  <a:pt x="296" y="591"/>
                  <a:pt x="296" y="591"/>
                </a:cubicBezTo>
                <a:cubicBezTo>
                  <a:pt x="296" y="591"/>
                  <a:pt x="296" y="591"/>
                  <a:pt x="296" y="591"/>
                </a:cubicBezTo>
                <a:cubicBezTo>
                  <a:pt x="296" y="591"/>
                  <a:pt x="296" y="591"/>
                  <a:pt x="296" y="591"/>
                </a:cubicBezTo>
                <a:cubicBezTo>
                  <a:pt x="296" y="591"/>
                  <a:pt x="296" y="591"/>
                  <a:pt x="296" y="591"/>
                </a:cubicBezTo>
                <a:cubicBezTo>
                  <a:pt x="214" y="591"/>
                  <a:pt x="140" y="558"/>
                  <a:pt x="86" y="505"/>
                </a:cubicBezTo>
                <a:cubicBezTo>
                  <a:pt x="33" y="451"/>
                  <a:pt x="0" y="377"/>
                  <a:pt x="0" y="295"/>
                </a:cubicBezTo>
                <a:cubicBezTo>
                  <a:pt x="0" y="295"/>
                  <a:pt x="0" y="295"/>
                  <a:pt x="0" y="295"/>
                </a:cubicBezTo>
                <a:cubicBezTo>
                  <a:pt x="0" y="295"/>
                  <a:pt x="0" y="295"/>
                  <a:pt x="0" y="295"/>
                </a:cubicBezTo>
                <a:cubicBezTo>
                  <a:pt x="0" y="295"/>
                  <a:pt x="0" y="295"/>
                  <a:pt x="0" y="295"/>
                </a:cubicBezTo>
                <a:cubicBezTo>
                  <a:pt x="0" y="295"/>
                  <a:pt x="0" y="295"/>
                  <a:pt x="0" y="295"/>
                </a:cubicBezTo>
                <a:cubicBezTo>
                  <a:pt x="0" y="214"/>
                  <a:pt x="33" y="140"/>
                  <a:pt x="86" y="86"/>
                </a:cubicBezTo>
                <a:cubicBezTo>
                  <a:pt x="140" y="33"/>
                  <a:pt x="214" y="0"/>
                  <a:pt x="296" y="0"/>
                </a:cubicBezTo>
                <a:cubicBezTo>
                  <a:pt x="296" y="0"/>
                  <a:pt x="296" y="0"/>
                  <a:pt x="296" y="0"/>
                </a:cubicBezTo>
                <a:cubicBezTo>
                  <a:pt x="296" y="0"/>
                  <a:pt x="296" y="0"/>
                  <a:pt x="296" y="0"/>
                </a:cubicBezTo>
                <a:cubicBezTo>
                  <a:pt x="296" y="0"/>
                  <a:pt x="296" y="0"/>
                  <a:pt x="296" y="0"/>
                </a:cubicBezTo>
                <a:close/>
                <a:moveTo>
                  <a:pt x="309" y="28"/>
                </a:moveTo>
                <a:cubicBezTo>
                  <a:pt x="309" y="154"/>
                  <a:pt x="309" y="154"/>
                  <a:pt x="309" y="154"/>
                </a:cubicBezTo>
                <a:cubicBezTo>
                  <a:pt x="343" y="153"/>
                  <a:pt x="375" y="145"/>
                  <a:pt x="405" y="132"/>
                </a:cubicBezTo>
                <a:cubicBezTo>
                  <a:pt x="401" y="121"/>
                  <a:pt x="396" y="111"/>
                  <a:pt x="391" y="102"/>
                </a:cubicBezTo>
                <a:cubicBezTo>
                  <a:pt x="369" y="61"/>
                  <a:pt x="340" y="34"/>
                  <a:pt x="309" y="28"/>
                </a:cubicBezTo>
                <a:close/>
                <a:moveTo>
                  <a:pt x="309" y="181"/>
                </a:moveTo>
                <a:cubicBezTo>
                  <a:pt x="309" y="282"/>
                  <a:pt x="309" y="282"/>
                  <a:pt x="309" y="282"/>
                </a:cubicBezTo>
                <a:cubicBezTo>
                  <a:pt x="434" y="282"/>
                  <a:pt x="434" y="282"/>
                  <a:pt x="434" y="282"/>
                </a:cubicBezTo>
                <a:cubicBezTo>
                  <a:pt x="433" y="236"/>
                  <a:pt x="425" y="194"/>
                  <a:pt x="414" y="157"/>
                </a:cubicBezTo>
                <a:cubicBezTo>
                  <a:pt x="381" y="171"/>
                  <a:pt x="346" y="179"/>
                  <a:pt x="309" y="181"/>
                </a:cubicBezTo>
                <a:close/>
                <a:moveTo>
                  <a:pt x="309" y="309"/>
                </a:moveTo>
                <a:cubicBezTo>
                  <a:pt x="309" y="410"/>
                  <a:pt x="309" y="410"/>
                  <a:pt x="309" y="410"/>
                </a:cubicBezTo>
                <a:cubicBezTo>
                  <a:pt x="344" y="411"/>
                  <a:pt x="377" y="419"/>
                  <a:pt x="407" y="431"/>
                </a:cubicBezTo>
                <a:cubicBezTo>
                  <a:pt x="409" y="432"/>
                  <a:pt x="411" y="433"/>
                  <a:pt x="414" y="434"/>
                </a:cubicBezTo>
                <a:cubicBezTo>
                  <a:pt x="425" y="397"/>
                  <a:pt x="433" y="354"/>
                  <a:pt x="434" y="309"/>
                </a:cubicBezTo>
                <a:cubicBezTo>
                  <a:pt x="309" y="309"/>
                  <a:pt x="309" y="309"/>
                  <a:pt x="309" y="309"/>
                </a:cubicBezTo>
                <a:close/>
                <a:moveTo>
                  <a:pt x="309" y="437"/>
                </a:moveTo>
                <a:cubicBezTo>
                  <a:pt x="309" y="563"/>
                  <a:pt x="309" y="563"/>
                  <a:pt x="309" y="563"/>
                </a:cubicBezTo>
                <a:cubicBezTo>
                  <a:pt x="340" y="557"/>
                  <a:pt x="369" y="530"/>
                  <a:pt x="391" y="489"/>
                </a:cubicBezTo>
                <a:cubicBezTo>
                  <a:pt x="396" y="480"/>
                  <a:pt x="401" y="470"/>
                  <a:pt x="405" y="459"/>
                </a:cubicBezTo>
                <a:cubicBezTo>
                  <a:pt x="402" y="458"/>
                  <a:pt x="400" y="457"/>
                  <a:pt x="397" y="456"/>
                </a:cubicBezTo>
                <a:cubicBezTo>
                  <a:pt x="370" y="445"/>
                  <a:pt x="340" y="438"/>
                  <a:pt x="309" y="437"/>
                </a:cubicBezTo>
                <a:close/>
                <a:moveTo>
                  <a:pt x="282" y="563"/>
                </a:moveTo>
                <a:cubicBezTo>
                  <a:pt x="282" y="437"/>
                  <a:pt x="282" y="437"/>
                  <a:pt x="282" y="437"/>
                </a:cubicBezTo>
                <a:cubicBezTo>
                  <a:pt x="248" y="438"/>
                  <a:pt x="216" y="446"/>
                  <a:pt x="186" y="459"/>
                </a:cubicBezTo>
                <a:cubicBezTo>
                  <a:pt x="191" y="470"/>
                  <a:pt x="195" y="480"/>
                  <a:pt x="200" y="489"/>
                </a:cubicBezTo>
                <a:cubicBezTo>
                  <a:pt x="222" y="530"/>
                  <a:pt x="251" y="557"/>
                  <a:pt x="282" y="563"/>
                </a:cubicBezTo>
                <a:close/>
                <a:moveTo>
                  <a:pt x="282" y="410"/>
                </a:moveTo>
                <a:cubicBezTo>
                  <a:pt x="282" y="309"/>
                  <a:pt x="282" y="309"/>
                  <a:pt x="282" y="309"/>
                </a:cubicBezTo>
                <a:cubicBezTo>
                  <a:pt x="157" y="309"/>
                  <a:pt x="157" y="309"/>
                  <a:pt x="157" y="309"/>
                </a:cubicBezTo>
                <a:cubicBezTo>
                  <a:pt x="159" y="354"/>
                  <a:pt x="166" y="397"/>
                  <a:pt x="177" y="434"/>
                </a:cubicBezTo>
                <a:cubicBezTo>
                  <a:pt x="210" y="420"/>
                  <a:pt x="245" y="412"/>
                  <a:pt x="282" y="410"/>
                </a:cubicBezTo>
                <a:close/>
                <a:moveTo>
                  <a:pt x="282" y="282"/>
                </a:moveTo>
                <a:cubicBezTo>
                  <a:pt x="282" y="181"/>
                  <a:pt x="282" y="181"/>
                  <a:pt x="282" y="181"/>
                </a:cubicBezTo>
                <a:cubicBezTo>
                  <a:pt x="248" y="179"/>
                  <a:pt x="215" y="172"/>
                  <a:pt x="184" y="160"/>
                </a:cubicBezTo>
                <a:cubicBezTo>
                  <a:pt x="182" y="159"/>
                  <a:pt x="180" y="158"/>
                  <a:pt x="177" y="157"/>
                </a:cubicBezTo>
                <a:cubicBezTo>
                  <a:pt x="166" y="194"/>
                  <a:pt x="159" y="236"/>
                  <a:pt x="157" y="282"/>
                </a:cubicBezTo>
                <a:cubicBezTo>
                  <a:pt x="282" y="282"/>
                  <a:pt x="282" y="282"/>
                  <a:pt x="282" y="282"/>
                </a:cubicBezTo>
                <a:close/>
                <a:moveTo>
                  <a:pt x="282" y="154"/>
                </a:moveTo>
                <a:cubicBezTo>
                  <a:pt x="282" y="28"/>
                  <a:pt x="282" y="28"/>
                  <a:pt x="282" y="28"/>
                </a:cubicBezTo>
                <a:cubicBezTo>
                  <a:pt x="251" y="34"/>
                  <a:pt x="222" y="61"/>
                  <a:pt x="200" y="102"/>
                </a:cubicBezTo>
                <a:cubicBezTo>
                  <a:pt x="195" y="111"/>
                  <a:pt x="191" y="121"/>
                  <a:pt x="186" y="132"/>
                </a:cubicBezTo>
                <a:cubicBezTo>
                  <a:pt x="189" y="133"/>
                  <a:pt x="192" y="134"/>
                  <a:pt x="194" y="135"/>
                </a:cubicBezTo>
                <a:cubicBezTo>
                  <a:pt x="222" y="146"/>
                  <a:pt x="251" y="153"/>
                  <a:pt x="282" y="154"/>
                </a:cubicBezTo>
                <a:close/>
                <a:moveTo>
                  <a:pt x="379" y="39"/>
                </a:moveTo>
                <a:cubicBezTo>
                  <a:pt x="392" y="53"/>
                  <a:pt x="404" y="70"/>
                  <a:pt x="414" y="89"/>
                </a:cubicBezTo>
                <a:cubicBezTo>
                  <a:pt x="420" y="99"/>
                  <a:pt x="424" y="109"/>
                  <a:pt x="429" y="120"/>
                </a:cubicBezTo>
                <a:cubicBezTo>
                  <a:pt x="431" y="118"/>
                  <a:pt x="434" y="117"/>
                  <a:pt x="436" y="115"/>
                </a:cubicBezTo>
                <a:cubicBezTo>
                  <a:pt x="444" y="110"/>
                  <a:pt x="452" y="105"/>
                  <a:pt x="460" y="99"/>
                </a:cubicBezTo>
                <a:cubicBezTo>
                  <a:pt x="463" y="96"/>
                  <a:pt x="467" y="93"/>
                  <a:pt x="470" y="91"/>
                </a:cubicBezTo>
                <a:cubicBezTo>
                  <a:pt x="444" y="68"/>
                  <a:pt x="413" y="50"/>
                  <a:pt x="379" y="39"/>
                </a:cubicBezTo>
                <a:close/>
                <a:moveTo>
                  <a:pt x="438" y="145"/>
                </a:moveTo>
                <a:cubicBezTo>
                  <a:pt x="451" y="185"/>
                  <a:pt x="459" y="232"/>
                  <a:pt x="460" y="282"/>
                </a:cubicBezTo>
                <a:cubicBezTo>
                  <a:pt x="564" y="282"/>
                  <a:pt x="564" y="282"/>
                  <a:pt x="564" y="282"/>
                </a:cubicBezTo>
                <a:cubicBezTo>
                  <a:pt x="561" y="215"/>
                  <a:pt x="533" y="154"/>
                  <a:pt x="490" y="109"/>
                </a:cubicBezTo>
                <a:cubicBezTo>
                  <a:pt x="485" y="113"/>
                  <a:pt x="480" y="116"/>
                  <a:pt x="476" y="120"/>
                </a:cubicBezTo>
                <a:cubicBezTo>
                  <a:pt x="468" y="126"/>
                  <a:pt x="459" y="132"/>
                  <a:pt x="450" y="138"/>
                </a:cubicBezTo>
                <a:cubicBezTo>
                  <a:pt x="446" y="140"/>
                  <a:pt x="442" y="143"/>
                  <a:pt x="438" y="145"/>
                </a:cubicBezTo>
                <a:close/>
                <a:moveTo>
                  <a:pt x="460" y="309"/>
                </a:moveTo>
                <a:cubicBezTo>
                  <a:pt x="459" y="359"/>
                  <a:pt x="451" y="406"/>
                  <a:pt x="438" y="446"/>
                </a:cubicBezTo>
                <a:cubicBezTo>
                  <a:pt x="456" y="456"/>
                  <a:pt x="474" y="468"/>
                  <a:pt x="490" y="482"/>
                </a:cubicBezTo>
                <a:cubicBezTo>
                  <a:pt x="533" y="437"/>
                  <a:pt x="561" y="376"/>
                  <a:pt x="564" y="309"/>
                </a:cubicBezTo>
                <a:cubicBezTo>
                  <a:pt x="460" y="309"/>
                  <a:pt x="460" y="309"/>
                  <a:pt x="460" y="309"/>
                </a:cubicBezTo>
                <a:close/>
                <a:moveTo>
                  <a:pt x="429" y="471"/>
                </a:moveTo>
                <a:cubicBezTo>
                  <a:pt x="424" y="482"/>
                  <a:pt x="420" y="492"/>
                  <a:pt x="414" y="502"/>
                </a:cubicBezTo>
                <a:cubicBezTo>
                  <a:pt x="404" y="521"/>
                  <a:pt x="392" y="538"/>
                  <a:pt x="379" y="551"/>
                </a:cubicBezTo>
                <a:cubicBezTo>
                  <a:pt x="413" y="540"/>
                  <a:pt x="444" y="523"/>
                  <a:pt x="470" y="500"/>
                </a:cubicBezTo>
                <a:cubicBezTo>
                  <a:pt x="457" y="489"/>
                  <a:pt x="443" y="480"/>
                  <a:pt x="429" y="471"/>
                </a:cubicBezTo>
                <a:close/>
                <a:moveTo>
                  <a:pt x="212" y="551"/>
                </a:moveTo>
                <a:cubicBezTo>
                  <a:pt x="199" y="538"/>
                  <a:pt x="187" y="521"/>
                  <a:pt x="177" y="502"/>
                </a:cubicBezTo>
                <a:cubicBezTo>
                  <a:pt x="172" y="492"/>
                  <a:pt x="167" y="482"/>
                  <a:pt x="163" y="471"/>
                </a:cubicBezTo>
                <a:cubicBezTo>
                  <a:pt x="160" y="473"/>
                  <a:pt x="157" y="474"/>
                  <a:pt x="155" y="476"/>
                </a:cubicBezTo>
                <a:cubicBezTo>
                  <a:pt x="147" y="481"/>
                  <a:pt x="139" y="486"/>
                  <a:pt x="132" y="492"/>
                </a:cubicBezTo>
                <a:cubicBezTo>
                  <a:pt x="128" y="495"/>
                  <a:pt x="125" y="497"/>
                  <a:pt x="121" y="500"/>
                </a:cubicBezTo>
                <a:cubicBezTo>
                  <a:pt x="148" y="523"/>
                  <a:pt x="178" y="540"/>
                  <a:pt x="212" y="551"/>
                </a:cubicBezTo>
                <a:close/>
                <a:moveTo>
                  <a:pt x="153" y="446"/>
                </a:moveTo>
                <a:cubicBezTo>
                  <a:pt x="140" y="406"/>
                  <a:pt x="132" y="359"/>
                  <a:pt x="131" y="309"/>
                </a:cubicBezTo>
                <a:cubicBezTo>
                  <a:pt x="27" y="309"/>
                  <a:pt x="27" y="309"/>
                  <a:pt x="27" y="309"/>
                </a:cubicBezTo>
                <a:cubicBezTo>
                  <a:pt x="30" y="376"/>
                  <a:pt x="58" y="437"/>
                  <a:pt x="102" y="482"/>
                </a:cubicBezTo>
                <a:cubicBezTo>
                  <a:pt x="106" y="478"/>
                  <a:pt x="111" y="474"/>
                  <a:pt x="115" y="471"/>
                </a:cubicBezTo>
                <a:cubicBezTo>
                  <a:pt x="124" y="465"/>
                  <a:pt x="132" y="459"/>
                  <a:pt x="141" y="453"/>
                </a:cubicBezTo>
                <a:cubicBezTo>
                  <a:pt x="145" y="451"/>
                  <a:pt x="149" y="448"/>
                  <a:pt x="153" y="446"/>
                </a:cubicBezTo>
                <a:close/>
                <a:moveTo>
                  <a:pt x="131" y="282"/>
                </a:moveTo>
                <a:cubicBezTo>
                  <a:pt x="132" y="232"/>
                  <a:pt x="140" y="185"/>
                  <a:pt x="153" y="145"/>
                </a:cubicBezTo>
                <a:cubicBezTo>
                  <a:pt x="135" y="135"/>
                  <a:pt x="118" y="123"/>
                  <a:pt x="102" y="109"/>
                </a:cubicBezTo>
                <a:cubicBezTo>
                  <a:pt x="58" y="154"/>
                  <a:pt x="30" y="215"/>
                  <a:pt x="27" y="282"/>
                </a:cubicBezTo>
                <a:cubicBezTo>
                  <a:pt x="131" y="282"/>
                  <a:pt x="131" y="282"/>
                  <a:pt x="131" y="282"/>
                </a:cubicBezTo>
                <a:close/>
                <a:moveTo>
                  <a:pt x="163" y="120"/>
                </a:moveTo>
                <a:cubicBezTo>
                  <a:pt x="167" y="109"/>
                  <a:pt x="172" y="99"/>
                  <a:pt x="177" y="89"/>
                </a:cubicBezTo>
                <a:cubicBezTo>
                  <a:pt x="187" y="70"/>
                  <a:pt x="199" y="53"/>
                  <a:pt x="212" y="39"/>
                </a:cubicBezTo>
                <a:cubicBezTo>
                  <a:pt x="178" y="50"/>
                  <a:pt x="148" y="68"/>
                  <a:pt x="121" y="91"/>
                </a:cubicBezTo>
                <a:cubicBezTo>
                  <a:pt x="134" y="101"/>
                  <a:pt x="148" y="111"/>
                  <a:pt x="163" y="120"/>
                </a:cubicBezTo>
                <a:close/>
              </a:path>
            </a:pathLst>
          </a:custGeom>
          <a:solidFill>
            <a:srgbClr val="FF0000"/>
          </a:solidFill>
          <a:ln w="19050">
            <a:solidFill>
              <a:srgbClr val="FF0000"/>
            </a:solidFill>
            <a:round/>
            <a:headEnd/>
            <a:tailEnd/>
          </a:ln>
        </p:spPr>
        <p:txBody>
          <a:bodyPr/>
          <a:lstStyle/>
          <a:p>
            <a:endParaRPr lang="zh-CN" altLang="en-US"/>
          </a:p>
        </p:txBody>
      </p:sp>
    </p:spTree>
    <p:extLst>
      <p:ext uri="{BB962C8B-B14F-4D97-AF65-F5344CB8AC3E}">
        <p14:creationId xmlns:p14="http://schemas.microsoft.com/office/powerpoint/2010/main" val="3913939024"/>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reeform 3"/>
          <p:cNvSpPr>
            <a:spLocks noEditPoints="1"/>
          </p:cNvSpPr>
          <p:nvPr/>
        </p:nvSpPr>
        <p:spPr bwMode="auto">
          <a:xfrm>
            <a:off x="1689103" y="1535113"/>
            <a:ext cx="9639300" cy="4267200"/>
          </a:xfrm>
          <a:custGeom>
            <a:avLst/>
            <a:gdLst>
              <a:gd name="T0" fmla="*/ 2147483647 w 3632"/>
              <a:gd name="T1" fmla="*/ 2147483647 h 1804"/>
              <a:gd name="T2" fmla="*/ 2147483647 w 3632"/>
              <a:gd name="T3" fmla="*/ 2147483647 h 1804"/>
              <a:gd name="T4" fmla="*/ 2147483647 w 3632"/>
              <a:gd name="T5" fmla="*/ 2147483647 h 1804"/>
              <a:gd name="T6" fmla="*/ 2147483647 w 3632"/>
              <a:gd name="T7" fmla="*/ 2147483647 h 1804"/>
              <a:gd name="T8" fmla="*/ 2147483647 w 3632"/>
              <a:gd name="T9" fmla="*/ 2147483647 h 1804"/>
              <a:gd name="T10" fmla="*/ 2147483647 w 3632"/>
              <a:gd name="T11" fmla="*/ 2147483647 h 1804"/>
              <a:gd name="T12" fmla="*/ 2147483647 w 3632"/>
              <a:gd name="T13" fmla="*/ 2147483647 h 1804"/>
              <a:gd name="T14" fmla="*/ 2147483647 w 3632"/>
              <a:gd name="T15" fmla="*/ 2147483647 h 1804"/>
              <a:gd name="T16" fmla="*/ 2147483647 w 3632"/>
              <a:gd name="T17" fmla="*/ 2147483647 h 1804"/>
              <a:gd name="T18" fmla="*/ 2147483647 w 3632"/>
              <a:gd name="T19" fmla="*/ 2147483647 h 1804"/>
              <a:gd name="T20" fmla="*/ 2147483647 w 3632"/>
              <a:gd name="T21" fmla="*/ 2147483647 h 1804"/>
              <a:gd name="T22" fmla="*/ 2147483647 w 3632"/>
              <a:gd name="T23" fmla="*/ 2147483647 h 1804"/>
              <a:gd name="T24" fmla="*/ 2147483647 w 3632"/>
              <a:gd name="T25" fmla="*/ 2147483647 h 1804"/>
              <a:gd name="T26" fmla="*/ 2147483647 w 3632"/>
              <a:gd name="T27" fmla="*/ 2147483647 h 1804"/>
              <a:gd name="T28" fmla="*/ 2147483647 w 3632"/>
              <a:gd name="T29" fmla="*/ 2147483647 h 1804"/>
              <a:gd name="T30" fmla="*/ 2147483647 w 3632"/>
              <a:gd name="T31" fmla="*/ 2147483647 h 1804"/>
              <a:gd name="T32" fmla="*/ 2147483647 w 3632"/>
              <a:gd name="T33" fmla="*/ 2147483647 h 1804"/>
              <a:gd name="T34" fmla="*/ 2147483647 w 3632"/>
              <a:gd name="T35" fmla="*/ 2147483647 h 1804"/>
              <a:gd name="T36" fmla="*/ 2147483647 w 3632"/>
              <a:gd name="T37" fmla="*/ 2147483647 h 1804"/>
              <a:gd name="T38" fmla="*/ 2147483647 w 3632"/>
              <a:gd name="T39" fmla="*/ 2147483647 h 1804"/>
              <a:gd name="T40" fmla="*/ 2147483647 w 3632"/>
              <a:gd name="T41" fmla="*/ 2147483647 h 1804"/>
              <a:gd name="T42" fmla="*/ 2147483647 w 3632"/>
              <a:gd name="T43" fmla="*/ 2147483647 h 1804"/>
              <a:gd name="T44" fmla="*/ 2147483647 w 3632"/>
              <a:gd name="T45" fmla="*/ 2147483647 h 1804"/>
              <a:gd name="T46" fmla="*/ 2147483647 w 3632"/>
              <a:gd name="T47" fmla="*/ 2147483647 h 1804"/>
              <a:gd name="T48" fmla="*/ 2147483647 w 3632"/>
              <a:gd name="T49" fmla="*/ 2147483647 h 1804"/>
              <a:gd name="T50" fmla="*/ 2147483647 w 3632"/>
              <a:gd name="T51" fmla="*/ 2147483647 h 1804"/>
              <a:gd name="T52" fmla="*/ 2147483647 w 3632"/>
              <a:gd name="T53" fmla="*/ 2147483647 h 1804"/>
              <a:gd name="T54" fmla="*/ 2147483647 w 3632"/>
              <a:gd name="T55" fmla="*/ 2147483647 h 1804"/>
              <a:gd name="T56" fmla="*/ 2147483647 w 3632"/>
              <a:gd name="T57" fmla="*/ 2147483647 h 1804"/>
              <a:gd name="T58" fmla="*/ 2147483647 w 3632"/>
              <a:gd name="T59" fmla="*/ 2147483647 h 1804"/>
              <a:gd name="T60" fmla="*/ 2147483647 w 3632"/>
              <a:gd name="T61" fmla="*/ 2147483647 h 1804"/>
              <a:gd name="T62" fmla="*/ 2147483647 w 3632"/>
              <a:gd name="T63" fmla="*/ 2147483647 h 1804"/>
              <a:gd name="T64" fmla="*/ 2147483647 w 3632"/>
              <a:gd name="T65" fmla="*/ 2147483647 h 1804"/>
              <a:gd name="T66" fmla="*/ 2147483647 w 3632"/>
              <a:gd name="T67" fmla="*/ 2147483647 h 1804"/>
              <a:gd name="T68" fmla="*/ 2147483647 w 3632"/>
              <a:gd name="T69" fmla="*/ 2147483647 h 1804"/>
              <a:gd name="T70" fmla="*/ 2147483647 w 3632"/>
              <a:gd name="T71" fmla="*/ 2147483647 h 1804"/>
              <a:gd name="T72" fmla="*/ 2147483647 w 3632"/>
              <a:gd name="T73" fmla="*/ 2147483647 h 1804"/>
              <a:gd name="T74" fmla="*/ 2147483647 w 3632"/>
              <a:gd name="T75" fmla="*/ 2147483647 h 1804"/>
              <a:gd name="T76" fmla="*/ 2147483647 w 3632"/>
              <a:gd name="T77" fmla="*/ 2147483647 h 1804"/>
              <a:gd name="T78" fmla="*/ 2147483647 w 3632"/>
              <a:gd name="T79" fmla="*/ 2147483647 h 1804"/>
              <a:gd name="T80" fmla="*/ 2147483647 w 3632"/>
              <a:gd name="T81" fmla="*/ 2147483647 h 1804"/>
              <a:gd name="T82" fmla="*/ 2147483647 w 3632"/>
              <a:gd name="T83" fmla="*/ 2147483647 h 1804"/>
              <a:gd name="T84" fmla="*/ 2147483647 w 3632"/>
              <a:gd name="T85" fmla="*/ 2147483647 h 1804"/>
              <a:gd name="T86" fmla="*/ 2147483647 w 3632"/>
              <a:gd name="T87" fmla="*/ 2147483647 h 1804"/>
              <a:gd name="T88" fmla="*/ 2147483647 w 3632"/>
              <a:gd name="T89" fmla="*/ 2147483647 h 1804"/>
              <a:gd name="T90" fmla="*/ 2147483647 w 3632"/>
              <a:gd name="T91" fmla="*/ 2147483647 h 1804"/>
              <a:gd name="T92" fmla="*/ 2147483647 w 3632"/>
              <a:gd name="T93" fmla="*/ 2147483647 h 1804"/>
              <a:gd name="T94" fmla="*/ 2147483647 w 3632"/>
              <a:gd name="T95" fmla="*/ 2147483647 h 1804"/>
              <a:gd name="T96" fmla="*/ 2147483647 w 3632"/>
              <a:gd name="T97" fmla="*/ 2147483647 h 1804"/>
              <a:gd name="T98" fmla="*/ 2147483647 w 3632"/>
              <a:gd name="T99" fmla="*/ 2147483647 h 1804"/>
              <a:gd name="T100" fmla="*/ 2147483647 w 3632"/>
              <a:gd name="T101" fmla="*/ 2147483647 h 1804"/>
              <a:gd name="T102" fmla="*/ 2147483647 w 3632"/>
              <a:gd name="T103" fmla="*/ 2147483647 h 1804"/>
              <a:gd name="T104" fmla="*/ 2147483647 w 3632"/>
              <a:gd name="T105" fmla="*/ 2147483647 h 1804"/>
              <a:gd name="T106" fmla="*/ 2147483647 w 3632"/>
              <a:gd name="T107" fmla="*/ 2147483647 h 1804"/>
              <a:gd name="T108" fmla="*/ 2147483647 w 3632"/>
              <a:gd name="T109" fmla="*/ 2147483647 h 1804"/>
              <a:gd name="T110" fmla="*/ 2147483647 w 3632"/>
              <a:gd name="T111" fmla="*/ 2147483647 h 1804"/>
              <a:gd name="T112" fmla="*/ 2147483647 w 3632"/>
              <a:gd name="T113" fmla="*/ 2147483647 h 1804"/>
              <a:gd name="T114" fmla="*/ 2147483647 w 3632"/>
              <a:gd name="T115" fmla="*/ 2147483647 h 1804"/>
              <a:gd name="T116" fmla="*/ 2147483647 w 3632"/>
              <a:gd name="T117" fmla="*/ 2147483647 h 1804"/>
              <a:gd name="T118" fmla="*/ 2147483647 w 3632"/>
              <a:gd name="T119" fmla="*/ 2147483647 h 1804"/>
              <a:gd name="T120" fmla="*/ 2147483647 w 3632"/>
              <a:gd name="T121" fmla="*/ 2147483647 h 1804"/>
              <a:gd name="T122" fmla="*/ 2147483647 w 3632"/>
              <a:gd name="T123" fmla="*/ 2147483647 h 1804"/>
              <a:gd name="T124" fmla="*/ 2147483647 w 3632"/>
              <a:gd name="T125" fmla="*/ 2147483647 h 18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632"/>
              <a:gd name="T190" fmla="*/ 0 h 1804"/>
              <a:gd name="T191" fmla="*/ 3632 w 3632"/>
              <a:gd name="T192" fmla="*/ 1804 h 18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632" h="1804">
                <a:moveTo>
                  <a:pt x="1470" y="0"/>
                </a:moveTo>
                <a:lnTo>
                  <a:pt x="1490" y="0"/>
                </a:lnTo>
                <a:lnTo>
                  <a:pt x="1510" y="2"/>
                </a:lnTo>
                <a:lnTo>
                  <a:pt x="1510" y="4"/>
                </a:lnTo>
                <a:lnTo>
                  <a:pt x="1512" y="5"/>
                </a:lnTo>
                <a:lnTo>
                  <a:pt x="1500" y="7"/>
                </a:lnTo>
                <a:lnTo>
                  <a:pt x="1490" y="9"/>
                </a:lnTo>
                <a:lnTo>
                  <a:pt x="1510" y="10"/>
                </a:lnTo>
                <a:lnTo>
                  <a:pt x="1531" y="10"/>
                </a:lnTo>
                <a:lnTo>
                  <a:pt x="1531" y="12"/>
                </a:lnTo>
                <a:lnTo>
                  <a:pt x="1527" y="14"/>
                </a:lnTo>
                <a:lnTo>
                  <a:pt x="1526" y="15"/>
                </a:lnTo>
                <a:lnTo>
                  <a:pt x="1514" y="15"/>
                </a:lnTo>
                <a:lnTo>
                  <a:pt x="1500" y="17"/>
                </a:lnTo>
                <a:lnTo>
                  <a:pt x="1500" y="19"/>
                </a:lnTo>
                <a:lnTo>
                  <a:pt x="1500" y="22"/>
                </a:lnTo>
                <a:lnTo>
                  <a:pt x="1504" y="22"/>
                </a:lnTo>
                <a:lnTo>
                  <a:pt x="1509" y="22"/>
                </a:lnTo>
                <a:lnTo>
                  <a:pt x="1527" y="17"/>
                </a:lnTo>
                <a:lnTo>
                  <a:pt x="1549" y="14"/>
                </a:lnTo>
                <a:lnTo>
                  <a:pt x="1571" y="12"/>
                </a:lnTo>
                <a:lnTo>
                  <a:pt x="1589" y="14"/>
                </a:lnTo>
                <a:lnTo>
                  <a:pt x="1591" y="15"/>
                </a:lnTo>
                <a:lnTo>
                  <a:pt x="1591" y="17"/>
                </a:lnTo>
                <a:lnTo>
                  <a:pt x="1589" y="20"/>
                </a:lnTo>
                <a:lnTo>
                  <a:pt x="1589" y="24"/>
                </a:lnTo>
                <a:lnTo>
                  <a:pt x="1566" y="25"/>
                </a:lnTo>
                <a:lnTo>
                  <a:pt x="1546" y="29"/>
                </a:lnTo>
                <a:lnTo>
                  <a:pt x="1537" y="32"/>
                </a:lnTo>
                <a:lnTo>
                  <a:pt x="1529" y="36"/>
                </a:lnTo>
                <a:lnTo>
                  <a:pt x="1522" y="41"/>
                </a:lnTo>
                <a:lnTo>
                  <a:pt x="1515" y="46"/>
                </a:lnTo>
                <a:lnTo>
                  <a:pt x="1517" y="49"/>
                </a:lnTo>
                <a:lnTo>
                  <a:pt x="1517" y="54"/>
                </a:lnTo>
                <a:lnTo>
                  <a:pt x="1526" y="56"/>
                </a:lnTo>
                <a:lnTo>
                  <a:pt x="1532" y="57"/>
                </a:lnTo>
                <a:lnTo>
                  <a:pt x="1531" y="59"/>
                </a:lnTo>
                <a:lnTo>
                  <a:pt x="1531" y="61"/>
                </a:lnTo>
                <a:lnTo>
                  <a:pt x="1517" y="62"/>
                </a:lnTo>
                <a:lnTo>
                  <a:pt x="1505" y="62"/>
                </a:lnTo>
                <a:lnTo>
                  <a:pt x="1505" y="64"/>
                </a:lnTo>
                <a:lnTo>
                  <a:pt x="1505" y="67"/>
                </a:lnTo>
                <a:lnTo>
                  <a:pt x="1512" y="67"/>
                </a:lnTo>
                <a:lnTo>
                  <a:pt x="1515" y="69"/>
                </a:lnTo>
                <a:lnTo>
                  <a:pt x="1517" y="72"/>
                </a:lnTo>
                <a:lnTo>
                  <a:pt x="1517" y="76"/>
                </a:lnTo>
                <a:lnTo>
                  <a:pt x="1517" y="77"/>
                </a:lnTo>
                <a:lnTo>
                  <a:pt x="1524" y="77"/>
                </a:lnTo>
                <a:lnTo>
                  <a:pt x="1529" y="77"/>
                </a:lnTo>
                <a:lnTo>
                  <a:pt x="1527" y="81"/>
                </a:lnTo>
                <a:lnTo>
                  <a:pt x="1527" y="84"/>
                </a:lnTo>
                <a:lnTo>
                  <a:pt x="1517" y="84"/>
                </a:lnTo>
                <a:lnTo>
                  <a:pt x="1509" y="84"/>
                </a:lnTo>
                <a:lnTo>
                  <a:pt x="1509" y="89"/>
                </a:lnTo>
                <a:lnTo>
                  <a:pt x="1509" y="94"/>
                </a:lnTo>
                <a:lnTo>
                  <a:pt x="1499" y="94"/>
                </a:lnTo>
                <a:lnTo>
                  <a:pt x="1492" y="97"/>
                </a:lnTo>
                <a:lnTo>
                  <a:pt x="1487" y="99"/>
                </a:lnTo>
                <a:lnTo>
                  <a:pt x="1479" y="103"/>
                </a:lnTo>
                <a:lnTo>
                  <a:pt x="1480" y="109"/>
                </a:lnTo>
                <a:lnTo>
                  <a:pt x="1482" y="114"/>
                </a:lnTo>
                <a:lnTo>
                  <a:pt x="1475" y="114"/>
                </a:lnTo>
                <a:lnTo>
                  <a:pt x="1470" y="114"/>
                </a:lnTo>
                <a:lnTo>
                  <a:pt x="1474" y="116"/>
                </a:lnTo>
                <a:lnTo>
                  <a:pt x="1477" y="118"/>
                </a:lnTo>
                <a:lnTo>
                  <a:pt x="1477" y="121"/>
                </a:lnTo>
                <a:lnTo>
                  <a:pt x="1479" y="126"/>
                </a:lnTo>
                <a:lnTo>
                  <a:pt x="1477" y="128"/>
                </a:lnTo>
                <a:lnTo>
                  <a:pt x="1477" y="129"/>
                </a:lnTo>
                <a:lnTo>
                  <a:pt x="1459" y="126"/>
                </a:lnTo>
                <a:lnTo>
                  <a:pt x="1443" y="121"/>
                </a:lnTo>
                <a:lnTo>
                  <a:pt x="1445" y="124"/>
                </a:lnTo>
                <a:lnTo>
                  <a:pt x="1447" y="126"/>
                </a:lnTo>
                <a:lnTo>
                  <a:pt x="1440" y="126"/>
                </a:lnTo>
                <a:lnTo>
                  <a:pt x="1433" y="126"/>
                </a:lnTo>
                <a:lnTo>
                  <a:pt x="1433" y="129"/>
                </a:lnTo>
                <a:lnTo>
                  <a:pt x="1433" y="133"/>
                </a:lnTo>
                <a:lnTo>
                  <a:pt x="1450" y="133"/>
                </a:lnTo>
                <a:lnTo>
                  <a:pt x="1465" y="133"/>
                </a:lnTo>
                <a:lnTo>
                  <a:pt x="1467" y="138"/>
                </a:lnTo>
                <a:lnTo>
                  <a:pt x="1467" y="141"/>
                </a:lnTo>
                <a:lnTo>
                  <a:pt x="1443" y="149"/>
                </a:lnTo>
                <a:lnTo>
                  <a:pt x="1418" y="158"/>
                </a:lnTo>
                <a:lnTo>
                  <a:pt x="1397" y="159"/>
                </a:lnTo>
                <a:lnTo>
                  <a:pt x="1375" y="161"/>
                </a:lnTo>
                <a:lnTo>
                  <a:pt x="1363" y="173"/>
                </a:lnTo>
                <a:lnTo>
                  <a:pt x="1350" y="183"/>
                </a:lnTo>
                <a:lnTo>
                  <a:pt x="1336" y="188"/>
                </a:lnTo>
                <a:lnTo>
                  <a:pt x="1320" y="190"/>
                </a:lnTo>
                <a:lnTo>
                  <a:pt x="1305" y="191"/>
                </a:lnTo>
                <a:lnTo>
                  <a:pt x="1289" y="195"/>
                </a:lnTo>
                <a:lnTo>
                  <a:pt x="1288" y="203"/>
                </a:lnTo>
                <a:lnTo>
                  <a:pt x="1286" y="211"/>
                </a:lnTo>
                <a:lnTo>
                  <a:pt x="1274" y="218"/>
                </a:lnTo>
                <a:lnTo>
                  <a:pt x="1263" y="226"/>
                </a:lnTo>
                <a:lnTo>
                  <a:pt x="1263" y="231"/>
                </a:lnTo>
                <a:lnTo>
                  <a:pt x="1261" y="236"/>
                </a:lnTo>
                <a:lnTo>
                  <a:pt x="1248" y="246"/>
                </a:lnTo>
                <a:lnTo>
                  <a:pt x="1236" y="255"/>
                </a:lnTo>
                <a:lnTo>
                  <a:pt x="1226" y="250"/>
                </a:lnTo>
                <a:lnTo>
                  <a:pt x="1216" y="245"/>
                </a:lnTo>
                <a:lnTo>
                  <a:pt x="1209" y="246"/>
                </a:lnTo>
                <a:lnTo>
                  <a:pt x="1201" y="246"/>
                </a:lnTo>
                <a:lnTo>
                  <a:pt x="1196" y="228"/>
                </a:lnTo>
                <a:lnTo>
                  <a:pt x="1187" y="210"/>
                </a:lnTo>
                <a:lnTo>
                  <a:pt x="1192" y="205"/>
                </a:lnTo>
                <a:lnTo>
                  <a:pt x="1196" y="201"/>
                </a:lnTo>
                <a:lnTo>
                  <a:pt x="1194" y="201"/>
                </a:lnTo>
                <a:lnTo>
                  <a:pt x="1191" y="201"/>
                </a:lnTo>
                <a:lnTo>
                  <a:pt x="1189" y="203"/>
                </a:lnTo>
                <a:lnTo>
                  <a:pt x="1186" y="203"/>
                </a:lnTo>
                <a:lnTo>
                  <a:pt x="1191" y="181"/>
                </a:lnTo>
                <a:lnTo>
                  <a:pt x="1196" y="159"/>
                </a:lnTo>
                <a:lnTo>
                  <a:pt x="1197" y="159"/>
                </a:lnTo>
                <a:lnTo>
                  <a:pt x="1204" y="161"/>
                </a:lnTo>
                <a:lnTo>
                  <a:pt x="1207" y="163"/>
                </a:lnTo>
                <a:lnTo>
                  <a:pt x="1211" y="163"/>
                </a:lnTo>
                <a:lnTo>
                  <a:pt x="1214" y="161"/>
                </a:lnTo>
                <a:lnTo>
                  <a:pt x="1212" y="158"/>
                </a:lnTo>
                <a:lnTo>
                  <a:pt x="1211" y="154"/>
                </a:lnTo>
                <a:lnTo>
                  <a:pt x="1221" y="149"/>
                </a:lnTo>
                <a:lnTo>
                  <a:pt x="1231" y="143"/>
                </a:lnTo>
                <a:lnTo>
                  <a:pt x="1228" y="129"/>
                </a:lnTo>
                <a:lnTo>
                  <a:pt x="1226" y="118"/>
                </a:lnTo>
                <a:lnTo>
                  <a:pt x="1217" y="118"/>
                </a:lnTo>
                <a:lnTo>
                  <a:pt x="1212" y="116"/>
                </a:lnTo>
                <a:lnTo>
                  <a:pt x="1207" y="114"/>
                </a:lnTo>
                <a:lnTo>
                  <a:pt x="1204" y="111"/>
                </a:lnTo>
                <a:lnTo>
                  <a:pt x="1207" y="106"/>
                </a:lnTo>
                <a:lnTo>
                  <a:pt x="1211" y="103"/>
                </a:lnTo>
                <a:lnTo>
                  <a:pt x="1212" y="96"/>
                </a:lnTo>
                <a:lnTo>
                  <a:pt x="1212" y="87"/>
                </a:lnTo>
                <a:lnTo>
                  <a:pt x="1204" y="81"/>
                </a:lnTo>
                <a:lnTo>
                  <a:pt x="1197" y="72"/>
                </a:lnTo>
                <a:lnTo>
                  <a:pt x="1181" y="71"/>
                </a:lnTo>
                <a:lnTo>
                  <a:pt x="1162" y="71"/>
                </a:lnTo>
                <a:lnTo>
                  <a:pt x="1145" y="69"/>
                </a:lnTo>
                <a:lnTo>
                  <a:pt x="1129" y="69"/>
                </a:lnTo>
                <a:lnTo>
                  <a:pt x="1129" y="66"/>
                </a:lnTo>
                <a:lnTo>
                  <a:pt x="1129" y="62"/>
                </a:lnTo>
                <a:lnTo>
                  <a:pt x="1130" y="61"/>
                </a:lnTo>
                <a:lnTo>
                  <a:pt x="1132" y="59"/>
                </a:lnTo>
                <a:lnTo>
                  <a:pt x="1144" y="61"/>
                </a:lnTo>
                <a:lnTo>
                  <a:pt x="1157" y="61"/>
                </a:lnTo>
                <a:lnTo>
                  <a:pt x="1157" y="59"/>
                </a:lnTo>
                <a:lnTo>
                  <a:pt x="1156" y="57"/>
                </a:lnTo>
                <a:lnTo>
                  <a:pt x="1154" y="54"/>
                </a:lnTo>
                <a:lnTo>
                  <a:pt x="1142" y="56"/>
                </a:lnTo>
                <a:lnTo>
                  <a:pt x="1130" y="56"/>
                </a:lnTo>
                <a:lnTo>
                  <a:pt x="1127" y="56"/>
                </a:lnTo>
                <a:lnTo>
                  <a:pt x="1122" y="54"/>
                </a:lnTo>
                <a:lnTo>
                  <a:pt x="1119" y="52"/>
                </a:lnTo>
                <a:lnTo>
                  <a:pt x="1115" y="51"/>
                </a:lnTo>
                <a:lnTo>
                  <a:pt x="1117" y="47"/>
                </a:lnTo>
                <a:lnTo>
                  <a:pt x="1120" y="46"/>
                </a:lnTo>
                <a:lnTo>
                  <a:pt x="1130" y="42"/>
                </a:lnTo>
                <a:lnTo>
                  <a:pt x="1140" y="41"/>
                </a:lnTo>
                <a:lnTo>
                  <a:pt x="1149" y="39"/>
                </a:lnTo>
                <a:lnTo>
                  <a:pt x="1159" y="39"/>
                </a:lnTo>
                <a:lnTo>
                  <a:pt x="1177" y="39"/>
                </a:lnTo>
                <a:lnTo>
                  <a:pt x="1196" y="39"/>
                </a:lnTo>
                <a:lnTo>
                  <a:pt x="1192" y="32"/>
                </a:lnTo>
                <a:lnTo>
                  <a:pt x="1187" y="25"/>
                </a:lnTo>
                <a:lnTo>
                  <a:pt x="1209" y="25"/>
                </a:lnTo>
                <a:lnTo>
                  <a:pt x="1229" y="22"/>
                </a:lnTo>
                <a:lnTo>
                  <a:pt x="1248" y="19"/>
                </a:lnTo>
                <a:lnTo>
                  <a:pt x="1264" y="12"/>
                </a:lnTo>
                <a:lnTo>
                  <a:pt x="1279" y="14"/>
                </a:lnTo>
                <a:lnTo>
                  <a:pt x="1293" y="15"/>
                </a:lnTo>
                <a:lnTo>
                  <a:pt x="1308" y="15"/>
                </a:lnTo>
                <a:lnTo>
                  <a:pt x="1321" y="14"/>
                </a:lnTo>
                <a:lnTo>
                  <a:pt x="1351" y="10"/>
                </a:lnTo>
                <a:lnTo>
                  <a:pt x="1382" y="5"/>
                </a:lnTo>
                <a:lnTo>
                  <a:pt x="1402" y="5"/>
                </a:lnTo>
                <a:lnTo>
                  <a:pt x="1428" y="4"/>
                </a:lnTo>
                <a:lnTo>
                  <a:pt x="1442" y="4"/>
                </a:lnTo>
                <a:lnTo>
                  <a:pt x="1454" y="4"/>
                </a:lnTo>
                <a:lnTo>
                  <a:pt x="1464" y="2"/>
                </a:lnTo>
                <a:lnTo>
                  <a:pt x="1470" y="0"/>
                </a:lnTo>
                <a:close/>
                <a:moveTo>
                  <a:pt x="1147" y="4"/>
                </a:moveTo>
                <a:lnTo>
                  <a:pt x="1169" y="5"/>
                </a:lnTo>
                <a:lnTo>
                  <a:pt x="1189" y="7"/>
                </a:lnTo>
                <a:lnTo>
                  <a:pt x="1211" y="9"/>
                </a:lnTo>
                <a:lnTo>
                  <a:pt x="1233" y="10"/>
                </a:lnTo>
                <a:lnTo>
                  <a:pt x="1231" y="12"/>
                </a:lnTo>
                <a:lnTo>
                  <a:pt x="1231" y="14"/>
                </a:lnTo>
                <a:lnTo>
                  <a:pt x="1207" y="17"/>
                </a:lnTo>
                <a:lnTo>
                  <a:pt x="1189" y="20"/>
                </a:lnTo>
                <a:lnTo>
                  <a:pt x="1172" y="25"/>
                </a:lnTo>
                <a:lnTo>
                  <a:pt x="1154" y="32"/>
                </a:lnTo>
                <a:lnTo>
                  <a:pt x="1137" y="34"/>
                </a:lnTo>
                <a:lnTo>
                  <a:pt x="1120" y="36"/>
                </a:lnTo>
                <a:lnTo>
                  <a:pt x="1104" y="37"/>
                </a:lnTo>
                <a:lnTo>
                  <a:pt x="1087" y="39"/>
                </a:lnTo>
                <a:lnTo>
                  <a:pt x="1087" y="41"/>
                </a:lnTo>
                <a:lnTo>
                  <a:pt x="1092" y="41"/>
                </a:lnTo>
                <a:lnTo>
                  <a:pt x="1097" y="42"/>
                </a:lnTo>
                <a:lnTo>
                  <a:pt x="1097" y="46"/>
                </a:lnTo>
                <a:lnTo>
                  <a:pt x="1097" y="51"/>
                </a:lnTo>
                <a:lnTo>
                  <a:pt x="1095" y="51"/>
                </a:lnTo>
                <a:lnTo>
                  <a:pt x="1094" y="51"/>
                </a:lnTo>
                <a:lnTo>
                  <a:pt x="1080" y="52"/>
                </a:lnTo>
                <a:lnTo>
                  <a:pt x="1065" y="56"/>
                </a:lnTo>
                <a:lnTo>
                  <a:pt x="1057" y="64"/>
                </a:lnTo>
                <a:lnTo>
                  <a:pt x="1048" y="72"/>
                </a:lnTo>
                <a:lnTo>
                  <a:pt x="1037" y="71"/>
                </a:lnTo>
                <a:lnTo>
                  <a:pt x="1017" y="69"/>
                </a:lnTo>
                <a:lnTo>
                  <a:pt x="995" y="67"/>
                </a:lnTo>
                <a:lnTo>
                  <a:pt x="983" y="66"/>
                </a:lnTo>
                <a:lnTo>
                  <a:pt x="981" y="64"/>
                </a:lnTo>
                <a:lnTo>
                  <a:pt x="981" y="62"/>
                </a:lnTo>
                <a:lnTo>
                  <a:pt x="981" y="61"/>
                </a:lnTo>
                <a:lnTo>
                  <a:pt x="993" y="61"/>
                </a:lnTo>
                <a:lnTo>
                  <a:pt x="1007" y="61"/>
                </a:lnTo>
                <a:lnTo>
                  <a:pt x="1013" y="59"/>
                </a:lnTo>
                <a:lnTo>
                  <a:pt x="1018" y="57"/>
                </a:lnTo>
                <a:lnTo>
                  <a:pt x="1022" y="54"/>
                </a:lnTo>
                <a:lnTo>
                  <a:pt x="1023" y="51"/>
                </a:lnTo>
                <a:lnTo>
                  <a:pt x="1032" y="49"/>
                </a:lnTo>
                <a:lnTo>
                  <a:pt x="1040" y="47"/>
                </a:lnTo>
                <a:lnTo>
                  <a:pt x="1035" y="46"/>
                </a:lnTo>
                <a:lnTo>
                  <a:pt x="1032" y="44"/>
                </a:lnTo>
                <a:lnTo>
                  <a:pt x="1038" y="44"/>
                </a:lnTo>
                <a:lnTo>
                  <a:pt x="1043" y="46"/>
                </a:lnTo>
                <a:lnTo>
                  <a:pt x="1047" y="46"/>
                </a:lnTo>
                <a:lnTo>
                  <a:pt x="1050" y="44"/>
                </a:lnTo>
                <a:lnTo>
                  <a:pt x="1047" y="39"/>
                </a:lnTo>
                <a:lnTo>
                  <a:pt x="1042" y="36"/>
                </a:lnTo>
                <a:lnTo>
                  <a:pt x="1043" y="32"/>
                </a:lnTo>
                <a:lnTo>
                  <a:pt x="1043" y="29"/>
                </a:lnTo>
                <a:lnTo>
                  <a:pt x="1060" y="32"/>
                </a:lnTo>
                <a:lnTo>
                  <a:pt x="1074" y="37"/>
                </a:lnTo>
                <a:lnTo>
                  <a:pt x="1092" y="27"/>
                </a:lnTo>
                <a:lnTo>
                  <a:pt x="1114" y="20"/>
                </a:lnTo>
                <a:lnTo>
                  <a:pt x="1095" y="22"/>
                </a:lnTo>
                <a:lnTo>
                  <a:pt x="1077" y="22"/>
                </a:lnTo>
                <a:lnTo>
                  <a:pt x="1058" y="20"/>
                </a:lnTo>
                <a:lnTo>
                  <a:pt x="1042" y="15"/>
                </a:lnTo>
                <a:lnTo>
                  <a:pt x="1043" y="14"/>
                </a:lnTo>
                <a:lnTo>
                  <a:pt x="1043" y="12"/>
                </a:lnTo>
                <a:lnTo>
                  <a:pt x="1070" y="10"/>
                </a:lnTo>
                <a:lnTo>
                  <a:pt x="1099" y="12"/>
                </a:lnTo>
                <a:lnTo>
                  <a:pt x="1112" y="12"/>
                </a:lnTo>
                <a:lnTo>
                  <a:pt x="1125" y="10"/>
                </a:lnTo>
                <a:lnTo>
                  <a:pt x="1137" y="9"/>
                </a:lnTo>
                <a:lnTo>
                  <a:pt x="1147" y="4"/>
                </a:lnTo>
                <a:close/>
                <a:moveTo>
                  <a:pt x="2361" y="31"/>
                </a:moveTo>
                <a:lnTo>
                  <a:pt x="2361" y="25"/>
                </a:lnTo>
                <a:lnTo>
                  <a:pt x="2361" y="19"/>
                </a:lnTo>
                <a:lnTo>
                  <a:pt x="2378" y="19"/>
                </a:lnTo>
                <a:lnTo>
                  <a:pt x="2396" y="20"/>
                </a:lnTo>
                <a:lnTo>
                  <a:pt x="2411" y="29"/>
                </a:lnTo>
                <a:lnTo>
                  <a:pt x="2430" y="37"/>
                </a:lnTo>
                <a:lnTo>
                  <a:pt x="2430" y="41"/>
                </a:lnTo>
                <a:lnTo>
                  <a:pt x="2430" y="44"/>
                </a:lnTo>
                <a:lnTo>
                  <a:pt x="2426" y="44"/>
                </a:lnTo>
                <a:lnTo>
                  <a:pt x="2421" y="44"/>
                </a:lnTo>
                <a:lnTo>
                  <a:pt x="2408" y="41"/>
                </a:lnTo>
                <a:lnTo>
                  <a:pt x="2391" y="36"/>
                </a:lnTo>
                <a:lnTo>
                  <a:pt x="2374" y="32"/>
                </a:lnTo>
                <a:lnTo>
                  <a:pt x="2361" y="31"/>
                </a:lnTo>
                <a:close/>
                <a:moveTo>
                  <a:pt x="988" y="20"/>
                </a:moveTo>
                <a:lnTo>
                  <a:pt x="995" y="20"/>
                </a:lnTo>
                <a:lnTo>
                  <a:pt x="1002" y="20"/>
                </a:lnTo>
                <a:lnTo>
                  <a:pt x="1008" y="24"/>
                </a:lnTo>
                <a:lnTo>
                  <a:pt x="1013" y="25"/>
                </a:lnTo>
                <a:lnTo>
                  <a:pt x="1018" y="29"/>
                </a:lnTo>
                <a:lnTo>
                  <a:pt x="1023" y="32"/>
                </a:lnTo>
                <a:lnTo>
                  <a:pt x="1027" y="37"/>
                </a:lnTo>
                <a:lnTo>
                  <a:pt x="1028" y="42"/>
                </a:lnTo>
                <a:lnTo>
                  <a:pt x="1027" y="42"/>
                </a:lnTo>
                <a:lnTo>
                  <a:pt x="1025" y="42"/>
                </a:lnTo>
                <a:lnTo>
                  <a:pt x="1013" y="46"/>
                </a:lnTo>
                <a:lnTo>
                  <a:pt x="1000" y="49"/>
                </a:lnTo>
                <a:lnTo>
                  <a:pt x="986" y="51"/>
                </a:lnTo>
                <a:lnTo>
                  <a:pt x="980" y="51"/>
                </a:lnTo>
                <a:lnTo>
                  <a:pt x="971" y="47"/>
                </a:lnTo>
                <a:lnTo>
                  <a:pt x="965" y="44"/>
                </a:lnTo>
                <a:lnTo>
                  <a:pt x="960" y="39"/>
                </a:lnTo>
                <a:lnTo>
                  <a:pt x="955" y="32"/>
                </a:lnTo>
                <a:lnTo>
                  <a:pt x="963" y="32"/>
                </a:lnTo>
                <a:lnTo>
                  <a:pt x="973" y="29"/>
                </a:lnTo>
                <a:lnTo>
                  <a:pt x="981" y="25"/>
                </a:lnTo>
                <a:lnTo>
                  <a:pt x="988" y="20"/>
                </a:lnTo>
                <a:close/>
                <a:moveTo>
                  <a:pt x="1822" y="29"/>
                </a:moveTo>
                <a:lnTo>
                  <a:pt x="1824" y="29"/>
                </a:lnTo>
                <a:lnTo>
                  <a:pt x="1825" y="29"/>
                </a:lnTo>
                <a:lnTo>
                  <a:pt x="1824" y="29"/>
                </a:lnTo>
                <a:lnTo>
                  <a:pt x="1822" y="29"/>
                </a:lnTo>
                <a:close/>
                <a:moveTo>
                  <a:pt x="1830" y="29"/>
                </a:moveTo>
                <a:lnTo>
                  <a:pt x="1844" y="31"/>
                </a:lnTo>
                <a:lnTo>
                  <a:pt x="1855" y="31"/>
                </a:lnTo>
                <a:lnTo>
                  <a:pt x="1869" y="31"/>
                </a:lnTo>
                <a:lnTo>
                  <a:pt x="1882" y="31"/>
                </a:lnTo>
                <a:lnTo>
                  <a:pt x="1882" y="32"/>
                </a:lnTo>
                <a:lnTo>
                  <a:pt x="1882" y="34"/>
                </a:lnTo>
                <a:lnTo>
                  <a:pt x="1882" y="36"/>
                </a:lnTo>
                <a:lnTo>
                  <a:pt x="1872" y="39"/>
                </a:lnTo>
                <a:lnTo>
                  <a:pt x="1862" y="41"/>
                </a:lnTo>
                <a:lnTo>
                  <a:pt x="1852" y="42"/>
                </a:lnTo>
                <a:lnTo>
                  <a:pt x="1840" y="41"/>
                </a:lnTo>
                <a:lnTo>
                  <a:pt x="1835" y="36"/>
                </a:lnTo>
                <a:lnTo>
                  <a:pt x="1830" y="29"/>
                </a:lnTo>
                <a:close/>
                <a:moveTo>
                  <a:pt x="896" y="36"/>
                </a:moveTo>
                <a:lnTo>
                  <a:pt x="904" y="37"/>
                </a:lnTo>
                <a:lnTo>
                  <a:pt x="913" y="41"/>
                </a:lnTo>
                <a:lnTo>
                  <a:pt x="913" y="42"/>
                </a:lnTo>
                <a:lnTo>
                  <a:pt x="913" y="46"/>
                </a:lnTo>
                <a:lnTo>
                  <a:pt x="911" y="49"/>
                </a:lnTo>
                <a:lnTo>
                  <a:pt x="908" y="51"/>
                </a:lnTo>
                <a:lnTo>
                  <a:pt x="904" y="51"/>
                </a:lnTo>
                <a:lnTo>
                  <a:pt x="889" y="49"/>
                </a:lnTo>
                <a:lnTo>
                  <a:pt x="876" y="46"/>
                </a:lnTo>
                <a:lnTo>
                  <a:pt x="884" y="39"/>
                </a:lnTo>
                <a:lnTo>
                  <a:pt x="896" y="36"/>
                </a:lnTo>
                <a:close/>
                <a:moveTo>
                  <a:pt x="1762" y="36"/>
                </a:moveTo>
                <a:lnTo>
                  <a:pt x="1775" y="37"/>
                </a:lnTo>
                <a:lnTo>
                  <a:pt x="1795" y="37"/>
                </a:lnTo>
                <a:lnTo>
                  <a:pt x="1812" y="37"/>
                </a:lnTo>
                <a:lnTo>
                  <a:pt x="1824" y="41"/>
                </a:lnTo>
                <a:lnTo>
                  <a:pt x="1827" y="42"/>
                </a:lnTo>
                <a:lnTo>
                  <a:pt x="1829" y="44"/>
                </a:lnTo>
                <a:lnTo>
                  <a:pt x="1829" y="46"/>
                </a:lnTo>
                <a:lnTo>
                  <a:pt x="1829" y="47"/>
                </a:lnTo>
                <a:lnTo>
                  <a:pt x="1817" y="57"/>
                </a:lnTo>
                <a:lnTo>
                  <a:pt x="1805" y="69"/>
                </a:lnTo>
                <a:lnTo>
                  <a:pt x="1800" y="67"/>
                </a:lnTo>
                <a:lnTo>
                  <a:pt x="1795" y="67"/>
                </a:lnTo>
                <a:lnTo>
                  <a:pt x="1788" y="62"/>
                </a:lnTo>
                <a:lnTo>
                  <a:pt x="1777" y="54"/>
                </a:lnTo>
                <a:lnTo>
                  <a:pt x="1767" y="44"/>
                </a:lnTo>
                <a:lnTo>
                  <a:pt x="1762" y="36"/>
                </a:lnTo>
                <a:close/>
                <a:moveTo>
                  <a:pt x="933" y="39"/>
                </a:moveTo>
                <a:lnTo>
                  <a:pt x="935" y="39"/>
                </a:lnTo>
                <a:lnTo>
                  <a:pt x="936" y="39"/>
                </a:lnTo>
                <a:lnTo>
                  <a:pt x="943" y="46"/>
                </a:lnTo>
                <a:lnTo>
                  <a:pt x="948" y="52"/>
                </a:lnTo>
                <a:lnTo>
                  <a:pt x="946" y="54"/>
                </a:lnTo>
                <a:lnTo>
                  <a:pt x="946" y="56"/>
                </a:lnTo>
                <a:lnTo>
                  <a:pt x="938" y="56"/>
                </a:lnTo>
                <a:lnTo>
                  <a:pt x="933" y="54"/>
                </a:lnTo>
                <a:lnTo>
                  <a:pt x="928" y="51"/>
                </a:lnTo>
                <a:lnTo>
                  <a:pt x="926" y="44"/>
                </a:lnTo>
                <a:lnTo>
                  <a:pt x="930" y="41"/>
                </a:lnTo>
                <a:lnTo>
                  <a:pt x="933" y="39"/>
                </a:lnTo>
                <a:close/>
                <a:moveTo>
                  <a:pt x="817" y="42"/>
                </a:moveTo>
                <a:lnTo>
                  <a:pt x="827" y="42"/>
                </a:lnTo>
                <a:lnTo>
                  <a:pt x="836" y="44"/>
                </a:lnTo>
                <a:lnTo>
                  <a:pt x="836" y="46"/>
                </a:lnTo>
                <a:lnTo>
                  <a:pt x="836" y="47"/>
                </a:lnTo>
                <a:lnTo>
                  <a:pt x="827" y="52"/>
                </a:lnTo>
                <a:lnTo>
                  <a:pt x="817" y="57"/>
                </a:lnTo>
                <a:lnTo>
                  <a:pt x="812" y="59"/>
                </a:lnTo>
                <a:lnTo>
                  <a:pt x="807" y="61"/>
                </a:lnTo>
                <a:lnTo>
                  <a:pt x="802" y="59"/>
                </a:lnTo>
                <a:lnTo>
                  <a:pt x="797" y="54"/>
                </a:lnTo>
                <a:lnTo>
                  <a:pt x="807" y="49"/>
                </a:lnTo>
                <a:lnTo>
                  <a:pt x="817" y="42"/>
                </a:lnTo>
                <a:close/>
                <a:moveTo>
                  <a:pt x="2475" y="51"/>
                </a:moveTo>
                <a:lnTo>
                  <a:pt x="2463" y="52"/>
                </a:lnTo>
                <a:lnTo>
                  <a:pt x="2453" y="51"/>
                </a:lnTo>
                <a:lnTo>
                  <a:pt x="2446" y="49"/>
                </a:lnTo>
                <a:lnTo>
                  <a:pt x="2440" y="44"/>
                </a:lnTo>
                <a:lnTo>
                  <a:pt x="2440" y="42"/>
                </a:lnTo>
                <a:lnTo>
                  <a:pt x="2458" y="42"/>
                </a:lnTo>
                <a:lnTo>
                  <a:pt x="2475" y="44"/>
                </a:lnTo>
                <a:lnTo>
                  <a:pt x="2475" y="47"/>
                </a:lnTo>
                <a:lnTo>
                  <a:pt x="2475" y="51"/>
                </a:lnTo>
                <a:close/>
                <a:moveTo>
                  <a:pt x="765" y="51"/>
                </a:moveTo>
                <a:lnTo>
                  <a:pt x="772" y="52"/>
                </a:lnTo>
                <a:lnTo>
                  <a:pt x="777" y="54"/>
                </a:lnTo>
                <a:lnTo>
                  <a:pt x="779" y="62"/>
                </a:lnTo>
                <a:lnTo>
                  <a:pt x="781" y="72"/>
                </a:lnTo>
                <a:lnTo>
                  <a:pt x="782" y="72"/>
                </a:lnTo>
                <a:lnTo>
                  <a:pt x="782" y="74"/>
                </a:lnTo>
                <a:lnTo>
                  <a:pt x="797" y="69"/>
                </a:lnTo>
                <a:lnTo>
                  <a:pt x="807" y="66"/>
                </a:lnTo>
                <a:lnTo>
                  <a:pt x="816" y="66"/>
                </a:lnTo>
                <a:lnTo>
                  <a:pt x="822" y="69"/>
                </a:lnTo>
                <a:lnTo>
                  <a:pt x="829" y="72"/>
                </a:lnTo>
                <a:lnTo>
                  <a:pt x="836" y="76"/>
                </a:lnTo>
                <a:lnTo>
                  <a:pt x="836" y="77"/>
                </a:lnTo>
                <a:lnTo>
                  <a:pt x="834" y="81"/>
                </a:lnTo>
                <a:lnTo>
                  <a:pt x="817" y="81"/>
                </a:lnTo>
                <a:lnTo>
                  <a:pt x="799" y="82"/>
                </a:lnTo>
                <a:lnTo>
                  <a:pt x="797" y="79"/>
                </a:lnTo>
                <a:lnTo>
                  <a:pt x="797" y="77"/>
                </a:lnTo>
                <a:lnTo>
                  <a:pt x="794" y="76"/>
                </a:lnTo>
                <a:lnTo>
                  <a:pt x="787" y="81"/>
                </a:lnTo>
                <a:lnTo>
                  <a:pt x="779" y="81"/>
                </a:lnTo>
                <a:lnTo>
                  <a:pt x="772" y="81"/>
                </a:lnTo>
                <a:lnTo>
                  <a:pt x="765" y="77"/>
                </a:lnTo>
                <a:lnTo>
                  <a:pt x="759" y="74"/>
                </a:lnTo>
                <a:lnTo>
                  <a:pt x="754" y="72"/>
                </a:lnTo>
                <a:lnTo>
                  <a:pt x="747" y="71"/>
                </a:lnTo>
                <a:lnTo>
                  <a:pt x="742" y="71"/>
                </a:lnTo>
                <a:lnTo>
                  <a:pt x="740" y="74"/>
                </a:lnTo>
                <a:lnTo>
                  <a:pt x="739" y="76"/>
                </a:lnTo>
                <a:lnTo>
                  <a:pt x="737" y="77"/>
                </a:lnTo>
                <a:lnTo>
                  <a:pt x="732" y="77"/>
                </a:lnTo>
                <a:lnTo>
                  <a:pt x="714" y="74"/>
                </a:lnTo>
                <a:lnTo>
                  <a:pt x="697" y="67"/>
                </a:lnTo>
                <a:lnTo>
                  <a:pt x="709" y="66"/>
                </a:lnTo>
                <a:lnTo>
                  <a:pt x="730" y="62"/>
                </a:lnTo>
                <a:lnTo>
                  <a:pt x="752" y="57"/>
                </a:lnTo>
                <a:lnTo>
                  <a:pt x="765" y="51"/>
                </a:lnTo>
                <a:close/>
                <a:moveTo>
                  <a:pt x="2788" y="128"/>
                </a:moveTo>
                <a:lnTo>
                  <a:pt x="2788" y="124"/>
                </a:lnTo>
                <a:lnTo>
                  <a:pt x="2788" y="121"/>
                </a:lnTo>
                <a:lnTo>
                  <a:pt x="2805" y="123"/>
                </a:lnTo>
                <a:lnTo>
                  <a:pt x="2821" y="124"/>
                </a:lnTo>
                <a:lnTo>
                  <a:pt x="2838" y="126"/>
                </a:lnTo>
                <a:lnTo>
                  <a:pt x="2853" y="126"/>
                </a:lnTo>
                <a:lnTo>
                  <a:pt x="2855" y="126"/>
                </a:lnTo>
                <a:lnTo>
                  <a:pt x="2855" y="124"/>
                </a:lnTo>
                <a:lnTo>
                  <a:pt x="2851" y="121"/>
                </a:lnTo>
                <a:lnTo>
                  <a:pt x="2848" y="118"/>
                </a:lnTo>
                <a:lnTo>
                  <a:pt x="2845" y="114"/>
                </a:lnTo>
                <a:lnTo>
                  <a:pt x="2843" y="109"/>
                </a:lnTo>
                <a:lnTo>
                  <a:pt x="2858" y="109"/>
                </a:lnTo>
                <a:lnTo>
                  <a:pt x="2873" y="109"/>
                </a:lnTo>
                <a:lnTo>
                  <a:pt x="2878" y="111"/>
                </a:lnTo>
                <a:lnTo>
                  <a:pt x="2885" y="113"/>
                </a:lnTo>
                <a:lnTo>
                  <a:pt x="2888" y="116"/>
                </a:lnTo>
                <a:lnTo>
                  <a:pt x="2893" y="121"/>
                </a:lnTo>
                <a:lnTo>
                  <a:pt x="2902" y="116"/>
                </a:lnTo>
                <a:lnTo>
                  <a:pt x="2908" y="114"/>
                </a:lnTo>
                <a:lnTo>
                  <a:pt x="2915" y="114"/>
                </a:lnTo>
                <a:lnTo>
                  <a:pt x="2920" y="116"/>
                </a:lnTo>
                <a:lnTo>
                  <a:pt x="2932" y="121"/>
                </a:lnTo>
                <a:lnTo>
                  <a:pt x="2945" y="126"/>
                </a:lnTo>
                <a:lnTo>
                  <a:pt x="2962" y="128"/>
                </a:lnTo>
                <a:lnTo>
                  <a:pt x="2980" y="128"/>
                </a:lnTo>
                <a:lnTo>
                  <a:pt x="2997" y="128"/>
                </a:lnTo>
                <a:lnTo>
                  <a:pt x="3016" y="128"/>
                </a:lnTo>
                <a:lnTo>
                  <a:pt x="3037" y="136"/>
                </a:lnTo>
                <a:lnTo>
                  <a:pt x="3059" y="143"/>
                </a:lnTo>
                <a:lnTo>
                  <a:pt x="3077" y="143"/>
                </a:lnTo>
                <a:lnTo>
                  <a:pt x="3094" y="143"/>
                </a:lnTo>
                <a:lnTo>
                  <a:pt x="3111" y="144"/>
                </a:lnTo>
                <a:lnTo>
                  <a:pt x="3128" y="144"/>
                </a:lnTo>
                <a:lnTo>
                  <a:pt x="3141" y="149"/>
                </a:lnTo>
                <a:lnTo>
                  <a:pt x="3158" y="153"/>
                </a:lnTo>
                <a:lnTo>
                  <a:pt x="3158" y="151"/>
                </a:lnTo>
                <a:lnTo>
                  <a:pt x="3156" y="149"/>
                </a:lnTo>
                <a:lnTo>
                  <a:pt x="3153" y="146"/>
                </a:lnTo>
                <a:lnTo>
                  <a:pt x="3146" y="143"/>
                </a:lnTo>
                <a:lnTo>
                  <a:pt x="3139" y="141"/>
                </a:lnTo>
                <a:lnTo>
                  <a:pt x="3139" y="139"/>
                </a:lnTo>
                <a:lnTo>
                  <a:pt x="3139" y="138"/>
                </a:lnTo>
                <a:lnTo>
                  <a:pt x="3141" y="136"/>
                </a:lnTo>
                <a:lnTo>
                  <a:pt x="3141" y="134"/>
                </a:lnTo>
                <a:lnTo>
                  <a:pt x="3165" y="136"/>
                </a:lnTo>
                <a:lnTo>
                  <a:pt x="3188" y="139"/>
                </a:lnTo>
                <a:lnTo>
                  <a:pt x="3211" y="144"/>
                </a:lnTo>
                <a:lnTo>
                  <a:pt x="3233" y="149"/>
                </a:lnTo>
                <a:lnTo>
                  <a:pt x="3277" y="164"/>
                </a:lnTo>
                <a:lnTo>
                  <a:pt x="3315" y="176"/>
                </a:lnTo>
                <a:lnTo>
                  <a:pt x="3340" y="180"/>
                </a:lnTo>
                <a:lnTo>
                  <a:pt x="3360" y="183"/>
                </a:lnTo>
                <a:lnTo>
                  <a:pt x="3367" y="193"/>
                </a:lnTo>
                <a:lnTo>
                  <a:pt x="3374" y="203"/>
                </a:lnTo>
                <a:lnTo>
                  <a:pt x="3354" y="201"/>
                </a:lnTo>
                <a:lnTo>
                  <a:pt x="3327" y="195"/>
                </a:lnTo>
                <a:lnTo>
                  <a:pt x="3315" y="191"/>
                </a:lnTo>
                <a:lnTo>
                  <a:pt x="3303" y="190"/>
                </a:lnTo>
                <a:lnTo>
                  <a:pt x="3295" y="188"/>
                </a:lnTo>
                <a:lnTo>
                  <a:pt x="3290" y="190"/>
                </a:lnTo>
                <a:lnTo>
                  <a:pt x="3292" y="193"/>
                </a:lnTo>
                <a:lnTo>
                  <a:pt x="3295" y="198"/>
                </a:lnTo>
                <a:lnTo>
                  <a:pt x="3287" y="198"/>
                </a:lnTo>
                <a:lnTo>
                  <a:pt x="3278" y="200"/>
                </a:lnTo>
                <a:lnTo>
                  <a:pt x="3278" y="201"/>
                </a:lnTo>
                <a:lnTo>
                  <a:pt x="3287" y="201"/>
                </a:lnTo>
                <a:lnTo>
                  <a:pt x="3293" y="203"/>
                </a:lnTo>
                <a:lnTo>
                  <a:pt x="3300" y="205"/>
                </a:lnTo>
                <a:lnTo>
                  <a:pt x="3307" y="208"/>
                </a:lnTo>
                <a:lnTo>
                  <a:pt x="3320" y="215"/>
                </a:lnTo>
                <a:lnTo>
                  <a:pt x="3337" y="221"/>
                </a:lnTo>
                <a:lnTo>
                  <a:pt x="3337" y="225"/>
                </a:lnTo>
                <a:lnTo>
                  <a:pt x="3337" y="228"/>
                </a:lnTo>
                <a:lnTo>
                  <a:pt x="3335" y="230"/>
                </a:lnTo>
                <a:lnTo>
                  <a:pt x="3334" y="231"/>
                </a:lnTo>
                <a:lnTo>
                  <a:pt x="3319" y="231"/>
                </a:lnTo>
                <a:lnTo>
                  <a:pt x="3303" y="233"/>
                </a:lnTo>
                <a:lnTo>
                  <a:pt x="3298" y="236"/>
                </a:lnTo>
                <a:lnTo>
                  <a:pt x="3293" y="240"/>
                </a:lnTo>
                <a:lnTo>
                  <a:pt x="3290" y="246"/>
                </a:lnTo>
                <a:lnTo>
                  <a:pt x="3288" y="255"/>
                </a:lnTo>
                <a:lnTo>
                  <a:pt x="3280" y="257"/>
                </a:lnTo>
                <a:lnTo>
                  <a:pt x="3273" y="257"/>
                </a:lnTo>
                <a:lnTo>
                  <a:pt x="3272" y="252"/>
                </a:lnTo>
                <a:lnTo>
                  <a:pt x="3268" y="250"/>
                </a:lnTo>
                <a:lnTo>
                  <a:pt x="3258" y="252"/>
                </a:lnTo>
                <a:lnTo>
                  <a:pt x="3247" y="255"/>
                </a:lnTo>
                <a:lnTo>
                  <a:pt x="3237" y="260"/>
                </a:lnTo>
                <a:lnTo>
                  <a:pt x="3228" y="265"/>
                </a:lnTo>
                <a:lnTo>
                  <a:pt x="3232" y="272"/>
                </a:lnTo>
                <a:lnTo>
                  <a:pt x="3235" y="277"/>
                </a:lnTo>
                <a:lnTo>
                  <a:pt x="3237" y="280"/>
                </a:lnTo>
                <a:lnTo>
                  <a:pt x="3240" y="283"/>
                </a:lnTo>
                <a:lnTo>
                  <a:pt x="3248" y="287"/>
                </a:lnTo>
                <a:lnTo>
                  <a:pt x="3260" y="292"/>
                </a:lnTo>
                <a:lnTo>
                  <a:pt x="3262" y="300"/>
                </a:lnTo>
                <a:lnTo>
                  <a:pt x="3263" y="308"/>
                </a:lnTo>
                <a:lnTo>
                  <a:pt x="3268" y="310"/>
                </a:lnTo>
                <a:lnTo>
                  <a:pt x="3272" y="312"/>
                </a:lnTo>
                <a:lnTo>
                  <a:pt x="3275" y="327"/>
                </a:lnTo>
                <a:lnTo>
                  <a:pt x="3275" y="342"/>
                </a:lnTo>
                <a:lnTo>
                  <a:pt x="3275" y="355"/>
                </a:lnTo>
                <a:lnTo>
                  <a:pt x="3277" y="369"/>
                </a:lnTo>
                <a:lnTo>
                  <a:pt x="3270" y="369"/>
                </a:lnTo>
                <a:lnTo>
                  <a:pt x="3265" y="369"/>
                </a:lnTo>
                <a:lnTo>
                  <a:pt x="3247" y="355"/>
                </a:lnTo>
                <a:lnTo>
                  <a:pt x="3226" y="339"/>
                </a:lnTo>
                <a:lnTo>
                  <a:pt x="3208" y="324"/>
                </a:lnTo>
                <a:lnTo>
                  <a:pt x="3193" y="305"/>
                </a:lnTo>
                <a:lnTo>
                  <a:pt x="3195" y="295"/>
                </a:lnTo>
                <a:lnTo>
                  <a:pt x="3196" y="285"/>
                </a:lnTo>
                <a:lnTo>
                  <a:pt x="3200" y="275"/>
                </a:lnTo>
                <a:lnTo>
                  <a:pt x="3205" y="265"/>
                </a:lnTo>
                <a:lnTo>
                  <a:pt x="3206" y="255"/>
                </a:lnTo>
                <a:lnTo>
                  <a:pt x="3208" y="246"/>
                </a:lnTo>
                <a:lnTo>
                  <a:pt x="3208" y="238"/>
                </a:lnTo>
                <a:lnTo>
                  <a:pt x="3205" y="228"/>
                </a:lnTo>
                <a:lnTo>
                  <a:pt x="3200" y="228"/>
                </a:lnTo>
                <a:lnTo>
                  <a:pt x="3193" y="228"/>
                </a:lnTo>
                <a:lnTo>
                  <a:pt x="3191" y="236"/>
                </a:lnTo>
                <a:lnTo>
                  <a:pt x="3191" y="243"/>
                </a:lnTo>
                <a:lnTo>
                  <a:pt x="3190" y="243"/>
                </a:lnTo>
                <a:lnTo>
                  <a:pt x="3186" y="245"/>
                </a:lnTo>
                <a:lnTo>
                  <a:pt x="3181" y="245"/>
                </a:lnTo>
                <a:lnTo>
                  <a:pt x="3176" y="246"/>
                </a:lnTo>
                <a:lnTo>
                  <a:pt x="3171" y="240"/>
                </a:lnTo>
                <a:lnTo>
                  <a:pt x="3166" y="235"/>
                </a:lnTo>
                <a:lnTo>
                  <a:pt x="3154" y="235"/>
                </a:lnTo>
                <a:lnTo>
                  <a:pt x="3146" y="238"/>
                </a:lnTo>
                <a:lnTo>
                  <a:pt x="3143" y="240"/>
                </a:lnTo>
                <a:lnTo>
                  <a:pt x="3139" y="243"/>
                </a:lnTo>
                <a:lnTo>
                  <a:pt x="3139" y="252"/>
                </a:lnTo>
                <a:lnTo>
                  <a:pt x="3139" y="258"/>
                </a:lnTo>
                <a:lnTo>
                  <a:pt x="3143" y="262"/>
                </a:lnTo>
                <a:lnTo>
                  <a:pt x="3148" y="263"/>
                </a:lnTo>
                <a:lnTo>
                  <a:pt x="3146" y="265"/>
                </a:lnTo>
                <a:lnTo>
                  <a:pt x="3146" y="267"/>
                </a:lnTo>
                <a:lnTo>
                  <a:pt x="3119" y="268"/>
                </a:lnTo>
                <a:lnTo>
                  <a:pt x="3089" y="267"/>
                </a:lnTo>
                <a:lnTo>
                  <a:pt x="3074" y="267"/>
                </a:lnTo>
                <a:lnTo>
                  <a:pt x="3059" y="268"/>
                </a:lnTo>
                <a:lnTo>
                  <a:pt x="3044" y="270"/>
                </a:lnTo>
                <a:lnTo>
                  <a:pt x="3031" y="273"/>
                </a:lnTo>
                <a:lnTo>
                  <a:pt x="3027" y="287"/>
                </a:lnTo>
                <a:lnTo>
                  <a:pt x="3022" y="300"/>
                </a:lnTo>
                <a:lnTo>
                  <a:pt x="3017" y="313"/>
                </a:lnTo>
                <a:lnTo>
                  <a:pt x="3011" y="327"/>
                </a:lnTo>
                <a:lnTo>
                  <a:pt x="3029" y="334"/>
                </a:lnTo>
                <a:lnTo>
                  <a:pt x="3044" y="339"/>
                </a:lnTo>
                <a:lnTo>
                  <a:pt x="3054" y="335"/>
                </a:lnTo>
                <a:lnTo>
                  <a:pt x="3069" y="332"/>
                </a:lnTo>
                <a:lnTo>
                  <a:pt x="3074" y="339"/>
                </a:lnTo>
                <a:lnTo>
                  <a:pt x="3081" y="345"/>
                </a:lnTo>
                <a:lnTo>
                  <a:pt x="3088" y="350"/>
                </a:lnTo>
                <a:lnTo>
                  <a:pt x="3096" y="354"/>
                </a:lnTo>
                <a:lnTo>
                  <a:pt x="3094" y="342"/>
                </a:lnTo>
                <a:lnTo>
                  <a:pt x="3093" y="332"/>
                </a:lnTo>
                <a:lnTo>
                  <a:pt x="3108" y="344"/>
                </a:lnTo>
                <a:lnTo>
                  <a:pt x="3129" y="365"/>
                </a:lnTo>
                <a:lnTo>
                  <a:pt x="3151" y="387"/>
                </a:lnTo>
                <a:lnTo>
                  <a:pt x="3165" y="402"/>
                </a:lnTo>
                <a:lnTo>
                  <a:pt x="3154" y="399"/>
                </a:lnTo>
                <a:lnTo>
                  <a:pt x="3146" y="397"/>
                </a:lnTo>
                <a:lnTo>
                  <a:pt x="3146" y="399"/>
                </a:lnTo>
                <a:lnTo>
                  <a:pt x="3161" y="416"/>
                </a:lnTo>
                <a:lnTo>
                  <a:pt x="3175" y="434"/>
                </a:lnTo>
                <a:lnTo>
                  <a:pt x="3173" y="436"/>
                </a:lnTo>
                <a:lnTo>
                  <a:pt x="3165" y="436"/>
                </a:lnTo>
                <a:lnTo>
                  <a:pt x="3156" y="434"/>
                </a:lnTo>
                <a:lnTo>
                  <a:pt x="3153" y="426"/>
                </a:lnTo>
                <a:lnTo>
                  <a:pt x="3148" y="416"/>
                </a:lnTo>
                <a:lnTo>
                  <a:pt x="3141" y="402"/>
                </a:lnTo>
                <a:lnTo>
                  <a:pt x="3133" y="390"/>
                </a:lnTo>
                <a:lnTo>
                  <a:pt x="3124" y="379"/>
                </a:lnTo>
                <a:lnTo>
                  <a:pt x="3116" y="369"/>
                </a:lnTo>
                <a:lnTo>
                  <a:pt x="3108" y="360"/>
                </a:lnTo>
                <a:lnTo>
                  <a:pt x="3101" y="355"/>
                </a:lnTo>
                <a:lnTo>
                  <a:pt x="3101" y="359"/>
                </a:lnTo>
                <a:lnTo>
                  <a:pt x="3101" y="360"/>
                </a:lnTo>
                <a:lnTo>
                  <a:pt x="3111" y="385"/>
                </a:lnTo>
                <a:lnTo>
                  <a:pt x="3116" y="406"/>
                </a:lnTo>
                <a:lnTo>
                  <a:pt x="3118" y="417"/>
                </a:lnTo>
                <a:lnTo>
                  <a:pt x="3118" y="427"/>
                </a:lnTo>
                <a:lnTo>
                  <a:pt x="3114" y="442"/>
                </a:lnTo>
                <a:lnTo>
                  <a:pt x="3109" y="457"/>
                </a:lnTo>
                <a:lnTo>
                  <a:pt x="3108" y="466"/>
                </a:lnTo>
                <a:lnTo>
                  <a:pt x="3108" y="471"/>
                </a:lnTo>
                <a:lnTo>
                  <a:pt x="3108" y="474"/>
                </a:lnTo>
                <a:lnTo>
                  <a:pt x="3103" y="479"/>
                </a:lnTo>
                <a:lnTo>
                  <a:pt x="3096" y="483"/>
                </a:lnTo>
                <a:lnTo>
                  <a:pt x="3089" y="483"/>
                </a:lnTo>
                <a:lnTo>
                  <a:pt x="3081" y="481"/>
                </a:lnTo>
                <a:lnTo>
                  <a:pt x="3071" y="481"/>
                </a:lnTo>
                <a:lnTo>
                  <a:pt x="3066" y="484"/>
                </a:lnTo>
                <a:lnTo>
                  <a:pt x="3062" y="489"/>
                </a:lnTo>
                <a:lnTo>
                  <a:pt x="3066" y="499"/>
                </a:lnTo>
                <a:lnTo>
                  <a:pt x="3071" y="508"/>
                </a:lnTo>
                <a:lnTo>
                  <a:pt x="3066" y="514"/>
                </a:lnTo>
                <a:lnTo>
                  <a:pt x="3057" y="519"/>
                </a:lnTo>
                <a:lnTo>
                  <a:pt x="3057" y="526"/>
                </a:lnTo>
                <a:lnTo>
                  <a:pt x="3057" y="531"/>
                </a:lnTo>
                <a:lnTo>
                  <a:pt x="3064" y="534"/>
                </a:lnTo>
                <a:lnTo>
                  <a:pt x="3071" y="538"/>
                </a:lnTo>
                <a:lnTo>
                  <a:pt x="3077" y="543"/>
                </a:lnTo>
                <a:lnTo>
                  <a:pt x="3083" y="550"/>
                </a:lnTo>
                <a:lnTo>
                  <a:pt x="3088" y="555"/>
                </a:lnTo>
                <a:lnTo>
                  <a:pt x="3093" y="561"/>
                </a:lnTo>
                <a:lnTo>
                  <a:pt x="3096" y="570"/>
                </a:lnTo>
                <a:lnTo>
                  <a:pt x="3098" y="576"/>
                </a:lnTo>
                <a:lnTo>
                  <a:pt x="3088" y="586"/>
                </a:lnTo>
                <a:lnTo>
                  <a:pt x="3077" y="596"/>
                </a:lnTo>
                <a:lnTo>
                  <a:pt x="3072" y="596"/>
                </a:lnTo>
                <a:lnTo>
                  <a:pt x="3067" y="593"/>
                </a:lnTo>
                <a:lnTo>
                  <a:pt x="3067" y="580"/>
                </a:lnTo>
                <a:lnTo>
                  <a:pt x="3066" y="568"/>
                </a:lnTo>
                <a:lnTo>
                  <a:pt x="3064" y="563"/>
                </a:lnTo>
                <a:lnTo>
                  <a:pt x="3062" y="560"/>
                </a:lnTo>
                <a:lnTo>
                  <a:pt x="3059" y="556"/>
                </a:lnTo>
                <a:lnTo>
                  <a:pt x="3056" y="553"/>
                </a:lnTo>
                <a:lnTo>
                  <a:pt x="3044" y="550"/>
                </a:lnTo>
                <a:lnTo>
                  <a:pt x="3032" y="546"/>
                </a:lnTo>
                <a:lnTo>
                  <a:pt x="3034" y="536"/>
                </a:lnTo>
                <a:lnTo>
                  <a:pt x="3034" y="531"/>
                </a:lnTo>
                <a:lnTo>
                  <a:pt x="3032" y="528"/>
                </a:lnTo>
                <a:lnTo>
                  <a:pt x="3027" y="523"/>
                </a:lnTo>
                <a:lnTo>
                  <a:pt x="3017" y="523"/>
                </a:lnTo>
                <a:lnTo>
                  <a:pt x="3007" y="526"/>
                </a:lnTo>
                <a:lnTo>
                  <a:pt x="2999" y="529"/>
                </a:lnTo>
                <a:lnTo>
                  <a:pt x="2990" y="533"/>
                </a:lnTo>
                <a:lnTo>
                  <a:pt x="2990" y="521"/>
                </a:lnTo>
                <a:lnTo>
                  <a:pt x="2987" y="511"/>
                </a:lnTo>
                <a:lnTo>
                  <a:pt x="2980" y="511"/>
                </a:lnTo>
                <a:lnTo>
                  <a:pt x="2974" y="509"/>
                </a:lnTo>
                <a:lnTo>
                  <a:pt x="2969" y="518"/>
                </a:lnTo>
                <a:lnTo>
                  <a:pt x="2965" y="523"/>
                </a:lnTo>
                <a:lnTo>
                  <a:pt x="2959" y="528"/>
                </a:lnTo>
                <a:lnTo>
                  <a:pt x="2952" y="531"/>
                </a:lnTo>
                <a:lnTo>
                  <a:pt x="2952" y="538"/>
                </a:lnTo>
                <a:lnTo>
                  <a:pt x="2952" y="545"/>
                </a:lnTo>
                <a:lnTo>
                  <a:pt x="2970" y="551"/>
                </a:lnTo>
                <a:lnTo>
                  <a:pt x="2985" y="556"/>
                </a:lnTo>
                <a:lnTo>
                  <a:pt x="2987" y="555"/>
                </a:lnTo>
                <a:lnTo>
                  <a:pt x="2990" y="551"/>
                </a:lnTo>
                <a:lnTo>
                  <a:pt x="2994" y="551"/>
                </a:lnTo>
                <a:lnTo>
                  <a:pt x="2999" y="551"/>
                </a:lnTo>
                <a:lnTo>
                  <a:pt x="3005" y="553"/>
                </a:lnTo>
                <a:lnTo>
                  <a:pt x="3012" y="556"/>
                </a:lnTo>
                <a:lnTo>
                  <a:pt x="3005" y="563"/>
                </a:lnTo>
                <a:lnTo>
                  <a:pt x="2999" y="568"/>
                </a:lnTo>
                <a:lnTo>
                  <a:pt x="2995" y="571"/>
                </a:lnTo>
                <a:lnTo>
                  <a:pt x="2994" y="575"/>
                </a:lnTo>
                <a:lnTo>
                  <a:pt x="2992" y="580"/>
                </a:lnTo>
                <a:lnTo>
                  <a:pt x="2990" y="585"/>
                </a:lnTo>
                <a:lnTo>
                  <a:pt x="2999" y="600"/>
                </a:lnTo>
                <a:lnTo>
                  <a:pt x="3009" y="610"/>
                </a:lnTo>
                <a:lnTo>
                  <a:pt x="3021" y="618"/>
                </a:lnTo>
                <a:lnTo>
                  <a:pt x="3031" y="630"/>
                </a:lnTo>
                <a:lnTo>
                  <a:pt x="3029" y="632"/>
                </a:lnTo>
                <a:lnTo>
                  <a:pt x="3027" y="632"/>
                </a:lnTo>
                <a:lnTo>
                  <a:pt x="3027" y="633"/>
                </a:lnTo>
                <a:lnTo>
                  <a:pt x="3027" y="635"/>
                </a:lnTo>
                <a:lnTo>
                  <a:pt x="3031" y="638"/>
                </a:lnTo>
                <a:lnTo>
                  <a:pt x="3036" y="640"/>
                </a:lnTo>
                <a:lnTo>
                  <a:pt x="3029" y="647"/>
                </a:lnTo>
                <a:lnTo>
                  <a:pt x="3024" y="653"/>
                </a:lnTo>
                <a:lnTo>
                  <a:pt x="3026" y="653"/>
                </a:lnTo>
                <a:lnTo>
                  <a:pt x="3027" y="653"/>
                </a:lnTo>
                <a:lnTo>
                  <a:pt x="3036" y="655"/>
                </a:lnTo>
                <a:lnTo>
                  <a:pt x="3042" y="658"/>
                </a:lnTo>
                <a:lnTo>
                  <a:pt x="3042" y="667"/>
                </a:lnTo>
                <a:lnTo>
                  <a:pt x="3041" y="673"/>
                </a:lnTo>
                <a:lnTo>
                  <a:pt x="3036" y="678"/>
                </a:lnTo>
                <a:lnTo>
                  <a:pt x="3032" y="683"/>
                </a:lnTo>
                <a:lnTo>
                  <a:pt x="3024" y="707"/>
                </a:lnTo>
                <a:lnTo>
                  <a:pt x="3016" y="729"/>
                </a:lnTo>
                <a:lnTo>
                  <a:pt x="3011" y="737"/>
                </a:lnTo>
                <a:lnTo>
                  <a:pt x="3004" y="745"/>
                </a:lnTo>
                <a:lnTo>
                  <a:pt x="2995" y="752"/>
                </a:lnTo>
                <a:lnTo>
                  <a:pt x="2984" y="757"/>
                </a:lnTo>
                <a:lnTo>
                  <a:pt x="2970" y="755"/>
                </a:lnTo>
                <a:lnTo>
                  <a:pt x="2960" y="755"/>
                </a:lnTo>
                <a:lnTo>
                  <a:pt x="2960" y="759"/>
                </a:lnTo>
                <a:lnTo>
                  <a:pt x="2960" y="762"/>
                </a:lnTo>
                <a:lnTo>
                  <a:pt x="2950" y="767"/>
                </a:lnTo>
                <a:lnTo>
                  <a:pt x="2942" y="771"/>
                </a:lnTo>
                <a:lnTo>
                  <a:pt x="2935" y="777"/>
                </a:lnTo>
                <a:lnTo>
                  <a:pt x="2928" y="784"/>
                </a:lnTo>
                <a:lnTo>
                  <a:pt x="2925" y="779"/>
                </a:lnTo>
                <a:lnTo>
                  <a:pt x="2922" y="772"/>
                </a:lnTo>
                <a:lnTo>
                  <a:pt x="2920" y="771"/>
                </a:lnTo>
                <a:lnTo>
                  <a:pt x="2915" y="769"/>
                </a:lnTo>
                <a:lnTo>
                  <a:pt x="2910" y="767"/>
                </a:lnTo>
                <a:lnTo>
                  <a:pt x="2903" y="766"/>
                </a:lnTo>
                <a:lnTo>
                  <a:pt x="2893" y="774"/>
                </a:lnTo>
                <a:lnTo>
                  <a:pt x="2887" y="786"/>
                </a:lnTo>
                <a:lnTo>
                  <a:pt x="2883" y="791"/>
                </a:lnTo>
                <a:lnTo>
                  <a:pt x="2882" y="797"/>
                </a:lnTo>
                <a:lnTo>
                  <a:pt x="2880" y="806"/>
                </a:lnTo>
                <a:lnTo>
                  <a:pt x="2880" y="816"/>
                </a:lnTo>
                <a:lnTo>
                  <a:pt x="2893" y="827"/>
                </a:lnTo>
                <a:lnTo>
                  <a:pt x="2908" y="839"/>
                </a:lnTo>
                <a:lnTo>
                  <a:pt x="2920" y="853"/>
                </a:lnTo>
                <a:lnTo>
                  <a:pt x="2930" y="866"/>
                </a:lnTo>
                <a:lnTo>
                  <a:pt x="2934" y="886"/>
                </a:lnTo>
                <a:lnTo>
                  <a:pt x="2935" y="906"/>
                </a:lnTo>
                <a:lnTo>
                  <a:pt x="2917" y="925"/>
                </a:lnTo>
                <a:lnTo>
                  <a:pt x="2897" y="945"/>
                </a:lnTo>
                <a:lnTo>
                  <a:pt x="2888" y="945"/>
                </a:lnTo>
                <a:lnTo>
                  <a:pt x="2883" y="941"/>
                </a:lnTo>
                <a:lnTo>
                  <a:pt x="2885" y="935"/>
                </a:lnTo>
                <a:lnTo>
                  <a:pt x="2888" y="930"/>
                </a:lnTo>
                <a:lnTo>
                  <a:pt x="2887" y="928"/>
                </a:lnTo>
                <a:lnTo>
                  <a:pt x="2885" y="928"/>
                </a:lnTo>
                <a:lnTo>
                  <a:pt x="2875" y="921"/>
                </a:lnTo>
                <a:lnTo>
                  <a:pt x="2862" y="916"/>
                </a:lnTo>
                <a:lnTo>
                  <a:pt x="2860" y="908"/>
                </a:lnTo>
                <a:lnTo>
                  <a:pt x="2856" y="898"/>
                </a:lnTo>
                <a:lnTo>
                  <a:pt x="2843" y="888"/>
                </a:lnTo>
                <a:lnTo>
                  <a:pt x="2828" y="879"/>
                </a:lnTo>
                <a:lnTo>
                  <a:pt x="2826" y="879"/>
                </a:lnTo>
                <a:lnTo>
                  <a:pt x="2825" y="881"/>
                </a:lnTo>
                <a:lnTo>
                  <a:pt x="2823" y="884"/>
                </a:lnTo>
                <a:lnTo>
                  <a:pt x="2821" y="886"/>
                </a:lnTo>
                <a:lnTo>
                  <a:pt x="2820" y="911"/>
                </a:lnTo>
                <a:lnTo>
                  <a:pt x="2818" y="936"/>
                </a:lnTo>
                <a:lnTo>
                  <a:pt x="2823" y="940"/>
                </a:lnTo>
                <a:lnTo>
                  <a:pt x="2828" y="943"/>
                </a:lnTo>
                <a:lnTo>
                  <a:pt x="2830" y="953"/>
                </a:lnTo>
                <a:lnTo>
                  <a:pt x="2831" y="963"/>
                </a:lnTo>
                <a:lnTo>
                  <a:pt x="2836" y="963"/>
                </a:lnTo>
                <a:lnTo>
                  <a:pt x="2841" y="963"/>
                </a:lnTo>
                <a:lnTo>
                  <a:pt x="2848" y="968"/>
                </a:lnTo>
                <a:lnTo>
                  <a:pt x="2855" y="975"/>
                </a:lnTo>
                <a:lnTo>
                  <a:pt x="2860" y="980"/>
                </a:lnTo>
                <a:lnTo>
                  <a:pt x="2863" y="987"/>
                </a:lnTo>
                <a:lnTo>
                  <a:pt x="2867" y="993"/>
                </a:lnTo>
                <a:lnTo>
                  <a:pt x="2868" y="1002"/>
                </a:lnTo>
                <a:lnTo>
                  <a:pt x="2868" y="1012"/>
                </a:lnTo>
                <a:lnTo>
                  <a:pt x="2870" y="1022"/>
                </a:lnTo>
                <a:lnTo>
                  <a:pt x="2875" y="1020"/>
                </a:lnTo>
                <a:lnTo>
                  <a:pt x="2878" y="1018"/>
                </a:lnTo>
                <a:lnTo>
                  <a:pt x="2878" y="1023"/>
                </a:lnTo>
                <a:lnTo>
                  <a:pt x="2878" y="1027"/>
                </a:lnTo>
                <a:lnTo>
                  <a:pt x="2875" y="1035"/>
                </a:lnTo>
                <a:lnTo>
                  <a:pt x="2873" y="1043"/>
                </a:lnTo>
                <a:lnTo>
                  <a:pt x="2862" y="1035"/>
                </a:lnTo>
                <a:lnTo>
                  <a:pt x="2853" y="1023"/>
                </a:lnTo>
                <a:lnTo>
                  <a:pt x="2845" y="1012"/>
                </a:lnTo>
                <a:lnTo>
                  <a:pt x="2836" y="1000"/>
                </a:lnTo>
                <a:lnTo>
                  <a:pt x="2823" y="973"/>
                </a:lnTo>
                <a:lnTo>
                  <a:pt x="2806" y="950"/>
                </a:lnTo>
                <a:lnTo>
                  <a:pt x="2808" y="921"/>
                </a:lnTo>
                <a:lnTo>
                  <a:pt x="2808" y="898"/>
                </a:lnTo>
                <a:lnTo>
                  <a:pt x="2806" y="886"/>
                </a:lnTo>
                <a:lnTo>
                  <a:pt x="2803" y="876"/>
                </a:lnTo>
                <a:lnTo>
                  <a:pt x="2798" y="868"/>
                </a:lnTo>
                <a:lnTo>
                  <a:pt x="2790" y="859"/>
                </a:lnTo>
                <a:lnTo>
                  <a:pt x="2785" y="859"/>
                </a:lnTo>
                <a:lnTo>
                  <a:pt x="2783" y="861"/>
                </a:lnTo>
                <a:lnTo>
                  <a:pt x="2779" y="861"/>
                </a:lnTo>
                <a:lnTo>
                  <a:pt x="2774" y="859"/>
                </a:lnTo>
                <a:lnTo>
                  <a:pt x="2774" y="858"/>
                </a:lnTo>
                <a:lnTo>
                  <a:pt x="2776" y="854"/>
                </a:lnTo>
                <a:lnTo>
                  <a:pt x="2776" y="851"/>
                </a:lnTo>
                <a:lnTo>
                  <a:pt x="2781" y="851"/>
                </a:lnTo>
                <a:lnTo>
                  <a:pt x="2785" y="853"/>
                </a:lnTo>
                <a:lnTo>
                  <a:pt x="2786" y="851"/>
                </a:lnTo>
                <a:lnTo>
                  <a:pt x="2790" y="848"/>
                </a:lnTo>
                <a:lnTo>
                  <a:pt x="2790" y="846"/>
                </a:lnTo>
                <a:lnTo>
                  <a:pt x="2791" y="843"/>
                </a:lnTo>
                <a:lnTo>
                  <a:pt x="2786" y="836"/>
                </a:lnTo>
                <a:lnTo>
                  <a:pt x="2781" y="827"/>
                </a:lnTo>
                <a:lnTo>
                  <a:pt x="2773" y="838"/>
                </a:lnTo>
                <a:lnTo>
                  <a:pt x="2763" y="848"/>
                </a:lnTo>
                <a:lnTo>
                  <a:pt x="2756" y="844"/>
                </a:lnTo>
                <a:lnTo>
                  <a:pt x="2749" y="841"/>
                </a:lnTo>
                <a:lnTo>
                  <a:pt x="2751" y="831"/>
                </a:lnTo>
                <a:lnTo>
                  <a:pt x="2749" y="821"/>
                </a:lnTo>
                <a:lnTo>
                  <a:pt x="2748" y="814"/>
                </a:lnTo>
                <a:lnTo>
                  <a:pt x="2743" y="807"/>
                </a:lnTo>
                <a:lnTo>
                  <a:pt x="2733" y="797"/>
                </a:lnTo>
                <a:lnTo>
                  <a:pt x="2723" y="784"/>
                </a:lnTo>
                <a:lnTo>
                  <a:pt x="2718" y="774"/>
                </a:lnTo>
                <a:lnTo>
                  <a:pt x="2714" y="766"/>
                </a:lnTo>
                <a:lnTo>
                  <a:pt x="2714" y="761"/>
                </a:lnTo>
                <a:lnTo>
                  <a:pt x="2711" y="757"/>
                </a:lnTo>
                <a:lnTo>
                  <a:pt x="2709" y="754"/>
                </a:lnTo>
                <a:lnTo>
                  <a:pt x="2704" y="750"/>
                </a:lnTo>
                <a:lnTo>
                  <a:pt x="2701" y="754"/>
                </a:lnTo>
                <a:lnTo>
                  <a:pt x="2697" y="757"/>
                </a:lnTo>
                <a:lnTo>
                  <a:pt x="2696" y="752"/>
                </a:lnTo>
                <a:lnTo>
                  <a:pt x="2694" y="749"/>
                </a:lnTo>
                <a:lnTo>
                  <a:pt x="2692" y="745"/>
                </a:lnTo>
                <a:lnTo>
                  <a:pt x="2689" y="742"/>
                </a:lnTo>
                <a:lnTo>
                  <a:pt x="2689" y="754"/>
                </a:lnTo>
                <a:lnTo>
                  <a:pt x="2686" y="761"/>
                </a:lnTo>
                <a:lnTo>
                  <a:pt x="2677" y="762"/>
                </a:lnTo>
                <a:lnTo>
                  <a:pt x="2671" y="764"/>
                </a:lnTo>
                <a:lnTo>
                  <a:pt x="2664" y="767"/>
                </a:lnTo>
                <a:lnTo>
                  <a:pt x="2657" y="771"/>
                </a:lnTo>
                <a:lnTo>
                  <a:pt x="2652" y="782"/>
                </a:lnTo>
                <a:lnTo>
                  <a:pt x="2649" y="794"/>
                </a:lnTo>
                <a:lnTo>
                  <a:pt x="2634" y="807"/>
                </a:lnTo>
                <a:lnTo>
                  <a:pt x="2614" y="826"/>
                </a:lnTo>
                <a:lnTo>
                  <a:pt x="2604" y="836"/>
                </a:lnTo>
                <a:lnTo>
                  <a:pt x="2595" y="844"/>
                </a:lnTo>
                <a:lnTo>
                  <a:pt x="2589" y="853"/>
                </a:lnTo>
                <a:lnTo>
                  <a:pt x="2585" y="861"/>
                </a:lnTo>
                <a:lnTo>
                  <a:pt x="2589" y="873"/>
                </a:lnTo>
                <a:lnTo>
                  <a:pt x="2590" y="886"/>
                </a:lnTo>
                <a:lnTo>
                  <a:pt x="2589" y="899"/>
                </a:lnTo>
                <a:lnTo>
                  <a:pt x="2585" y="913"/>
                </a:lnTo>
                <a:lnTo>
                  <a:pt x="2577" y="936"/>
                </a:lnTo>
                <a:lnTo>
                  <a:pt x="2570" y="955"/>
                </a:lnTo>
                <a:lnTo>
                  <a:pt x="2565" y="953"/>
                </a:lnTo>
                <a:lnTo>
                  <a:pt x="2558" y="950"/>
                </a:lnTo>
                <a:lnTo>
                  <a:pt x="2553" y="943"/>
                </a:lnTo>
                <a:lnTo>
                  <a:pt x="2547" y="936"/>
                </a:lnTo>
                <a:lnTo>
                  <a:pt x="2535" y="916"/>
                </a:lnTo>
                <a:lnTo>
                  <a:pt x="2525" y="894"/>
                </a:lnTo>
                <a:lnTo>
                  <a:pt x="2505" y="848"/>
                </a:lnTo>
                <a:lnTo>
                  <a:pt x="2493" y="814"/>
                </a:lnTo>
                <a:lnTo>
                  <a:pt x="2492" y="802"/>
                </a:lnTo>
                <a:lnTo>
                  <a:pt x="2492" y="787"/>
                </a:lnTo>
                <a:lnTo>
                  <a:pt x="2492" y="781"/>
                </a:lnTo>
                <a:lnTo>
                  <a:pt x="2490" y="774"/>
                </a:lnTo>
                <a:lnTo>
                  <a:pt x="2490" y="767"/>
                </a:lnTo>
                <a:lnTo>
                  <a:pt x="2487" y="762"/>
                </a:lnTo>
                <a:lnTo>
                  <a:pt x="2483" y="766"/>
                </a:lnTo>
                <a:lnTo>
                  <a:pt x="2480" y="767"/>
                </a:lnTo>
                <a:lnTo>
                  <a:pt x="2480" y="774"/>
                </a:lnTo>
                <a:lnTo>
                  <a:pt x="2478" y="781"/>
                </a:lnTo>
                <a:lnTo>
                  <a:pt x="2476" y="781"/>
                </a:lnTo>
                <a:lnTo>
                  <a:pt x="2475" y="782"/>
                </a:lnTo>
                <a:lnTo>
                  <a:pt x="2470" y="781"/>
                </a:lnTo>
                <a:lnTo>
                  <a:pt x="2465" y="781"/>
                </a:lnTo>
                <a:lnTo>
                  <a:pt x="2458" y="777"/>
                </a:lnTo>
                <a:lnTo>
                  <a:pt x="2453" y="772"/>
                </a:lnTo>
                <a:lnTo>
                  <a:pt x="2450" y="767"/>
                </a:lnTo>
                <a:lnTo>
                  <a:pt x="2446" y="761"/>
                </a:lnTo>
                <a:lnTo>
                  <a:pt x="2455" y="755"/>
                </a:lnTo>
                <a:lnTo>
                  <a:pt x="2463" y="750"/>
                </a:lnTo>
                <a:lnTo>
                  <a:pt x="2463" y="749"/>
                </a:lnTo>
                <a:lnTo>
                  <a:pt x="2451" y="750"/>
                </a:lnTo>
                <a:lnTo>
                  <a:pt x="2440" y="750"/>
                </a:lnTo>
                <a:lnTo>
                  <a:pt x="2435" y="742"/>
                </a:lnTo>
                <a:lnTo>
                  <a:pt x="2426" y="732"/>
                </a:lnTo>
                <a:lnTo>
                  <a:pt x="2416" y="724"/>
                </a:lnTo>
                <a:lnTo>
                  <a:pt x="2408" y="717"/>
                </a:lnTo>
                <a:lnTo>
                  <a:pt x="2374" y="720"/>
                </a:lnTo>
                <a:lnTo>
                  <a:pt x="2341" y="724"/>
                </a:lnTo>
                <a:lnTo>
                  <a:pt x="2332" y="722"/>
                </a:lnTo>
                <a:lnTo>
                  <a:pt x="2326" y="722"/>
                </a:lnTo>
                <a:lnTo>
                  <a:pt x="2319" y="720"/>
                </a:lnTo>
                <a:lnTo>
                  <a:pt x="2314" y="717"/>
                </a:lnTo>
                <a:lnTo>
                  <a:pt x="2307" y="714"/>
                </a:lnTo>
                <a:lnTo>
                  <a:pt x="2304" y="709"/>
                </a:lnTo>
                <a:lnTo>
                  <a:pt x="2299" y="702"/>
                </a:lnTo>
                <a:lnTo>
                  <a:pt x="2296" y="695"/>
                </a:lnTo>
                <a:lnTo>
                  <a:pt x="2276" y="695"/>
                </a:lnTo>
                <a:lnTo>
                  <a:pt x="2255" y="695"/>
                </a:lnTo>
                <a:lnTo>
                  <a:pt x="2247" y="694"/>
                </a:lnTo>
                <a:lnTo>
                  <a:pt x="2239" y="689"/>
                </a:lnTo>
                <a:lnTo>
                  <a:pt x="2230" y="683"/>
                </a:lnTo>
                <a:lnTo>
                  <a:pt x="2224" y="675"/>
                </a:lnTo>
                <a:lnTo>
                  <a:pt x="2220" y="667"/>
                </a:lnTo>
                <a:lnTo>
                  <a:pt x="2217" y="660"/>
                </a:lnTo>
                <a:lnTo>
                  <a:pt x="2214" y="655"/>
                </a:lnTo>
                <a:lnTo>
                  <a:pt x="2209" y="650"/>
                </a:lnTo>
                <a:lnTo>
                  <a:pt x="2200" y="650"/>
                </a:lnTo>
                <a:lnTo>
                  <a:pt x="2194" y="652"/>
                </a:lnTo>
                <a:lnTo>
                  <a:pt x="2195" y="662"/>
                </a:lnTo>
                <a:lnTo>
                  <a:pt x="2199" y="673"/>
                </a:lnTo>
                <a:lnTo>
                  <a:pt x="2205" y="687"/>
                </a:lnTo>
                <a:lnTo>
                  <a:pt x="2214" y="699"/>
                </a:lnTo>
                <a:lnTo>
                  <a:pt x="2232" y="722"/>
                </a:lnTo>
                <a:lnTo>
                  <a:pt x="2245" y="737"/>
                </a:lnTo>
                <a:lnTo>
                  <a:pt x="2255" y="737"/>
                </a:lnTo>
                <a:lnTo>
                  <a:pt x="2262" y="737"/>
                </a:lnTo>
                <a:lnTo>
                  <a:pt x="2267" y="735"/>
                </a:lnTo>
                <a:lnTo>
                  <a:pt x="2272" y="732"/>
                </a:lnTo>
                <a:lnTo>
                  <a:pt x="2274" y="724"/>
                </a:lnTo>
                <a:lnTo>
                  <a:pt x="2277" y="715"/>
                </a:lnTo>
                <a:lnTo>
                  <a:pt x="2281" y="707"/>
                </a:lnTo>
                <a:lnTo>
                  <a:pt x="2287" y="704"/>
                </a:lnTo>
                <a:lnTo>
                  <a:pt x="2289" y="712"/>
                </a:lnTo>
                <a:lnTo>
                  <a:pt x="2294" y="720"/>
                </a:lnTo>
                <a:lnTo>
                  <a:pt x="2299" y="727"/>
                </a:lnTo>
                <a:lnTo>
                  <a:pt x="2306" y="734"/>
                </a:lnTo>
                <a:lnTo>
                  <a:pt x="2321" y="744"/>
                </a:lnTo>
                <a:lnTo>
                  <a:pt x="2334" y="755"/>
                </a:lnTo>
                <a:lnTo>
                  <a:pt x="2332" y="764"/>
                </a:lnTo>
                <a:lnTo>
                  <a:pt x="2329" y="774"/>
                </a:lnTo>
                <a:lnTo>
                  <a:pt x="2322" y="786"/>
                </a:lnTo>
                <a:lnTo>
                  <a:pt x="2316" y="797"/>
                </a:lnTo>
                <a:lnTo>
                  <a:pt x="2301" y="817"/>
                </a:lnTo>
                <a:lnTo>
                  <a:pt x="2291" y="831"/>
                </a:lnTo>
                <a:lnTo>
                  <a:pt x="2267" y="841"/>
                </a:lnTo>
                <a:lnTo>
                  <a:pt x="2247" y="851"/>
                </a:lnTo>
                <a:lnTo>
                  <a:pt x="2227" y="863"/>
                </a:lnTo>
                <a:lnTo>
                  <a:pt x="2207" y="874"/>
                </a:lnTo>
                <a:lnTo>
                  <a:pt x="2199" y="878"/>
                </a:lnTo>
                <a:lnTo>
                  <a:pt x="2192" y="879"/>
                </a:lnTo>
                <a:lnTo>
                  <a:pt x="2189" y="879"/>
                </a:lnTo>
                <a:lnTo>
                  <a:pt x="2183" y="879"/>
                </a:lnTo>
                <a:lnTo>
                  <a:pt x="2180" y="879"/>
                </a:lnTo>
                <a:lnTo>
                  <a:pt x="2177" y="881"/>
                </a:lnTo>
                <a:lnTo>
                  <a:pt x="2170" y="886"/>
                </a:lnTo>
                <a:lnTo>
                  <a:pt x="2163" y="896"/>
                </a:lnTo>
                <a:lnTo>
                  <a:pt x="2157" y="894"/>
                </a:lnTo>
                <a:lnTo>
                  <a:pt x="2152" y="893"/>
                </a:lnTo>
                <a:lnTo>
                  <a:pt x="2150" y="893"/>
                </a:lnTo>
                <a:lnTo>
                  <a:pt x="2148" y="893"/>
                </a:lnTo>
                <a:lnTo>
                  <a:pt x="2148" y="873"/>
                </a:lnTo>
                <a:lnTo>
                  <a:pt x="2145" y="854"/>
                </a:lnTo>
                <a:lnTo>
                  <a:pt x="2138" y="838"/>
                </a:lnTo>
                <a:lnTo>
                  <a:pt x="2132" y="824"/>
                </a:lnTo>
                <a:lnTo>
                  <a:pt x="2113" y="799"/>
                </a:lnTo>
                <a:lnTo>
                  <a:pt x="2095" y="774"/>
                </a:lnTo>
                <a:lnTo>
                  <a:pt x="2088" y="757"/>
                </a:lnTo>
                <a:lnTo>
                  <a:pt x="2085" y="742"/>
                </a:lnTo>
                <a:lnTo>
                  <a:pt x="2083" y="734"/>
                </a:lnTo>
                <a:lnTo>
                  <a:pt x="2078" y="729"/>
                </a:lnTo>
                <a:lnTo>
                  <a:pt x="2071" y="724"/>
                </a:lnTo>
                <a:lnTo>
                  <a:pt x="2063" y="720"/>
                </a:lnTo>
                <a:lnTo>
                  <a:pt x="2063" y="712"/>
                </a:lnTo>
                <a:lnTo>
                  <a:pt x="2061" y="705"/>
                </a:lnTo>
                <a:lnTo>
                  <a:pt x="2058" y="699"/>
                </a:lnTo>
                <a:lnTo>
                  <a:pt x="2056" y="694"/>
                </a:lnTo>
                <a:lnTo>
                  <a:pt x="2048" y="683"/>
                </a:lnTo>
                <a:lnTo>
                  <a:pt x="2040" y="675"/>
                </a:lnTo>
                <a:lnTo>
                  <a:pt x="2031" y="677"/>
                </a:lnTo>
                <a:lnTo>
                  <a:pt x="2021" y="677"/>
                </a:lnTo>
                <a:lnTo>
                  <a:pt x="2021" y="670"/>
                </a:lnTo>
                <a:lnTo>
                  <a:pt x="2019" y="667"/>
                </a:lnTo>
                <a:lnTo>
                  <a:pt x="2016" y="665"/>
                </a:lnTo>
                <a:lnTo>
                  <a:pt x="2011" y="663"/>
                </a:lnTo>
                <a:lnTo>
                  <a:pt x="2013" y="672"/>
                </a:lnTo>
                <a:lnTo>
                  <a:pt x="2018" y="680"/>
                </a:lnTo>
                <a:lnTo>
                  <a:pt x="2021" y="687"/>
                </a:lnTo>
                <a:lnTo>
                  <a:pt x="2026" y="694"/>
                </a:lnTo>
                <a:lnTo>
                  <a:pt x="2036" y="705"/>
                </a:lnTo>
                <a:lnTo>
                  <a:pt x="2045" y="717"/>
                </a:lnTo>
                <a:lnTo>
                  <a:pt x="2048" y="732"/>
                </a:lnTo>
                <a:lnTo>
                  <a:pt x="2050" y="747"/>
                </a:lnTo>
                <a:lnTo>
                  <a:pt x="2058" y="752"/>
                </a:lnTo>
                <a:lnTo>
                  <a:pt x="2066" y="757"/>
                </a:lnTo>
                <a:lnTo>
                  <a:pt x="2071" y="777"/>
                </a:lnTo>
                <a:lnTo>
                  <a:pt x="2078" y="799"/>
                </a:lnTo>
                <a:lnTo>
                  <a:pt x="2086" y="811"/>
                </a:lnTo>
                <a:lnTo>
                  <a:pt x="2093" y="822"/>
                </a:lnTo>
                <a:lnTo>
                  <a:pt x="2093" y="831"/>
                </a:lnTo>
                <a:lnTo>
                  <a:pt x="2093" y="838"/>
                </a:lnTo>
                <a:lnTo>
                  <a:pt x="2103" y="846"/>
                </a:lnTo>
                <a:lnTo>
                  <a:pt x="2113" y="854"/>
                </a:lnTo>
                <a:lnTo>
                  <a:pt x="2123" y="869"/>
                </a:lnTo>
                <a:lnTo>
                  <a:pt x="2135" y="883"/>
                </a:lnTo>
                <a:lnTo>
                  <a:pt x="2145" y="898"/>
                </a:lnTo>
                <a:lnTo>
                  <a:pt x="2157" y="913"/>
                </a:lnTo>
                <a:lnTo>
                  <a:pt x="2157" y="916"/>
                </a:lnTo>
                <a:lnTo>
                  <a:pt x="2157" y="918"/>
                </a:lnTo>
                <a:lnTo>
                  <a:pt x="2165" y="918"/>
                </a:lnTo>
                <a:lnTo>
                  <a:pt x="2172" y="918"/>
                </a:lnTo>
                <a:lnTo>
                  <a:pt x="2187" y="915"/>
                </a:lnTo>
                <a:lnTo>
                  <a:pt x="2205" y="911"/>
                </a:lnTo>
                <a:lnTo>
                  <a:pt x="2224" y="908"/>
                </a:lnTo>
                <a:lnTo>
                  <a:pt x="2240" y="905"/>
                </a:lnTo>
                <a:lnTo>
                  <a:pt x="2239" y="923"/>
                </a:lnTo>
                <a:lnTo>
                  <a:pt x="2235" y="941"/>
                </a:lnTo>
                <a:lnTo>
                  <a:pt x="2230" y="956"/>
                </a:lnTo>
                <a:lnTo>
                  <a:pt x="2224" y="971"/>
                </a:lnTo>
                <a:lnTo>
                  <a:pt x="2217" y="987"/>
                </a:lnTo>
                <a:lnTo>
                  <a:pt x="2207" y="1000"/>
                </a:lnTo>
                <a:lnTo>
                  <a:pt x="2197" y="1012"/>
                </a:lnTo>
                <a:lnTo>
                  <a:pt x="2187" y="1023"/>
                </a:lnTo>
                <a:lnTo>
                  <a:pt x="2163" y="1045"/>
                </a:lnTo>
                <a:lnTo>
                  <a:pt x="2140" y="1067"/>
                </a:lnTo>
                <a:lnTo>
                  <a:pt x="2128" y="1077"/>
                </a:lnTo>
                <a:lnTo>
                  <a:pt x="2118" y="1089"/>
                </a:lnTo>
                <a:lnTo>
                  <a:pt x="2108" y="1100"/>
                </a:lnTo>
                <a:lnTo>
                  <a:pt x="2100" y="1112"/>
                </a:lnTo>
                <a:lnTo>
                  <a:pt x="2096" y="1119"/>
                </a:lnTo>
                <a:lnTo>
                  <a:pt x="2095" y="1126"/>
                </a:lnTo>
                <a:lnTo>
                  <a:pt x="2095" y="1132"/>
                </a:lnTo>
                <a:lnTo>
                  <a:pt x="2096" y="1139"/>
                </a:lnTo>
                <a:lnTo>
                  <a:pt x="2101" y="1152"/>
                </a:lnTo>
                <a:lnTo>
                  <a:pt x="2105" y="1164"/>
                </a:lnTo>
                <a:lnTo>
                  <a:pt x="2101" y="1177"/>
                </a:lnTo>
                <a:lnTo>
                  <a:pt x="2096" y="1191"/>
                </a:lnTo>
                <a:lnTo>
                  <a:pt x="2105" y="1198"/>
                </a:lnTo>
                <a:lnTo>
                  <a:pt x="2110" y="1206"/>
                </a:lnTo>
                <a:lnTo>
                  <a:pt x="2111" y="1218"/>
                </a:lnTo>
                <a:lnTo>
                  <a:pt x="2113" y="1231"/>
                </a:lnTo>
                <a:lnTo>
                  <a:pt x="2111" y="1244"/>
                </a:lnTo>
                <a:lnTo>
                  <a:pt x="2110" y="1256"/>
                </a:lnTo>
                <a:lnTo>
                  <a:pt x="2108" y="1266"/>
                </a:lnTo>
                <a:lnTo>
                  <a:pt x="2105" y="1273"/>
                </a:lnTo>
                <a:lnTo>
                  <a:pt x="2100" y="1280"/>
                </a:lnTo>
                <a:lnTo>
                  <a:pt x="2095" y="1285"/>
                </a:lnTo>
                <a:lnTo>
                  <a:pt x="2090" y="1290"/>
                </a:lnTo>
                <a:lnTo>
                  <a:pt x="2083" y="1293"/>
                </a:lnTo>
                <a:lnTo>
                  <a:pt x="2071" y="1300"/>
                </a:lnTo>
                <a:lnTo>
                  <a:pt x="2060" y="1308"/>
                </a:lnTo>
                <a:lnTo>
                  <a:pt x="2055" y="1313"/>
                </a:lnTo>
                <a:lnTo>
                  <a:pt x="2050" y="1318"/>
                </a:lnTo>
                <a:lnTo>
                  <a:pt x="2046" y="1326"/>
                </a:lnTo>
                <a:lnTo>
                  <a:pt x="2043" y="1335"/>
                </a:lnTo>
                <a:lnTo>
                  <a:pt x="2041" y="1342"/>
                </a:lnTo>
                <a:lnTo>
                  <a:pt x="2041" y="1350"/>
                </a:lnTo>
                <a:lnTo>
                  <a:pt x="2041" y="1357"/>
                </a:lnTo>
                <a:lnTo>
                  <a:pt x="2043" y="1365"/>
                </a:lnTo>
                <a:lnTo>
                  <a:pt x="2045" y="1372"/>
                </a:lnTo>
                <a:lnTo>
                  <a:pt x="2045" y="1380"/>
                </a:lnTo>
                <a:lnTo>
                  <a:pt x="2045" y="1387"/>
                </a:lnTo>
                <a:lnTo>
                  <a:pt x="2043" y="1393"/>
                </a:lnTo>
                <a:lnTo>
                  <a:pt x="2034" y="1397"/>
                </a:lnTo>
                <a:lnTo>
                  <a:pt x="2028" y="1400"/>
                </a:lnTo>
                <a:lnTo>
                  <a:pt x="2021" y="1405"/>
                </a:lnTo>
                <a:lnTo>
                  <a:pt x="2016" y="1410"/>
                </a:lnTo>
                <a:lnTo>
                  <a:pt x="2019" y="1419"/>
                </a:lnTo>
                <a:lnTo>
                  <a:pt x="2021" y="1430"/>
                </a:lnTo>
                <a:lnTo>
                  <a:pt x="2013" y="1439"/>
                </a:lnTo>
                <a:lnTo>
                  <a:pt x="2008" y="1447"/>
                </a:lnTo>
                <a:lnTo>
                  <a:pt x="2004" y="1457"/>
                </a:lnTo>
                <a:lnTo>
                  <a:pt x="1998" y="1469"/>
                </a:lnTo>
                <a:lnTo>
                  <a:pt x="1989" y="1484"/>
                </a:lnTo>
                <a:lnTo>
                  <a:pt x="1978" y="1494"/>
                </a:lnTo>
                <a:lnTo>
                  <a:pt x="1966" y="1502"/>
                </a:lnTo>
                <a:lnTo>
                  <a:pt x="1952" y="1507"/>
                </a:lnTo>
                <a:lnTo>
                  <a:pt x="1921" y="1517"/>
                </a:lnTo>
                <a:lnTo>
                  <a:pt x="1884" y="1524"/>
                </a:lnTo>
                <a:lnTo>
                  <a:pt x="1874" y="1527"/>
                </a:lnTo>
                <a:lnTo>
                  <a:pt x="1864" y="1529"/>
                </a:lnTo>
                <a:lnTo>
                  <a:pt x="1859" y="1529"/>
                </a:lnTo>
                <a:lnTo>
                  <a:pt x="1854" y="1529"/>
                </a:lnTo>
                <a:lnTo>
                  <a:pt x="1849" y="1529"/>
                </a:lnTo>
                <a:lnTo>
                  <a:pt x="1844" y="1526"/>
                </a:lnTo>
                <a:lnTo>
                  <a:pt x="1842" y="1504"/>
                </a:lnTo>
                <a:lnTo>
                  <a:pt x="1839" y="1480"/>
                </a:lnTo>
                <a:lnTo>
                  <a:pt x="1825" y="1460"/>
                </a:lnTo>
                <a:lnTo>
                  <a:pt x="1812" y="1440"/>
                </a:lnTo>
                <a:lnTo>
                  <a:pt x="1807" y="1414"/>
                </a:lnTo>
                <a:lnTo>
                  <a:pt x="1803" y="1387"/>
                </a:lnTo>
                <a:lnTo>
                  <a:pt x="1802" y="1373"/>
                </a:lnTo>
                <a:lnTo>
                  <a:pt x="1800" y="1360"/>
                </a:lnTo>
                <a:lnTo>
                  <a:pt x="1798" y="1348"/>
                </a:lnTo>
                <a:lnTo>
                  <a:pt x="1793" y="1336"/>
                </a:lnTo>
                <a:lnTo>
                  <a:pt x="1783" y="1325"/>
                </a:lnTo>
                <a:lnTo>
                  <a:pt x="1772" y="1313"/>
                </a:lnTo>
                <a:lnTo>
                  <a:pt x="1770" y="1298"/>
                </a:lnTo>
                <a:lnTo>
                  <a:pt x="1770" y="1285"/>
                </a:lnTo>
                <a:lnTo>
                  <a:pt x="1772" y="1273"/>
                </a:lnTo>
                <a:lnTo>
                  <a:pt x="1777" y="1261"/>
                </a:lnTo>
                <a:lnTo>
                  <a:pt x="1785" y="1241"/>
                </a:lnTo>
                <a:lnTo>
                  <a:pt x="1793" y="1223"/>
                </a:lnTo>
                <a:lnTo>
                  <a:pt x="1795" y="1213"/>
                </a:lnTo>
                <a:lnTo>
                  <a:pt x="1795" y="1199"/>
                </a:lnTo>
                <a:lnTo>
                  <a:pt x="1792" y="1184"/>
                </a:lnTo>
                <a:lnTo>
                  <a:pt x="1788" y="1169"/>
                </a:lnTo>
                <a:lnTo>
                  <a:pt x="1778" y="1141"/>
                </a:lnTo>
                <a:lnTo>
                  <a:pt x="1770" y="1122"/>
                </a:lnTo>
                <a:lnTo>
                  <a:pt x="1757" y="1107"/>
                </a:lnTo>
                <a:lnTo>
                  <a:pt x="1741" y="1092"/>
                </a:lnTo>
                <a:lnTo>
                  <a:pt x="1740" y="1085"/>
                </a:lnTo>
                <a:lnTo>
                  <a:pt x="1738" y="1077"/>
                </a:lnTo>
                <a:lnTo>
                  <a:pt x="1736" y="1069"/>
                </a:lnTo>
                <a:lnTo>
                  <a:pt x="1738" y="1060"/>
                </a:lnTo>
                <a:lnTo>
                  <a:pt x="1741" y="1045"/>
                </a:lnTo>
                <a:lnTo>
                  <a:pt x="1743" y="1030"/>
                </a:lnTo>
                <a:lnTo>
                  <a:pt x="1745" y="1022"/>
                </a:lnTo>
                <a:lnTo>
                  <a:pt x="1743" y="1017"/>
                </a:lnTo>
                <a:lnTo>
                  <a:pt x="1741" y="1010"/>
                </a:lnTo>
                <a:lnTo>
                  <a:pt x="1738" y="1007"/>
                </a:lnTo>
                <a:lnTo>
                  <a:pt x="1733" y="1002"/>
                </a:lnTo>
                <a:lnTo>
                  <a:pt x="1725" y="998"/>
                </a:lnTo>
                <a:lnTo>
                  <a:pt x="1713" y="997"/>
                </a:lnTo>
                <a:lnTo>
                  <a:pt x="1700" y="997"/>
                </a:lnTo>
                <a:lnTo>
                  <a:pt x="1700" y="990"/>
                </a:lnTo>
                <a:lnTo>
                  <a:pt x="1698" y="985"/>
                </a:lnTo>
                <a:lnTo>
                  <a:pt x="1686" y="982"/>
                </a:lnTo>
                <a:lnTo>
                  <a:pt x="1675" y="980"/>
                </a:lnTo>
                <a:lnTo>
                  <a:pt x="1664" y="980"/>
                </a:lnTo>
                <a:lnTo>
                  <a:pt x="1656" y="982"/>
                </a:lnTo>
                <a:lnTo>
                  <a:pt x="1638" y="987"/>
                </a:lnTo>
                <a:lnTo>
                  <a:pt x="1614" y="995"/>
                </a:lnTo>
                <a:lnTo>
                  <a:pt x="1601" y="995"/>
                </a:lnTo>
                <a:lnTo>
                  <a:pt x="1589" y="993"/>
                </a:lnTo>
                <a:lnTo>
                  <a:pt x="1576" y="993"/>
                </a:lnTo>
                <a:lnTo>
                  <a:pt x="1562" y="992"/>
                </a:lnTo>
                <a:lnTo>
                  <a:pt x="1556" y="995"/>
                </a:lnTo>
                <a:lnTo>
                  <a:pt x="1552" y="998"/>
                </a:lnTo>
                <a:lnTo>
                  <a:pt x="1546" y="1000"/>
                </a:lnTo>
                <a:lnTo>
                  <a:pt x="1537" y="1002"/>
                </a:lnTo>
                <a:lnTo>
                  <a:pt x="1522" y="990"/>
                </a:lnTo>
                <a:lnTo>
                  <a:pt x="1509" y="978"/>
                </a:lnTo>
                <a:lnTo>
                  <a:pt x="1495" y="966"/>
                </a:lnTo>
                <a:lnTo>
                  <a:pt x="1482" y="955"/>
                </a:lnTo>
                <a:lnTo>
                  <a:pt x="1479" y="943"/>
                </a:lnTo>
                <a:lnTo>
                  <a:pt x="1475" y="933"/>
                </a:lnTo>
                <a:lnTo>
                  <a:pt x="1454" y="916"/>
                </a:lnTo>
                <a:lnTo>
                  <a:pt x="1437" y="898"/>
                </a:lnTo>
                <a:lnTo>
                  <a:pt x="1437" y="886"/>
                </a:lnTo>
                <a:lnTo>
                  <a:pt x="1437" y="874"/>
                </a:lnTo>
                <a:lnTo>
                  <a:pt x="1433" y="871"/>
                </a:lnTo>
                <a:lnTo>
                  <a:pt x="1428" y="866"/>
                </a:lnTo>
                <a:lnTo>
                  <a:pt x="1427" y="861"/>
                </a:lnTo>
                <a:lnTo>
                  <a:pt x="1428" y="856"/>
                </a:lnTo>
                <a:lnTo>
                  <a:pt x="1430" y="849"/>
                </a:lnTo>
                <a:lnTo>
                  <a:pt x="1433" y="844"/>
                </a:lnTo>
                <a:lnTo>
                  <a:pt x="1440" y="834"/>
                </a:lnTo>
                <a:lnTo>
                  <a:pt x="1443" y="826"/>
                </a:lnTo>
                <a:lnTo>
                  <a:pt x="1445" y="816"/>
                </a:lnTo>
                <a:lnTo>
                  <a:pt x="1445" y="807"/>
                </a:lnTo>
                <a:lnTo>
                  <a:pt x="1443" y="801"/>
                </a:lnTo>
                <a:lnTo>
                  <a:pt x="1442" y="794"/>
                </a:lnTo>
                <a:lnTo>
                  <a:pt x="1437" y="781"/>
                </a:lnTo>
                <a:lnTo>
                  <a:pt x="1433" y="767"/>
                </a:lnTo>
                <a:lnTo>
                  <a:pt x="1442" y="747"/>
                </a:lnTo>
                <a:lnTo>
                  <a:pt x="1454" y="725"/>
                </a:lnTo>
                <a:lnTo>
                  <a:pt x="1459" y="715"/>
                </a:lnTo>
                <a:lnTo>
                  <a:pt x="1465" y="707"/>
                </a:lnTo>
                <a:lnTo>
                  <a:pt x="1474" y="699"/>
                </a:lnTo>
                <a:lnTo>
                  <a:pt x="1482" y="690"/>
                </a:lnTo>
                <a:lnTo>
                  <a:pt x="1492" y="683"/>
                </a:lnTo>
                <a:lnTo>
                  <a:pt x="1502" y="678"/>
                </a:lnTo>
                <a:lnTo>
                  <a:pt x="1512" y="672"/>
                </a:lnTo>
                <a:lnTo>
                  <a:pt x="1521" y="662"/>
                </a:lnTo>
                <a:lnTo>
                  <a:pt x="1522" y="645"/>
                </a:lnTo>
                <a:lnTo>
                  <a:pt x="1524" y="630"/>
                </a:lnTo>
                <a:lnTo>
                  <a:pt x="1527" y="623"/>
                </a:lnTo>
                <a:lnTo>
                  <a:pt x="1531" y="620"/>
                </a:lnTo>
                <a:lnTo>
                  <a:pt x="1534" y="615"/>
                </a:lnTo>
                <a:lnTo>
                  <a:pt x="1539" y="612"/>
                </a:lnTo>
                <a:lnTo>
                  <a:pt x="1547" y="606"/>
                </a:lnTo>
                <a:lnTo>
                  <a:pt x="1557" y="603"/>
                </a:lnTo>
                <a:lnTo>
                  <a:pt x="1561" y="600"/>
                </a:lnTo>
                <a:lnTo>
                  <a:pt x="1564" y="596"/>
                </a:lnTo>
                <a:lnTo>
                  <a:pt x="1567" y="593"/>
                </a:lnTo>
                <a:lnTo>
                  <a:pt x="1569" y="588"/>
                </a:lnTo>
                <a:lnTo>
                  <a:pt x="1571" y="581"/>
                </a:lnTo>
                <a:lnTo>
                  <a:pt x="1572" y="575"/>
                </a:lnTo>
                <a:lnTo>
                  <a:pt x="1571" y="566"/>
                </a:lnTo>
                <a:lnTo>
                  <a:pt x="1569" y="556"/>
                </a:lnTo>
                <a:lnTo>
                  <a:pt x="1554" y="556"/>
                </a:lnTo>
                <a:lnTo>
                  <a:pt x="1539" y="556"/>
                </a:lnTo>
                <a:lnTo>
                  <a:pt x="1537" y="540"/>
                </a:lnTo>
                <a:lnTo>
                  <a:pt x="1539" y="519"/>
                </a:lnTo>
                <a:lnTo>
                  <a:pt x="1542" y="511"/>
                </a:lnTo>
                <a:lnTo>
                  <a:pt x="1546" y="503"/>
                </a:lnTo>
                <a:lnTo>
                  <a:pt x="1549" y="496"/>
                </a:lnTo>
                <a:lnTo>
                  <a:pt x="1554" y="491"/>
                </a:lnTo>
                <a:lnTo>
                  <a:pt x="1551" y="488"/>
                </a:lnTo>
                <a:lnTo>
                  <a:pt x="1547" y="484"/>
                </a:lnTo>
                <a:lnTo>
                  <a:pt x="1546" y="479"/>
                </a:lnTo>
                <a:lnTo>
                  <a:pt x="1544" y="474"/>
                </a:lnTo>
                <a:lnTo>
                  <a:pt x="1566" y="471"/>
                </a:lnTo>
                <a:lnTo>
                  <a:pt x="1589" y="469"/>
                </a:lnTo>
                <a:lnTo>
                  <a:pt x="1601" y="469"/>
                </a:lnTo>
                <a:lnTo>
                  <a:pt x="1611" y="469"/>
                </a:lnTo>
                <a:lnTo>
                  <a:pt x="1623" y="466"/>
                </a:lnTo>
                <a:lnTo>
                  <a:pt x="1631" y="462"/>
                </a:lnTo>
                <a:lnTo>
                  <a:pt x="1631" y="452"/>
                </a:lnTo>
                <a:lnTo>
                  <a:pt x="1631" y="442"/>
                </a:lnTo>
                <a:lnTo>
                  <a:pt x="1628" y="434"/>
                </a:lnTo>
                <a:lnTo>
                  <a:pt x="1624" y="427"/>
                </a:lnTo>
                <a:lnTo>
                  <a:pt x="1619" y="421"/>
                </a:lnTo>
                <a:lnTo>
                  <a:pt x="1613" y="416"/>
                </a:lnTo>
                <a:lnTo>
                  <a:pt x="1604" y="412"/>
                </a:lnTo>
                <a:lnTo>
                  <a:pt x="1596" y="409"/>
                </a:lnTo>
                <a:lnTo>
                  <a:pt x="1596" y="406"/>
                </a:lnTo>
                <a:lnTo>
                  <a:pt x="1596" y="402"/>
                </a:lnTo>
                <a:lnTo>
                  <a:pt x="1598" y="402"/>
                </a:lnTo>
                <a:lnTo>
                  <a:pt x="1599" y="402"/>
                </a:lnTo>
                <a:lnTo>
                  <a:pt x="1606" y="401"/>
                </a:lnTo>
                <a:lnTo>
                  <a:pt x="1611" y="401"/>
                </a:lnTo>
                <a:lnTo>
                  <a:pt x="1618" y="402"/>
                </a:lnTo>
                <a:lnTo>
                  <a:pt x="1624" y="404"/>
                </a:lnTo>
                <a:lnTo>
                  <a:pt x="1624" y="397"/>
                </a:lnTo>
                <a:lnTo>
                  <a:pt x="1624" y="390"/>
                </a:lnTo>
                <a:lnTo>
                  <a:pt x="1638" y="390"/>
                </a:lnTo>
                <a:lnTo>
                  <a:pt x="1646" y="390"/>
                </a:lnTo>
                <a:lnTo>
                  <a:pt x="1653" y="389"/>
                </a:lnTo>
                <a:lnTo>
                  <a:pt x="1656" y="385"/>
                </a:lnTo>
                <a:lnTo>
                  <a:pt x="1664" y="377"/>
                </a:lnTo>
                <a:lnTo>
                  <a:pt x="1676" y="365"/>
                </a:lnTo>
                <a:lnTo>
                  <a:pt x="1690" y="362"/>
                </a:lnTo>
                <a:lnTo>
                  <a:pt x="1701" y="357"/>
                </a:lnTo>
                <a:lnTo>
                  <a:pt x="1710" y="345"/>
                </a:lnTo>
                <a:lnTo>
                  <a:pt x="1718" y="334"/>
                </a:lnTo>
                <a:lnTo>
                  <a:pt x="1730" y="332"/>
                </a:lnTo>
                <a:lnTo>
                  <a:pt x="1740" y="330"/>
                </a:lnTo>
                <a:lnTo>
                  <a:pt x="1736" y="324"/>
                </a:lnTo>
                <a:lnTo>
                  <a:pt x="1735" y="315"/>
                </a:lnTo>
                <a:lnTo>
                  <a:pt x="1733" y="307"/>
                </a:lnTo>
                <a:lnTo>
                  <a:pt x="1735" y="297"/>
                </a:lnTo>
                <a:lnTo>
                  <a:pt x="1747" y="297"/>
                </a:lnTo>
                <a:lnTo>
                  <a:pt x="1758" y="298"/>
                </a:lnTo>
                <a:lnTo>
                  <a:pt x="1760" y="300"/>
                </a:lnTo>
                <a:lnTo>
                  <a:pt x="1762" y="302"/>
                </a:lnTo>
                <a:lnTo>
                  <a:pt x="1762" y="303"/>
                </a:lnTo>
                <a:lnTo>
                  <a:pt x="1755" y="308"/>
                </a:lnTo>
                <a:lnTo>
                  <a:pt x="1750" y="312"/>
                </a:lnTo>
                <a:lnTo>
                  <a:pt x="1750" y="318"/>
                </a:lnTo>
                <a:lnTo>
                  <a:pt x="1752" y="324"/>
                </a:lnTo>
                <a:lnTo>
                  <a:pt x="1753" y="329"/>
                </a:lnTo>
                <a:lnTo>
                  <a:pt x="1757" y="332"/>
                </a:lnTo>
                <a:lnTo>
                  <a:pt x="1758" y="332"/>
                </a:lnTo>
                <a:lnTo>
                  <a:pt x="1768" y="329"/>
                </a:lnTo>
                <a:lnTo>
                  <a:pt x="1778" y="327"/>
                </a:lnTo>
                <a:lnTo>
                  <a:pt x="1785" y="332"/>
                </a:lnTo>
                <a:lnTo>
                  <a:pt x="1790" y="337"/>
                </a:lnTo>
                <a:lnTo>
                  <a:pt x="1805" y="329"/>
                </a:lnTo>
                <a:lnTo>
                  <a:pt x="1819" y="324"/>
                </a:lnTo>
                <a:lnTo>
                  <a:pt x="1837" y="324"/>
                </a:lnTo>
                <a:lnTo>
                  <a:pt x="1855" y="320"/>
                </a:lnTo>
                <a:lnTo>
                  <a:pt x="1862" y="303"/>
                </a:lnTo>
                <a:lnTo>
                  <a:pt x="1869" y="288"/>
                </a:lnTo>
                <a:lnTo>
                  <a:pt x="1875" y="287"/>
                </a:lnTo>
                <a:lnTo>
                  <a:pt x="1882" y="288"/>
                </a:lnTo>
                <a:lnTo>
                  <a:pt x="1887" y="292"/>
                </a:lnTo>
                <a:lnTo>
                  <a:pt x="1892" y="293"/>
                </a:lnTo>
                <a:lnTo>
                  <a:pt x="1896" y="290"/>
                </a:lnTo>
                <a:lnTo>
                  <a:pt x="1897" y="287"/>
                </a:lnTo>
                <a:lnTo>
                  <a:pt x="1892" y="280"/>
                </a:lnTo>
                <a:lnTo>
                  <a:pt x="1887" y="275"/>
                </a:lnTo>
                <a:lnTo>
                  <a:pt x="1887" y="268"/>
                </a:lnTo>
                <a:lnTo>
                  <a:pt x="1887" y="263"/>
                </a:lnTo>
                <a:lnTo>
                  <a:pt x="1902" y="265"/>
                </a:lnTo>
                <a:lnTo>
                  <a:pt x="1917" y="267"/>
                </a:lnTo>
                <a:lnTo>
                  <a:pt x="1924" y="267"/>
                </a:lnTo>
                <a:lnTo>
                  <a:pt x="1931" y="263"/>
                </a:lnTo>
                <a:lnTo>
                  <a:pt x="1936" y="260"/>
                </a:lnTo>
                <a:lnTo>
                  <a:pt x="1941" y="253"/>
                </a:lnTo>
                <a:lnTo>
                  <a:pt x="1932" y="252"/>
                </a:lnTo>
                <a:lnTo>
                  <a:pt x="1922" y="252"/>
                </a:lnTo>
                <a:lnTo>
                  <a:pt x="1912" y="252"/>
                </a:lnTo>
                <a:lnTo>
                  <a:pt x="1902" y="253"/>
                </a:lnTo>
                <a:lnTo>
                  <a:pt x="1892" y="253"/>
                </a:lnTo>
                <a:lnTo>
                  <a:pt x="1882" y="253"/>
                </a:lnTo>
                <a:lnTo>
                  <a:pt x="1872" y="250"/>
                </a:lnTo>
                <a:lnTo>
                  <a:pt x="1864" y="246"/>
                </a:lnTo>
                <a:lnTo>
                  <a:pt x="1864" y="245"/>
                </a:lnTo>
                <a:lnTo>
                  <a:pt x="1864" y="243"/>
                </a:lnTo>
                <a:lnTo>
                  <a:pt x="1862" y="233"/>
                </a:lnTo>
                <a:lnTo>
                  <a:pt x="1862" y="225"/>
                </a:lnTo>
                <a:lnTo>
                  <a:pt x="1877" y="213"/>
                </a:lnTo>
                <a:lnTo>
                  <a:pt x="1892" y="201"/>
                </a:lnTo>
                <a:lnTo>
                  <a:pt x="1892" y="195"/>
                </a:lnTo>
                <a:lnTo>
                  <a:pt x="1891" y="191"/>
                </a:lnTo>
                <a:lnTo>
                  <a:pt x="1889" y="188"/>
                </a:lnTo>
                <a:lnTo>
                  <a:pt x="1887" y="185"/>
                </a:lnTo>
                <a:lnTo>
                  <a:pt x="1885" y="185"/>
                </a:lnTo>
                <a:lnTo>
                  <a:pt x="1875" y="186"/>
                </a:lnTo>
                <a:lnTo>
                  <a:pt x="1867" y="190"/>
                </a:lnTo>
                <a:lnTo>
                  <a:pt x="1857" y="195"/>
                </a:lnTo>
                <a:lnTo>
                  <a:pt x="1850" y="200"/>
                </a:lnTo>
                <a:lnTo>
                  <a:pt x="1835" y="213"/>
                </a:lnTo>
                <a:lnTo>
                  <a:pt x="1822" y="226"/>
                </a:lnTo>
                <a:lnTo>
                  <a:pt x="1824" y="235"/>
                </a:lnTo>
                <a:lnTo>
                  <a:pt x="1824" y="245"/>
                </a:lnTo>
                <a:lnTo>
                  <a:pt x="1827" y="250"/>
                </a:lnTo>
                <a:lnTo>
                  <a:pt x="1830" y="253"/>
                </a:lnTo>
                <a:lnTo>
                  <a:pt x="1835" y="255"/>
                </a:lnTo>
                <a:lnTo>
                  <a:pt x="1840" y="257"/>
                </a:lnTo>
                <a:lnTo>
                  <a:pt x="1839" y="260"/>
                </a:lnTo>
                <a:lnTo>
                  <a:pt x="1839" y="263"/>
                </a:lnTo>
                <a:lnTo>
                  <a:pt x="1825" y="268"/>
                </a:lnTo>
                <a:lnTo>
                  <a:pt x="1817" y="275"/>
                </a:lnTo>
                <a:lnTo>
                  <a:pt x="1819" y="282"/>
                </a:lnTo>
                <a:lnTo>
                  <a:pt x="1817" y="290"/>
                </a:lnTo>
                <a:lnTo>
                  <a:pt x="1813" y="297"/>
                </a:lnTo>
                <a:lnTo>
                  <a:pt x="1810" y="303"/>
                </a:lnTo>
                <a:lnTo>
                  <a:pt x="1802" y="303"/>
                </a:lnTo>
                <a:lnTo>
                  <a:pt x="1793" y="305"/>
                </a:lnTo>
                <a:lnTo>
                  <a:pt x="1793" y="310"/>
                </a:lnTo>
                <a:lnTo>
                  <a:pt x="1793" y="313"/>
                </a:lnTo>
                <a:lnTo>
                  <a:pt x="1792" y="315"/>
                </a:lnTo>
                <a:lnTo>
                  <a:pt x="1790" y="317"/>
                </a:lnTo>
                <a:lnTo>
                  <a:pt x="1785" y="313"/>
                </a:lnTo>
                <a:lnTo>
                  <a:pt x="1782" y="307"/>
                </a:lnTo>
                <a:lnTo>
                  <a:pt x="1778" y="302"/>
                </a:lnTo>
                <a:lnTo>
                  <a:pt x="1775" y="295"/>
                </a:lnTo>
                <a:lnTo>
                  <a:pt x="1770" y="280"/>
                </a:lnTo>
                <a:lnTo>
                  <a:pt x="1768" y="263"/>
                </a:lnTo>
                <a:lnTo>
                  <a:pt x="1760" y="265"/>
                </a:lnTo>
                <a:lnTo>
                  <a:pt x="1753" y="267"/>
                </a:lnTo>
                <a:lnTo>
                  <a:pt x="1748" y="268"/>
                </a:lnTo>
                <a:lnTo>
                  <a:pt x="1743" y="272"/>
                </a:lnTo>
                <a:lnTo>
                  <a:pt x="1738" y="275"/>
                </a:lnTo>
                <a:lnTo>
                  <a:pt x="1731" y="278"/>
                </a:lnTo>
                <a:lnTo>
                  <a:pt x="1726" y="280"/>
                </a:lnTo>
                <a:lnTo>
                  <a:pt x="1716" y="280"/>
                </a:lnTo>
                <a:lnTo>
                  <a:pt x="1716" y="278"/>
                </a:lnTo>
                <a:lnTo>
                  <a:pt x="1711" y="270"/>
                </a:lnTo>
                <a:lnTo>
                  <a:pt x="1708" y="258"/>
                </a:lnTo>
                <a:lnTo>
                  <a:pt x="1705" y="245"/>
                </a:lnTo>
                <a:lnTo>
                  <a:pt x="1703" y="235"/>
                </a:lnTo>
                <a:lnTo>
                  <a:pt x="1718" y="230"/>
                </a:lnTo>
                <a:lnTo>
                  <a:pt x="1735" y="223"/>
                </a:lnTo>
                <a:lnTo>
                  <a:pt x="1750" y="215"/>
                </a:lnTo>
                <a:lnTo>
                  <a:pt x="1763" y="206"/>
                </a:lnTo>
                <a:lnTo>
                  <a:pt x="1775" y="190"/>
                </a:lnTo>
                <a:lnTo>
                  <a:pt x="1795" y="163"/>
                </a:lnTo>
                <a:lnTo>
                  <a:pt x="1807" y="151"/>
                </a:lnTo>
                <a:lnTo>
                  <a:pt x="1817" y="143"/>
                </a:lnTo>
                <a:lnTo>
                  <a:pt x="1820" y="141"/>
                </a:lnTo>
                <a:lnTo>
                  <a:pt x="1825" y="141"/>
                </a:lnTo>
                <a:lnTo>
                  <a:pt x="1829" y="143"/>
                </a:lnTo>
                <a:lnTo>
                  <a:pt x="1830" y="148"/>
                </a:lnTo>
                <a:lnTo>
                  <a:pt x="1842" y="139"/>
                </a:lnTo>
                <a:lnTo>
                  <a:pt x="1854" y="134"/>
                </a:lnTo>
                <a:lnTo>
                  <a:pt x="1865" y="131"/>
                </a:lnTo>
                <a:lnTo>
                  <a:pt x="1877" y="129"/>
                </a:lnTo>
                <a:lnTo>
                  <a:pt x="1901" y="131"/>
                </a:lnTo>
                <a:lnTo>
                  <a:pt x="1927" y="133"/>
                </a:lnTo>
                <a:lnTo>
                  <a:pt x="1927" y="138"/>
                </a:lnTo>
                <a:lnTo>
                  <a:pt x="1926" y="143"/>
                </a:lnTo>
                <a:lnTo>
                  <a:pt x="1941" y="143"/>
                </a:lnTo>
                <a:lnTo>
                  <a:pt x="1957" y="144"/>
                </a:lnTo>
                <a:lnTo>
                  <a:pt x="1973" y="146"/>
                </a:lnTo>
                <a:lnTo>
                  <a:pt x="1988" y="149"/>
                </a:lnTo>
                <a:lnTo>
                  <a:pt x="2003" y="154"/>
                </a:lnTo>
                <a:lnTo>
                  <a:pt x="2014" y="161"/>
                </a:lnTo>
                <a:lnTo>
                  <a:pt x="2026" y="169"/>
                </a:lnTo>
                <a:lnTo>
                  <a:pt x="2034" y="178"/>
                </a:lnTo>
                <a:lnTo>
                  <a:pt x="2031" y="180"/>
                </a:lnTo>
                <a:lnTo>
                  <a:pt x="2029" y="181"/>
                </a:lnTo>
                <a:lnTo>
                  <a:pt x="2021" y="185"/>
                </a:lnTo>
                <a:lnTo>
                  <a:pt x="2011" y="185"/>
                </a:lnTo>
                <a:lnTo>
                  <a:pt x="2001" y="183"/>
                </a:lnTo>
                <a:lnTo>
                  <a:pt x="1993" y="181"/>
                </a:lnTo>
                <a:lnTo>
                  <a:pt x="1973" y="175"/>
                </a:lnTo>
                <a:lnTo>
                  <a:pt x="1956" y="171"/>
                </a:lnTo>
                <a:lnTo>
                  <a:pt x="1956" y="173"/>
                </a:lnTo>
                <a:lnTo>
                  <a:pt x="1966" y="185"/>
                </a:lnTo>
                <a:lnTo>
                  <a:pt x="1978" y="198"/>
                </a:lnTo>
                <a:lnTo>
                  <a:pt x="1983" y="203"/>
                </a:lnTo>
                <a:lnTo>
                  <a:pt x="1989" y="208"/>
                </a:lnTo>
                <a:lnTo>
                  <a:pt x="1998" y="211"/>
                </a:lnTo>
                <a:lnTo>
                  <a:pt x="2008" y="213"/>
                </a:lnTo>
                <a:lnTo>
                  <a:pt x="2004" y="205"/>
                </a:lnTo>
                <a:lnTo>
                  <a:pt x="1999" y="196"/>
                </a:lnTo>
                <a:lnTo>
                  <a:pt x="2001" y="195"/>
                </a:lnTo>
                <a:lnTo>
                  <a:pt x="2003" y="193"/>
                </a:lnTo>
                <a:lnTo>
                  <a:pt x="2014" y="198"/>
                </a:lnTo>
                <a:lnTo>
                  <a:pt x="2029" y="203"/>
                </a:lnTo>
                <a:lnTo>
                  <a:pt x="2029" y="200"/>
                </a:lnTo>
                <a:lnTo>
                  <a:pt x="2029" y="198"/>
                </a:lnTo>
                <a:lnTo>
                  <a:pt x="2026" y="195"/>
                </a:lnTo>
                <a:lnTo>
                  <a:pt x="2024" y="191"/>
                </a:lnTo>
                <a:lnTo>
                  <a:pt x="2040" y="183"/>
                </a:lnTo>
                <a:lnTo>
                  <a:pt x="2055" y="176"/>
                </a:lnTo>
                <a:lnTo>
                  <a:pt x="2053" y="164"/>
                </a:lnTo>
                <a:lnTo>
                  <a:pt x="2051" y="151"/>
                </a:lnTo>
                <a:lnTo>
                  <a:pt x="2065" y="154"/>
                </a:lnTo>
                <a:lnTo>
                  <a:pt x="2076" y="158"/>
                </a:lnTo>
                <a:lnTo>
                  <a:pt x="2078" y="159"/>
                </a:lnTo>
                <a:lnTo>
                  <a:pt x="2078" y="161"/>
                </a:lnTo>
                <a:lnTo>
                  <a:pt x="2078" y="163"/>
                </a:lnTo>
                <a:lnTo>
                  <a:pt x="2076" y="164"/>
                </a:lnTo>
                <a:lnTo>
                  <a:pt x="2073" y="164"/>
                </a:lnTo>
                <a:lnTo>
                  <a:pt x="2068" y="166"/>
                </a:lnTo>
                <a:lnTo>
                  <a:pt x="2068" y="171"/>
                </a:lnTo>
                <a:lnTo>
                  <a:pt x="2068" y="176"/>
                </a:lnTo>
                <a:lnTo>
                  <a:pt x="2078" y="175"/>
                </a:lnTo>
                <a:lnTo>
                  <a:pt x="2086" y="171"/>
                </a:lnTo>
                <a:lnTo>
                  <a:pt x="2095" y="168"/>
                </a:lnTo>
                <a:lnTo>
                  <a:pt x="2101" y="163"/>
                </a:lnTo>
                <a:lnTo>
                  <a:pt x="2108" y="159"/>
                </a:lnTo>
                <a:lnTo>
                  <a:pt x="2117" y="156"/>
                </a:lnTo>
                <a:lnTo>
                  <a:pt x="2127" y="153"/>
                </a:lnTo>
                <a:lnTo>
                  <a:pt x="2140" y="151"/>
                </a:lnTo>
                <a:lnTo>
                  <a:pt x="2140" y="156"/>
                </a:lnTo>
                <a:lnTo>
                  <a:pt x="2140" y="159"/>
                </a:lnTo>
                <a:lnTo>
                  <a:pt x="2153" y="159"/>
                </a:lnTo>
                <a:lnTo>
                  <a:pt x="2170" y="156"/>
                </a:lnTo>
                <a:lnTo>
                  <a:pt x="2185" y="153"/>
                </a:lnTo>
                <a:lnTo>
                  <a:pt x="2197" y="149"/>
                </a:lnTo>
                <a:lnTo>
                  <a:pt x="2195" y="146"/>
                </a:lnTo>
                <a:lnTo>
                  <a:pt x="2195" y="144"/>
                </a:lnTo>
                <a:lnTo>
                  <a:pt x="2183" y="141"/>
                </a:lnTo>
                <a:lnTo>
                  <a:pt x="2173" y="139"/>
                </a:lnTo>
                <a:lnTo>
                  <a:pt x="2173" y="134"/>
                </a:lnTo>
                <a:lnTo>
                  <a:pt x="2172" y="128"/>
                </a:lnTo>
                <a:lnTo>
                  <a:pt x="2195" y="134"/>
                </a:lnTo>
                <a:lnTo>
                  <a:pt x="2220" y="143"/>
                </a:lnTo>
                <a:lnTo>
                  <a:pt x="2244" y="151"/>
                </a:lnTo>
                <a:lnTo>
                  <a:pt x="2271" y="158"/>
                </a:lnTo>
                <a:lnTo>
                  <a:pt x="2271" y="156"/>
                </a:lnTo>
                <a:lnTo>
                  <a:pt x="2272" y="153"/>
                </a:lnTo>
                <a:lnTo>
                  <a:pt x="2255" y="143"/>
                </a:lnTo>
                <a:lnTo>
                  <a:pt x="2240" y="133"/>
                </a:lnTo>
                <a:lnTo>
                  <a:pt x="2240" y="124"/>
                </a:lnTo>
                <a:lnTo>
                  <a:pt x="2242" y="116"/>
                </a:lnTo>
                <a:lnTo>
                  <a:pt x="2244" y="111"/>
                </a:lnTo>
                <a:lnTo>
                  <a:pt x="2245" y="106"/>
                </a:lnTo>
                <a:lnTo>
                  <a:pt x="2249" y="104"/>
                </a:lnTo>
                <a:lnTo>
                  <a:pt x="2252" y="101"/>
                </a:lnTo>
                <a:lnTo>
                  <a:pt x="2266" y="106"/>
                </a:lnTo>
                <a:lnTo>
                  <a:pt x="2277" y="109"/>
                </a:lnTo>
                <a:lnTo>
                  <a:pt x="2279" y="118"/>
                </a:lnTo>
                <a:lnTo>
                  <a:pt x="2282" y="126"/>
                </a:lnTo>
                <a:lnTo>
                  <a:pt x="2287" y="131"/>
                </a:lnTo>
                <a:lnTo>
                  <a:pt x="2292" y="138"/>
                </a:lnTo>
                <a:lnTo>
                  <a:pt x="2299" y="144"/>
                </a:lnTo>
                <a:lnTo>
                  <a:pt x="2304" y="149"/>
                </a:lnTo>
                <a:lnTo>
                  <a:pt x="2309" y="156"/>
                </a:lnTo>
                <a:lnTo>
                  <a:pt x="2312" y="163"/>
                </a:lnTo>
                <a:lnTo>
                  <a:pt x="2306" y="169"/>
                </a:lnTo>
                <a:lnTo>
                  <a:pt x="2299" y="176"/>
                </a:lnTo>
                <a:lnTo>
                  <a:pt x="2302" y="180"/>
                </a:lnTo>
                <a:lnTo>
                  <a:pt x="2306" y="183"/>
                </a:lnTo>
                <a:lnTo>
                  <a:pt x="2311" y="183"/>
                </a:lnTo>
                <a:lnTo>
                  <a:pt x="2316" y="183"/>
                </a:lnTo>
                <a:lnTo>
                  <a:pt x="2321" y="178"/>
                </a:lnTo>
                <a:lnTo>
                  <a:pt x="2326" y="173"/>
                </a:lnTo>
                <a:lnTo>
                  <a:pt x="2324" y="163"/>
                </a:lnTo>
                <a:lnTo>
                  <a:pt x="2321" y="154"/>
                </a:lnTo>
                <a:lnTo>
                  <a:pt x="2321" y="153"/>
                </a:lnTo>
                <a:lnTo>
                  <a:pt x="2332" y="154"/>
                </a:lnTo>
                <a:lnTo>
                  <a:pt x="2343" y="156"/>
                </a:lnTo>
                <a:lnTo>
                  <a:pt x="2343" y="161"/>
                </a:lnTo>
                <a:lnTo>
                  <a:pt x="2344" y="163"/>
                </a:lnTo>
                <a:lnTo>
                  <a:pt x="2346" y="163"/>
                </a:lnTo>
                <a:lnTo>
                  <a:pt x="2351" y="163"/>
                </a:lnTo>
                <a:lnTo>
                  <a:pt x="2349" y="161"/>
                </a:lnTo>
                <a:lnTo>
                  <a:pt x="2348" y="159"/>
                </a:lnTo>
                <a:lnTo>
                  <a:pt x="2346" y="154"/>
                </a:lnTo>
                <a:lnTo>
                  <a:pt x="2343" y="151"/>
                </a:lnTo>
                <a:lnTo>
                  <a:pt x="2329" y="151"/>
                </a:lnTo>
                <a:lnTo>
                  <a:pt x="2316" y="151"/>
                </a:lnTo>
                <a:lnTo>
                  <a:pt x="2304" y="136"/>
                </a:lnTo>
                <a:lnTo>
                  <a:pt x="2294" y="121"/>
                </a:lnTo>
                <a:lnTo>
                  <a:pt x="2294" y="116"/>
                </a:lnTo>
                <a:lnTo>
                  <a:pt x="2296" y="113"/>
                </a:lnTo>
                <a:lnTo>
                  <a:pt x="2304" y="119"/>
                </a:lnTo>
                <a:lnTo>
                  <a:pt x="2312" y="124"/>
                </a:lnTo>
                <a:lnTo>
                  <a:pt x="2317" y="126"/>
                </a:lnTo>
                <a:lnTo>
                  <a:pt x="2322" y="128"/>
                </a:lnTo>
                <a:lnTo>
                  <a:pt x="2327" y="128"/>
                </a:lnTo>
                <a:lnTo>
                  <a:pt x="2334" y="126"/>
                </a:lnTo>
                <a:lnTo>
                  <a:pt x="2326" y="123"/>
                </a:lnTo>
                <a:lnTo>
                  <a:pt x="2319" y="119"/>
                </a:lnTo>
                <a:lnTo>
                  <a:pt x="2319" y="114"/>
                </a:lnTo>
                <a:lnTo>
                  <a:pt x="2319" y="108"/>
                </a:lnTo>
                <a:lnTo>
                  <a:pt x="2331" y="113"/>
                </a:lnTo>
                <a:lnTo>
                  <a:pt x="2343" y="118"/>
                </a:lnTo>
                <a:lnTo>
                  <a:pt x="2349" y="119"/>
                </a:lnTo>
                <a:lnTo>
                  <a:pt x="2356" y="121"/>
                </a:lnTo>
                <a:lnTo>
                  <a:pt x="2361" y="123"/>
                </a:lnTo>
                <a:lnTo>
                  <a:pt x="2368" y="123"/>
                </a:lnTo>
                <a:lnTo>
                  <a:pt x="2366" y="119"/>
                </a:lnTo>
                <a:lnTo>
                  <a:pt x="2364" y="118"/>
                </a:lnTo>
                <a:lnTo>
                  <a:pt x="2349" y="111"/>
                </a:lnTo>
                <a:lnTo>
                  <a:pt x="2334" y="104"/>
                </a:lnTo>
                <a:lnTo>
                  <a:pt x="2334" y="101"/>
                </a:lnTo>
                <a:lnTo>
                  <a:pt x="2334" y="99"/>
                </a:lnTo>
                <a:lnTo>
                  <a:pt x="2336" y="97"/>
                </a:lnTo>
                <a:lnTo>
                  <a:pt x="2338" y="96"/>
                </a:lnTo>
                <a:lnTo>
                  <a:pt x="2363" y="97"/>
                </a:lnTo>
                <a:lnTo>
                  <a:pt x="2386" y="101"/>
                </a:lnTo>
                <a:lnTo>
                  <a:pt x="2386" y="99"/>
                </a:lnTo>
                <a:lnTo>
                  <a:pt x="2381" y="96"/>
                </a:lnTo>
                <a:lnTo>
                  <a:pt x="2378" y="92"/>
                </a:lnTo>
                <a:lnTo>
                  <a:pt x="2378" y="87"/>
                </a:lnTo>
                <a:lnTo>
                  <a:pt x="2378" y="81"/>
                </a:lnTo>
                <a:lnTo>
                  <a:pt x="2406" y="81"/>
                </a:lnTo>
                <a:lnTo>
                  <a:pt x="2433" y="77"/>
                </a:lnTo>
                <a:lnTo>
                  <a:pt x="2445" y="74"/>
                </a:lnTo>
                <a:lnTo>
                  <a:pt x="2456" y="69"/>
                </a:lnTo>
                <a:lnTo>
                  <a:pt x="2466" y="64"/>
                </a:lnTo>
                <a:lnTo>
                  <a:pt x="2473" y="57"/>
                </a:lnTo>
                <a:lnTo>
                  <a:pt x="2488" y="59"/>
                </a:lnTo>
                <a:lnTo>
                  <a:pt x="2500" y="61"/>
                </a:lnTo>
                <a:lnTo>
                  <a:pt x="2508" y="64"/>
                </a:lnTo>
                <a:lnTo>
                  <a:pt x="2518" y="69"/>
                </a:lnTo>
                <a:lnTo>
                  <a:pt x="2540" y="69"/>
                </a:lnTo>
                <a:lnTo>
                  <a:pt x="2564" y="69"/>
                </a:lnTo>
                <a:lnTo>
                  <a:pt x="2569" y="76"/>
                </a:lnTo>
                <a:lnTo>
                  <a:pt x="2574" y="81"/>
                </a:lnTo>
                <a:lnTo>
                  <a:pt x="2577" y="84"/>
                </a:lnTo>
                <a:lnTo>
                  <a:pt x="2577" y="89"/>
                </a:lnTo>
                <a:lnTo>
                  <a:pt x="2575" y="89"/>
                </a:lnTo>
                <a:lnTo>
                  <a:pt x="2574" y="89"/>
                </a:lnTo>
                <a:lnTo>
                  <a:pt x="2567" y="92"/>
                </a:lnTo>
                <a:lnTo>
                  <a:pt x="2562" y="94"/>
                </a:lnTo>
                <a:lnTo>
                  <a:pt x="2557" y="97"/>
                </a:lnTo>
                <a:lnTo>
                  <a:pt x="2552" y="103"/>
                </a:lnTo>
                <a:lnTo>
                  <a:pt x="2552" y="104"/>
                </a:lnTo>
                <a:lnTo>
                  <a:pt x="2553" y="104"/>
                </a:lnTo>
                <a:lnTo>
                  <a:pt x="2555" y="104"/>
                </a:lnTo>
                <a:lnTo>
                  <a:pt x="2565" y="103"/>
                </a:lnTo>
                <a:lnTo>
                  <a:pt x="2577" y="97"/>
                </a:lnTo>
                <a:lnTo>
                  <a:pt x="2584" y="94"/>
                </a:lnTo>
                <a:lnTo>
                  <a:pt x="2590" y="92"/>
                </a:lnTo>
                <a:lnTo>
                  <a:pt x="2597" y="92"/>
                </a:lnTo>
                <a:lnTo>
                  <a:pt x="2604" y="94"/>
                </a:lnTo>
                <a:lnTo>
                  <a:pt x="2624" y="99"/>
                </a:lnTo>
                <a:lnTo>
                  <a:pt x="2646" y="104"/>
                </a:lnTo>
                <a:lnTo>
                  <a:pt x="2669" y="108"/>
                </a:lnTo>
                <a:lnTo>
                  <a:pt x="2692" y="108"/>
                </a:lnTo>
                <a:lnTo>
                  <a:pt x="2694" y="104"/>
                </a:lnTo>
                <a:lnTo>
                  <a:pt x="2697" y="101"/>
                </a:lnTo>
                <a:lnTo>
                  <a:pt x="2714" y="101"/>
                </a:lnTo>
                <a:lnTo>
                  <a:pt x="2733" y="103"/>
                </a:lnTo>
                <a:lnTo>
                  <a:pt x="2746" y="111"/>
                </a:lnTo>
                <a:lnTo>
                  <a:pt x="2756" y="119"/>
                </a:lnTo>
                <a:lnTo>
                  <a:pt x="2763" y="123"/>
                </a:lnTo>
                <a:lnTo>
                  <a:pt x="2769" y="126"/>
                </a:lnTo>
                <a:lnTo>
                  <a:pt x="2778" y="128"/>
                </a:lnTo>
                <a:lnTo>
                  <a:pt x="2788" y="128"/>
                </a:lnTo>
                <a:close/>
                <a:moveTo>
                  <a:pt x="2215" y="76"/>
                </a:moveTo>
                <a:lnTo>
                  <a:pt x="2202" y="74"/>
                </a:lnTo>
                <a:lnTo>
                  <a:pt x="2190" y="76"/>
                </a:lnTo>
                <a:lnTo>
                  <a:pt x="2178" y="77"/>
                </a:lnTo>
                <a:lnTo>
                  <a:pt x="2168" y="79"/>
                </a:lnTo>
                <a:lnTo>
                  <a:pt x="2158" y="84"/>
                </a:lnTo>
                <a:lnTo>
                  <a:pt x="2150" y="87"/>
                </a:lnTo>
                <a:lnTo>
                  <a:pt x="2143" y="94"/>
                </a:lnTo>
                <a:lnTo>
                  <a:pt x="2138" y="101"/>
                </a:lnTo>
                <a:lnTo>
                  <a:pt x="2137" y="109"/>
                </a:lnTo>
                <a:lnTo>
                  <a:pt x="2137" y="118"/>
                </a:lnTo>
                <a:lnTo>
                  <a:pt x="2143" y="119"/>
                </a:lnTo>
                <a:lnTo>
                  <a:pt x="2150" y="123"/>
                </a:lnTo>
                <a:lnTo>
                  <a:pt x="2157" y="126"/>
                </a:lnTo>
                <a:lnTo>
                  <a:pt x="2162" y="129"/>
                </a:lnTo>
                <a:lnTo>
                  <a:pt x="2143" y="129"/>
                </a:lnTo>
                <a:lnTo>
                  <a:pt x="2123" y="129"/>
                </a:lnTo>
                <a:lnTo>
                  <a:pt x="2122" y="126"/>
                </a:lnTo>
                <a:lnTo>
                  <a:pt x="2118" y="123"/>
                </a:lnTo>
                <a:lnTo>
                  <a:pt x="2113" y="121"/>
                </a:lnTo>
                <a:lnTo>
                  <a:pt x="2106" y="121"/>
                </a:lnTo>
                <a:lnTo>
                  <a:pt x="2106" y="111"/>
                </a:lnTo>
                <a:lnTo>
                  <a:pt x="2110" y="103"/>
                </a:lnTo>
                <a:lnTo>
                  <a:pt x="2118" y="101"/>
                </a:lnTo>
                <a:lnTo>
                  <a:pt x="2128" y="97"/>
                </a:lnTo>
                <a:lnTo>
                  <a:pt x="2125" y="94"/>
                </a:lnTo>
                <a:lnTo>
                  <a:pt x="2122" y="91"/>
                </a:lnTo>
                <a:lnTo>
                  <a:pt x="2142" y="81"/>
                </a:lnTo>
                <a:lnTo>
                  <a:pt x="2165" y="71"/>
                </a:lnTo>
                <a:lnTo>
                  <a:pt x="2177" y="66"/>
                </a:lnTo>
                <a:lnTo>
                  <a:pt x="2190" y="62"/>
                </a:lnTo>
                <a:lnTo>
                  <a:pt x="2202" y="61"/>
                </a:lnTo>
                <a:lnTo>
                  <a:pt x="2215" y="62"/>
                </a:lnTo>
                <a:lnTo>
                  <a:pt x="2215" y="69"/>
                </a:lnTo>
                <a:lnTo>
                  <a:pt x="2215" y="76"/>
                </a:lnTo>
                <a:close/>
                <a:moveTo>
                  <a:pt x="881" y="64"/>
                </a:moveTo>
                <a:lnTo>
                  <a:pt x="891" y="64"/>
                </a:lnTo>
                <a:lnTo>
                  <a:pt x="898" y="67"/>
                </a:lnTo>
                <a:lnTo>
                  <a:pt x="896" y="71"/>
                </a:lnTo>
                <a:lnTo>
                  <a:pt x="894" y="74"/>
                </a:lnTo>
                <a:lnTo>
                  <a:pt x="906" y="76"/>
                </a:lnTo>
                <a:lnTo>
                  <a:pt x="916" y="76"/>
                </a:lnTo>
                <a:lnTo>
                  <a:pt x="914" y="79"/>
                </a:lnTo>
                <a:lnTo>
                  <a:pt x="913" y="81"/>
                </a:lnTo>
                <a:lnTo>
                  <a:pt x="896" y="81"/>
                </a:lnTo>
                <a:lnTo>
                  <a:pt x="879" y="79"/>
                </a:lnTo>
                <a:lnTo>
                  <a:pt x="863" y="77"/>
                </a:lnTo>
                <a:lnTo>
                  <a:pt x="847" y="74"/>
                </a:lnTo>
                <a:lnTo>
                  <a:pt x="847" y="72"/>
                </a:lnTo>
                <a:lnTo>
                  <a:pt x="847" y="71"/>
                </a:lnTo>
                <a:lnTo>
                  <a:pt x="847" y="69"/>
                </a:lnTo>
                <a:lnTo>
                  <a:pt x="849" y="67"/>
                </a:lnTo>
                <a:lnTo>
                  <a:pt x="858" y="67"/>
                </a:lnTo>
                <a:lnTo>
                  <a:pt x="868" y="69"/>
                </a:lnTo>
                <a:lnTo>
                  <a:pt x="871" y="69"/>
                </a:lnTo>
                <a:lnTo>
                  <a:pt x="874" y="69"/>
                </a:lnTo>
                <a:lnTo>
                  <a:pt x="878" y="67"/>
                </a:lnTo>
                <a:lnTo>
                  <a:pt x="881" y="64"/>
                </a:lnTo>
                <a:close/>
                <a:moveTo>
                  <a:pt x="938" y="66"/>
                </a:moveTo>
                <a:lnTo>
                  <a:pt x="943" y="66"/>
                </a:lnTo>
                <a:lnTo>
                  <a:pt x="946" y="66"/>
                </a:lnTo>
                <a:lnTo>
                  <a:pt x="950" y="66"/>
                </a:lnTo>
                <a:lnTo>
                  <a:pt x="955" y="67"/>
                </a:lnTo>
                <a:lnTo>
                  <a:pt x="970" y="72"/>
                </a:lnTo>
                <a:lnTo>
                  <a:pt x="993" y="76"/>
                </a:lnTo>
                <a:lnTo>
                  <a:pt x="1015" y="77"/>
                </a:lnTo>
                <a:lnTo>
                  <a:pt x="1027" y="81"/>
                </a:lnTo>
                <a:lnTo>
                  <a:pt x="1025" y="82"/>
                </a:lnTo>
                <a:lnTo>
                  <a:pt x="1025" y="84"/>
                </a:lnTo>
                <a:lnTo>
                  <a:pt x="1000" y="86"/>
                </a:lnTo>
                <a:lnTo>
                  <a:pt x="976" y="86"/>
                </a:lnTo>
                <a:lnTo>
                  <a:pt x="953" y="86"/>
                </a:lnTo>
                <a:lnTo>
                  <a:pt x="931" y="81"/>
                </a:lnTo>
                <a:lnTo>
                  <a:pt x="935" y="72"/>
                </a:lnTo>
                <a:lnTo>
                  <a:pt x="938" y="66"/>
                </a:lnTo>
                <a:close/>
                <a:moveTo>
                  <a:pt x="2471" y="69"/>
                </a:moveTo>
                <a:lnTo>
                  <a:pt x="2473" y="71"/>
                </a:lnTo>
                <a:lnTo>
                  <a:pt x="2473" y="72"/>
                </a:lnTo>
                <a:lnTo>
                  <a:pt x="2473" y="71"/>
                </a:lnTo>
                <a:lnTo>
                  <a:pt x="2471" y="69"/>
                </a:lnTo>
                <a:close/>
                <a:moveTo>
                  <a:pt x="2769" y="74"/>
                </a:moveTo>
                <a:lnTo>
                  <a:pt x="2786" y="74"/>
                </a:lnTo>
                <a:lnTo>
                  <a:pt x="2803" y="76"/>
                </a:lnTo>
                <a:lnTo>
                  <a:pt x="2820" y="77"/>
                </a:lnTo>
                <a:lnTo>
                  <a:pt x="2836" y="77"/>
                </a:lnTo>
                <a:lnTo>
                  <a:pt x="2836" y="81"/>
                </a:lnTo>
                <a:lnTo>
                  <a:pt x="2836" y="84"/>
                </a:lnTo>
                <a:lnTo>
                  <a:pt x="2828" y="87"/>
                </a:lnTo>
                <a:lnTo>
                  <a:pt x="2820" y="87"/>
                </a:lnTo>
                <a:lnTo>
                  <a:pt x="2810" y="89"/>
                </a:lnTo>
                <a:lnTo>
                  <a:pt x="2801" y="87"/>
                </a:lnTo>
                <a:lnTo>
                  <a:pt x="2785" y="84"/>
                </a:lnTo>
                <a:lnTo>
                  <a:pt x="2769" y="77"/>
                </a:lnTo>
                <a:lnTo>
                  <a:pt x="2769" y="76"/>
                </a:lnTo>
                <a:lnTo>
                  <a:pt x="2769" y="74"/>
                </a:lnTo>
                <a:close/>
                <a:moveTo>
                  <a:pt x="663" y="84"/>
                </a:moveTo>
                <a:lnTo>
                  <a:pt x="680" y="86"/>
                </a:lnTo>
                <a:lnTo>
                  <a:pt x="695" y="87"/>
                </a:lnTo>
                <a:lnTo>
                  <a:pt x="707" y="91"/>
                </a:lnTo>
                <a:lnTo>
                  <a:pt x="717" y="89"/>
                </a:lnTo>
                <a:lnTo>
                  <a:pt x="715" y="94"/>
                </a:lnTo>
                <a:lnTo>
                  <a:pt x="714" y="101"/>
                </a:lnTo>
                <a:lnTo>
                  <a:pt x="719" y="99"/>
                </a:lnTo>
                <a:lnTo>
                  <a:pt x="720" y="101"/>
                </a:lnTo>
                <a:lnTo>
                  <a:pt x="722" y="101"/>
                </a:lnTo>
                <a:lnTo>
                  <a:pt x="725" y="104"/>
                </a:lnTo>
                <a:lnTo>
                  <a:pt x="729" y="101"/>
                </a:lnTo>
                <a:lnTo>
                  <a:pt x="730" y="99"/>
                </a:lnTo>
                <a:lnTo>
                  <a:pt x="735" y="99"/>
                </a:lnTo>
                <a:lnTo>
                  <a:pt x="740" y="101"/>
                </a:lnTo>
                <a:lnTo>
                  <a:pt x="742" y="104"/>
                </a:lnTo>
                <a:lnTo>
                  <a:pt x="742" y="109"/>
                </a:lnTo>
                <a:lnTo>
                  <a:pt x="745" y="109"/>
                </a:lnTo>
                <a:lnTo>
                  <a:pt x="749" y="109"/>
                </a:lnTo>
                <a:lnTo>
                  <a:pt x="750" y="106"/>
                </a:lnTo>
                <a:lnTo>
                  <a:pt x="752" y="103"/>
                </a:lnTo>
                <a:lnTo>
                  <a:pt x="755" y="103"/>
                </a:lnTo>
                <a:lnTo>
                  <a:pt x="760" y="101"/>
                </a:lnTo>
                <a:lnTo>
                  <a:pt x="760" y="108"/>
                </a:lnTo>
                <a:lnTo>
                  <a:pt x="759" y="113"/>
                </a:lnTo>
                <a:lnTo>
                  <a:pt x="772" y="106"/>
                </a:lnTo>
                <a:lnTo>
                  <a:pt x="784" y="97"/>
                </a:lnTo>
                <a:lnTo>
                  <a:pt x="789" y="99"/>
                </a:lnTo>
                <a:lnTo>
                  <a:pt x="794" y="101"/>
                </a:lnTo>
                <a:lnTo>
                  <a:pt x="794" y="106"/>
                </a:lnTo>
                <a:lnTo>
                  <a:pt x="794" y="109"/>
                </a:lnTo>
                <a:lnTo>
                  <a:pt x="787" y="118"/>
                </a:lnTo>
                <a:lnTo>
                  <a:pt x="782" y="126"/>
                </a:lnTo>
                <a:lnTo>
                  <a:pt x="782" y="128"/>
                </a:lnTo>
                <a:lnTo>
                  <a:pt x="789" y="129"/>
                </a:lnTo>
                <a:lnTo>
                  <a:pt x="797" y="129"/>
                </a:lnTo>
                <a:lnTo>
                  <a:pt x="794" y="136"/>
                </a:lnTo>
                <a:lnTo>
                  <a:pt x="787" y="141"/>
                </a:lnTo>
                <a:lnTo>
                  <a:pt x="781" y="146"/>
                </a:lnTo>
                <a:lnTo>
                  <a:pt x="776" y="149"/>
                </a:lnTo>
                <a:lnTo>
                  <a:pt x="755" y="144"/>
                </a:lnTo>
                <a:lnTo>
                  <a:pt x="737" y="143"/>
                </a:lnTo>
                <a:lnTo>
                  <a:pt x="715" y="146"/>
                </a:lnTo>
                <a:lnTo>
                  <a:pt x="697" y="148"/>
                </a:lnTo>
                <a:lnTo>
                  <a:pt x="678" y="146"/>
                </a:lnTo>
                <a:lnTo>
                  <a:pt x="655" y="143"/>
                </a:lnTo>
                <a:lnTo>
                  <a:pt x="657" y="139"/>
                </a:lnTo>
                <a:lnTo>
                  <a:pt x="657" y="134"/>
                </a:lnTo>
                <a:lnTo>
                  <a:pt x="672" y="131"/>
                </a:lnTo>
                <a:lnTo>
                  <a:pt x="687" y="128"/>
                </a:lnTo>
                <a:lnTo>
                  <a:pt x="673" y="128"/>
                </a:lnTo>
                <a:lnTo>
                  <a:pt x="660" y="128"/>
                </a:lnTo>
                <a:lnTo>
                  <a:pt x="660" y="126"/>
                </a:lnTo>
                <a:lnTo>
                  <a:pt x="660" y="123"/>
                </a:lnTo>
                <a:lnTo>
                  <a:pt x="663" y="121"/>
                </a:lnTo>
                <a:lnTo>
                  <a:pt x="667" y="121"/>
                </a:lnTo>
                <a:lnTo>
                  <a:pt x="672" y="123"/>
                </a:lnTo>
                <a:lnTo>
                  <a:pt x="677" y="123"/>
                </a:lnTo>
                <a:lnTo>
                  <a:pt x="683" y="123"/>
                </a:lnTo>
                <a:lnTo>
                  <a:pt x="688" y="123"/>
                </a:lnTo>
                <a:lnTo>
                  <a:pt x="678" y="119"/>
                </a:lnTo>
                <a:lnTo>
                  <a:pt x="668" y="118"/>
                </a:lnTo>
                <a:lnTo>
                  <a:pt x="668" y="114"/>
                </a:lnTo>
                <a:lnTo>
                  <a:pt x="670" y="113"/>
                </a:lnTo>
                <a:lnTo>
                  <a:pt x="675" y="109"/>
                </a:lnTo>
                <a:lnTo>
                  <a:pt x="680" y="106"/>
                </a:lnTo>
                <a:lnTo>
                  <a:pt x="680" y="104"/>
                </a:lnTo>
                <a:lnTo>
                  <a:pt x="663" y="109"/>
                </a:lnTo>
                <a:lnTo>
                  <a:pt x="650" y="116"/>
                </a:lnTo>
                <a:lnTo>
                  <a:pt x="643" y="118"/>
                </a:lnTo>
                <a:lnTo>
                  <a:pt x="637" y="119"/>
                </a:lnTo>
                <a:lnTo>
                  <a:pt x="628" y="121"/>
                </a:lnTo>
                <a:lnTo>
                  <a:pt x="618" y="119"/>
                </a:lnTo>
                <a:lnTo>
                  <a:pt x="618" y="114"/>
                </a:lnTo>
                <a:lnTo>
                  <a:pt x="620" y="108"/>
                </a:lnTo>
                <a:lnTo>
                  <a:pt x="633" y="104"/>
                </a:lnTo>
                <a:lnTo>
                  <a:pt x="645" y="99"/>
                </a:lnTo>
                <a:lnTo>
                  <a:pt x="655" y="92"/>
                </a:lnTo>
                <a:lnTo>
                  <a:pt x="663" y="84"/>
                </a:lnTo>
                <a:close/>
                <a:moveTo>
                  <a:pt x="842" y="92"/>
                </a:moveTo>
                <a:lnTo>
                  <a:pt x="858" y="92"/>
                </a:lnTo>
                <a:lnTo>
                  <a:pt x="873" y="92"/>
                </a:lnTo>
                <a:lnTo>
                  <a:pt x="864" y="101"/>
                </a:lnTo>
                <a:lnTo>
                  <a:pt x="858" y="108"/>
                </a:lnTo>
                <a:lnTo>
                  <a:pt x="859" y="111"/>
                </a:lnTo>
                <a:lnTo>
                  <a:pt x="861" y="114"/>
                </a:lnTo>
                <a:lnTo>
                  <a:pt x="858" y="116"/>
                </a:lnTo>
                <a:lnTo>
                  <a:pt x="854" y="119"/>
                </a:lnTo>
                <a:lnTo>
                  <a:pt x="846" y="118"/>
                </a:lnTo>
                <a:lnTo>
                  <a:pt x="839" y="119"/>
                </a:lnTo>
                <a:lnTo>
                  <a:pt x="832" y="121"/>
                </a:lnTo>
                <a:lnTo>
                  <a:pt x="826" y="124"/>
                </a:lnTo>
                <a:lnTo>
                  <a:pt x="826" y="116"/>
                </a:lnTo>
                <a:lnTo>
                  <a:pt x="822" y="113"/>
                </a:lnTo>
                <a:lnTo>
                  <a:pt x="821" y="109"/>
                </a:lnTo>
                <a:lnTo>
                  <a:pt x="817" y="103"/>
                </a:lnTo>
                <a:lnTo>
                  <a:pt x="826" y="106"/>
                </a:lnTo>
                <a:lnTo>
                  <a:pt x="832" y="108"/>
                </a:lnTo>
                <a:lnTo>
                  <a:pt x="837" y="101"/>
                </a:lnTo>
                <a:lnTo>
                  <a:pt x="842" y="92"/>
                </a:lnTo>
                <a:close/>
                <a:moveTo>
                  <a:pt x="889" y="92"/>
                </a:moveTo>
                <a:lnTo>
                  <a:pt x="901" y="92"/>
                </a:lnTo>
                <a:lnTo>
                  <a:pt x="913" y="92"/>
                </a:lnTo>
                <a:lnTo>
                  <a:pt x="913" y="94"/>
                </a:lnTo>
                <a:lnTo>
                  <a:pt x="913" y="96"/>
                </a:lnTo>
                <a:lnTo>
                  <a:pt x="914" y="99"/>
                </a:lnTo>
                <a:lnTo>
                  <a:pt x="914" y="101"/>
                </a:lnTo>
                <a:lnTo>
                  <a:pt x="914" y="103"/>
                </a:lnTo>
                <a:lnTo>
                  <a:pt x="913" y="103"/>
                </a:lnTo>
                <a:lnTo>
                  <a:pt x="901" y="104"/>
                </a:lnTo>
                <a:lnTo>
                  <a:pt x="893" y="106"/>
                </a:lnTo>
                <a:lnTo>
                  <a:pt x="884" y="109"/>
                </a:lnTo>
                <a:lnTo>
                  <a:pt x="879" y="116"/>
                </a:lnTo>
                <a:lnTo>
                  <a:pt x="878" y="114"/>
                </a:lnTo>
                <a:lnTo>
                  <a:pt x="876" y="114"/>
                </a:lnTo>
                <a:lnTo>
                  <a:pt x="876" y="113"/>
                </a:lnTo>
                <a:lnTo>
                  <a:pt x="878" y="106"/>
                </a:lnTo>
                <a:lnTo>
                  <a:pt x="881" y="101"/>
                </a:lnTo>
                <a:lnTo>
                  <a:pt x="884" y="96"/>
                </a:lnTo>
                <a:lnTo>
                  <a:pt x="889" y="92"/>
                </a:lnTo>
                <a:close/>
                <a:moveTo>
                  <a:pt x="1007" y="92"/>
                </a:moveTo>
                <a:lnTo>
                  <a:pt x="1020" y="94"/>
                </a:lnTo>
                <a:lnTo>
                  <a:pt x="1033" y="96"/>
                </a:lnTo>
                <a:lnTo>
                  <a:pt x="1037" y="108"/>
                </a:lnTo>
                <a:lnTo>
                  <a:pt x="1042" y="121"/>
                </a:lnTo>
                <a:lnTo>
                  <a:pt x="1050" y="119"/>
                </a:lnTo>
                <a:lnTo>
                  <a:pt x="1058" y="119"/>
                </a:lnTo>
                <a:lnTo>
                  <a:pt x="1058" y="124"/>
                </a:lnTo>
                <a:lnTo>
                  <a:pt x="1058" y="128"/>
                </a:lnTo>
                <a:lnTo>
                  <a:pt x="1063" y="128"/>
                </a:lnTo>
                <a:lnTo>
                  <a:pt x="1067" y="128"/>
                </a:lnTo>
                <a:lnTo>
                  <a:pt x="1067" y="138"/>
                </a:lnTo>
                <a:lnTo>
                  <a:pt x="1067" y="144"/>
                </a:lnTo>
                <a:lnTo>
                  <a:pt x="1070" y="153"/>
                </a:lnTo>
                <a:lnTo>
                  <a:pt x="1074" y="159"/>
                </a:lnTo>
                <a:lnTo>
                  <a:pt x="1084" y="161"/>
                </a:lnTo>
                <a:lnTo>
                  <a:pt x="1095" y="166"/>
                </a:lnTo>
                <a:lnTo>
                  <a:pt x="1105" y="173"/>
                </a:lnTo>
                <a:lnTo>
                  <a:pt x="1110" y="178"/>
                </a:lnTo>
                <a:lnTo>
                  <a:pt x="1102" y="180"/>
                </a:lnTo>
                <a:lnTo>
                  <a:pt x="1094" y="185"/>
                </a:lnTo>
                <a:lnTo>
                  <a:pt x="1087" y="190"/>
                </a:lnTo>
                <a:lnTo>
                  <a:pt x="1082" y="195"/>
                </a:lnTo>
                <a:lnTo>
                  <a:pt x="1079" y="195"/>
                </a:lnTo>
                <a:lnTo>
                  <a:pt x="1077" y="195"/>
                </a:lnTo>
                <a:lnTo>
                  <a:pt x="1074" y="186"/>
                </a:lnTo>
                <a:lnTo>
                  <a:pt x="1065" y="181"/>
                </a:lnTo>
                <a:lnTo>
                  <a:pt x="1062" y="178"/>
                </a:lnTo>
                <a:lnTo>
                  <a:pt x="1058" y="178"/>
                </a:lnTo>
                <a:lnTo>
                  <a:pt x="1055" y="180"/>
                </a:lnTo>
                <a:lnTo>
                  <a:pt x="1052" y="183"/>
                </a:lnTo>
                <a:lnTo>
                  <a:pt x="1053" y="198"/>
                </a:lnTo>
                <a:lnTo>
                  <a:pt x="1058" y="215"/>
                </a:lnTo>
                <a:lnTo>
                  <a:pt x="1052" y="218"/>
                </a:lnTo>
                <a:lnTo>
                  <a:pt x="1045" y="221"/>
                </a:lnTo>
                <a:lnTo>
                  <a:pt x="1038" y="215"/>
                </a:lnTo>
                <a:lnTo>
                  <a:pt x="1033" y="210"/>
                </a:lnTo>
                <a:lnTo>
                  <a:pt x="1032" y="210"/>
                </a:lnTo>
                <a:lnTo>
                  <a:pt x="1030" y="210"/>
                </a:lnTo>
                <a:lnTo>
                  <a:pt x="1028" y="213"/>
                </a:lnTo>
                <a:lnTo>
                  <a:pt x="1027" y="215"/>
                </a:lnTo>
                <a:lnTo>
                  <a:pt x="1033" y="220"/>
                </a:lnTo>
                <a:lnTo>
                  <a:pt x="1038" y="226"/>
                </a:lnTo>
                <a:lnTo>
                  <a:pt x="1038" y="228"/>
                </a:lnTo>
                <a:lnTo>
                  <a:pt x="1038" y="231"/>
                </a:lnTo>
                <a:lnTo>
                  <a:pt x="1035" y="231"/>
                </a:lnTo>
                <a:lnTo>
                  <a:pt x="1033" y="231"/>
                </a:lnTo>
                <a:lnTo>
                  <a:pt x="1017" y="226"/>
                </a:lnTo>
                <a:lnTo>
                  <a:pt x="1002" y="220"/>
                </a:lnTo>
                <a:lnTo>
                  <a:pt x="995" y="215"/>
                </a:lnTo>
                <a:lnTo>
                  <a:pt x="990" y="208"/>
                </a:lnTo>
                <a:lnTo>
                  <a:pt x="985" y="201"/>
                </a:lnTo>
                <a:lnTo>
                  <a:pt x="983" y="195"/>
                </a:lnTo>
                <a:lnTo>
                  <a:pt x="991" y="190"/>
                </a:lnTo>
                <a:lnTo>
                  <a:pt x="998" y="183"/>
                </a:lnTo>
                <a:lnTo>
                  <a:pt x="1002" y="181"/>
                </a:lnTo>
                <a:lnTo>
                  <a:pt x="1007" y="180"/>
                </a:lnTo>
                <a:lnTo>
                  <a:pt x="1013" y="178"/>
                </a:lnTo>
                <a:lnTo>
                  <a:pt x="1022" y="176"/>
                </a:lnTo>
                <a:lnTo>
                  <a:pt x="1025" y="181"/>
                </a:lnTo>
                <a:lnTo>
                  <a:pt x="1030" y="183"/>
                </a:lnTo>
                <a:lnTo>
                  <a:pt x="1035" y="183"/>
                </a:lnTo>
                <a:lnTo>
                  <a:pt x="1040" y="180"/>
                </a:lnTo>
                <a:lnTo>
                  <a:pt x="1040" y="178"/>
                </a:lnTo>
                <a:lnTo>
                  <a:pt x="1038" y="176"/>
                </a:lnTo>
                <a:lnTo>
                  <a:pt x="1035" y="175"/>
                </a:lnTo>
                <a:lnTo>
                  <a:pt x="1030" y="173"/>
                </a:lnTo>
                <a:lnTo>
                  <a:pt x="1023" y="173"/>
                </a:lnTo>
                <a:lnTo>
                  <a:pt x="1023" y="164"/>
                </a:lnTo>
                <a:lnTo>
                  <a:pt x="1025" y="158"/>
                </a:lnTo>
                <a:lnTo>
                  <a:pt x="1015" y="153"/>
                </a:lnTo>
                <a:lnTo>
                  <a:pt x="1008" y="146"/>
                </a:lnTo>
                <a:lnTo>
                  <a:pt x="1002" y="138"/>
                </a:lnTo>
                <a:lnTo>
                  <a:pt x="995" y="129"/>
                </a:lnTo>
                <a:lnTo>
                  <a:pt x="976" y="134"/>
                </a:lnTo>
                <a:lnTo>
                  <a:pt x="955" y="138"/>
                </a:lnTo>
                <a:lnTo>
                  <a:pt x="955" y="143"/>
                </a:lnTo>
                <a:lnTo>
                  <a:pt x="955" y="149"/>
                </a:lnTo>
                <a:lnTo>
                  <a:pt x="948" y="153"/>
                </a:lnTo>
                <a:lnTo>
                  <a:pt x="941" y="158"/>
                </a:lnTo>
                <a:lnTo>
                  <a:pt x="941" y="163"/>
                </a:lnTo>
                <a:lnTo>
                  <a:pt x="941" y="166"/>
                </a:lnTo>
                <a:lnTo>
                  <a:pt x="940" y="169"/>
                </a:lnTo>
                <a:lnTo>
                  <a:pt x="936" y="173"/>
                </a:lnTo>
                <a:lnTo>
                  <a:pt x="925" y="173"/>
                </a:lnTo>
                <a:lnTo>
                  <a:pt x="911" y="175"/>
                </a:lnTo>
                <a:lnTo>
                  <a:pt x="913" y="178"/>
                </a:lnTo>
                <a:lnTo>
                  <a:pt x="913" y="180"/>
                </a:lnTo>
                <a:lnTo>
                  <a:pt x="901" y="180"/>
                </a:lnTo>
                <a:lnTo>
                  <a:pt x="889" y="183"/>
                </a:lnTo>
                <a:lnTo>
                  <a:pt x="879" y="186"/>
                </a:lnTo>
                <a:lnTo>
                  <a:pt x="866" y="190"/>
                </a:lnTo>
                <a:lnTo>
                  <a:pt x="861" y="186"/>
                </a:lnTo>
                <a:lnTo>
                  <a:pt x="858" y="183"/>
                </a:lnTo>
                <a:lnTo>
                  <a:pt x="854" y="181"/>
                </a:lnTo>
                <a:lnTo>
                  <a:pt x="847" y="180"/>
                </a:lnTo>
                <a:lnTo>
                  <a:pt x="846" y="183"/>
                </a:lnTo>
                <a:lnTo>
                  <a:pt x="844" y="186"/>
                </a:lnTo>
                <a:lnTo>
                  <a:pt x="849" y="188"/>
                </a:lnTo>
                <a:lnTo>
                  <a:pt x="853" y="190"/>
                </a:lnTo>
                <a:lnTo>
                  <a:pt x="856" y="191"/>
                </a:lnTo>
                <a:lnTo>
                  <a:pt x="858" y="195"/>
                </a:lnTo>
                <a:lnTo>
                  <a:pt x="858" y="200"/>
                </a:lnTo>
                <a:lnTo>
                  <a:pt x="858" y="205"/>
                </a:lnTo>
                <a:lnTo>
                  <a:pt x="842" y="206"/>
                </a:lnTo>
                <a:lnTo>
                  <a:pt x="827" y="206"/>
                </a:lnTo>
                <a:lnTo>
                  <a:pt x="827" y="211"/>
                </a:lnTo>
                <a:lnTo>
                  <a:pt x="826" y="213"/>
                </a:lnTo>
                <a:lnTo>
                  <a:pt x="821" y="213"/>
                </a:lnTo>
                <a:lnTo>
                  <a:pt x="812" y="208"/>
                </a:lnTo>
                <a:lnTo>
                  <a:pt x="801" y="205"/>
                </a:lnTo>
                <a:lnTo>
                  <a:pt x="801" y="206"/>
                </a:lnTo>
                <a:lnTo>
                  <a:pt x="802" y="208"/>
                </a:lnTo>
                <a:lnTo>
                  <a:pt x="804" y="208"/>
                </a:lnTo>
                <a:lnTo>
                  <a:pt x="811" y="213"/>
                </a:lnTo>
                <a:lnTo>
                  <a:pt x="817" y="218"/>
                </a:lnTo>
                <a:lnTo>
                  <a:pt x="806" y="220"/>
                </a:lnTo>
                <a:lnTo>
                  <a:pt x="794" y="223"/>
                </a:lnTo>
                <a:lnTo>
                  <a:pt x="784" y="228"/>
                </a:lnTo>
                <a:lnTo>
                  <a:pt x="776" y="233"/>
                </a:lnTo>
                <a:lnTo>
                  <a:pt x="757" y="245"/>
                </a:lnTo>
                <a:lnTo>
                  <a:pt x="739" y="255"/>
                </a:lnTo>
                <a:lnTo>
                  <a:pt x="740" y="263"/>
                </a:lnTo>
                <a:lnTo>
                  <a:pt x="740" y="272"/>
                </a:lnTo>
                <a:lnTo>
                  <a:pt x="745" y="275"/>
                </a:lnTo>
                <a:lnTo>
                  <a:pt x="752" y="278"/>
                </a:lnTo>
                <a:lnTo>
                  <a:pt x="752" y="280"/>
                </a:lnTo>
                <a:lnTo>
                  <a:pt x="752" y="283"/>
                </a:lnTo>
                <a:lnTo>
                  <a:pt x="747" y="287"/>
                </a:lnTo>
                <a:lnTo>
                  <a:pt x="742" y="288"/>
                </a:lnTo>
                <a:lnTo>
                  <a:pt x="742" y="290"/>
                </a:lnTo>
                <a:lnTo>
                  <a:pt x="755" y="290"/>
                </a:lnTo>
                <a:lnTo>
                  <a:pt x="765" y="292"/>
                </a:lnTo>
                <a:lnTo>
                  <a:pt x="772" y="295"/>
                </a:lnTo>
                <a:lnTo>
                  <a:pt x="779" y="298"/>
                </a:lnTo>
                <a:lnTo>
                  <a:pt x="787" y="308"/>
                </a:lnTo>
                <a:lnTo>
                  <a:pt x="799" y="317"/>
                </a:lnTo>
                <a:lnTo>
                  <a:pt x="811" y="317"/>
                </a:lnTo>
                <a:lnTo>
                  <a:pt x="821" y="320"/>
                </a:lnTo>
                <a:lnTo>
                  <a:pt x="821" y="325"/>
                </a:lnTo>
                <a:lnTo>
                  <a:pt x="821" y="332"/>
                </a:lnTo>
                <a:lnTo>
                  <a:pt x="819" y="337"/>
                </a:lnTo>
                <a:lnTo>
                  <a:pt x="817" y="344"/>
                </a:lnTo>
                <a:lnTo>
                  <a:pt x="816" y="349"/>
                </a:lnTo>
                <a:lnTo>
                  <a:pt x="814" y="355"/>
                </a:lnTo>
                <a:lnTo>
                  <a:pt x="816" y="362"/>
                </a:lnTo>
                <a:lnTo>
                  <a:pt x="817" y="369"/>
                </a:lnTo>
                <a:lnTo>
                  <a:pt x="826" y="367"/>
                </a:lnTo>
                <a:lnTo>
                  <a:pt x="834" y="367"/>
                </a:lnTo>
                <a:lnTo>
                  <a:pt x="842" y="357"/>
                </a:lnTo>
                <a:lnTo>
                  <a:pt x="849" y="344"/>
                </a:lnTo>
                <a:lnTo>
                  <a:pt x="854" y="330"/>
                </a:lnTo>
                <a:lnTo>
                  <a:pt x="858" y="318"/>
                </a:lnTo>
                <a:lnTo>
                  <a:pt x="871" y="317"/>
                </a:lnTo>
                <a:lnTo>
                  <a:pt x="881" y="313"/>
                </a:lnTo>
                <a:lnTo>
                  <a:pt x="889" y="308"/>
                </a:lnTo>
                <a:lnTo>
                  <a:pt x="899" y="303"/>
                </a:lnTo>
                <a:lnTo>
                  <a:pt x="899" y="285"/>
                </a:lnTo>
                <a:lnTo>
                  <a:pt x="899" y="268"/>
                </a:lnTo>
                <a:lnTo>
                  <a:pt x="906" y="263"/>
                </a:lnTo>
                <a:lnTo>
                  <a:pt x="911" y="257"/>
                </a:lnTo>
                <a:lnTo>
                  <a:pt x="914" y="250"/>
                </a:lnTo>
                <a:lnTo>
                  <a:pt x="918" y="243"/>
                </a:lnTo>
                <a:lnTo>
                  <a:pt x="923" y="236"/>
                </a:lnTo>
                <a:lnTo>
                  <a:pt x="926" y="230"/>
                </a:lnTo>
                <a:lnTo>
                  <a:pt x="933" y="225"/>
                </a:lnTo>
                <a:lnTo>
                  <a:pt x="940" y="223"/>
                </a:lnTo>
                <a:lnTo>
                  <a:pt x="948" y="226"/>
                </a:lnTo>
                <a:lnTo>
                  <a:pt x="955" y="226"/>
                </a:lnTo>
                <a:lnTo>
                  <a:pt x="961" y="225"/>
                </a:lnTo>
                <a:lnTo>
                  <a:pt x="970" y="223"/>
                </a:lnTo>
                <a:lnTo>
                  <a:pt x="973" y="230"/>
                </a:lnTo>
                <a:lnTo>
                  <a:pt x="978" y="235"/>
                </a:lnTo>
                <a:lnTo>
                  <a:pt x="985" y="240"/>
                </a:lnTo>
                <a:lnTo>
                  <a:pt x="991" y="245"/>
                </a:lnTo>
                <a:lnTo>
                  <a:pt x="988" y="257"/>
                </a:lnTo>
                <a:lnTo>
                  <a:pt x="983" y="270"/>
                </a:lnTo>
                <a:lnTo>
                  <a:pt x="990" y="275"/>
                </a:lnTo>
                <a:lnTo>
                  <a:pt x="996" y="278"/>
                </a:lnTo>
                <a:lnTo>
                  <a:pt x="1003" y="277"/>
                </a:lnTo>
                <a:lnTo>
                  <a:pt x="1010" y="275"/>
                </a:lnTo>
                <a:lnTo>
                  <a:pt x="1022" y="267"/>
                </a:lnTo>
                <a:lnTo>
                  <a:pt x="1033" y="255"/>
                </a:lnTo>
                <a:lnTo>
                  <a:pt x="1038" y="257"/>
                </a:lnTo>
                <a:lnTo>
                  <a:pt x="1040" y="260"/>
                </a:lnTo>
                <a:lnTo>
                  <a:pt x="1045" y="275"/>
                </a:lnTo>
                <a:lnTo>
                  <a:pt x="1048" y="292"/>
                </a:lnTo>
                <a:lnTo>
                  <a:pt x="1043" y="295"/>
                </a:lnTo>
                <a:lnTo>
                  <a:pt x="1038" y="298"/>
                </a:lnTo>
                <a:lnTo>
                  <a:pt x="1043" y="302"/>
                </a:lnTo>
                <a:lnTo>
                  <a:pt x="1045" y="307"/>
                </a:lnTo>
                <a:lnTo>
                  <a:pt x="1047" y="312"/>
                </a:lnTo>
                <a:lnTo>
                  <a:pt x="1047" y="317"/>
                </a:lnTo>
                <a:lnTo>
                  <a:pt x="1057" y="317"/>
                </a:lnTo>
                <a:lnTo>
                  <a:pt x="1067" y="318"/>
                </a:lnTo>
                <a:lnTo>
                  <a:pt x="1070" y="327"/>
                </a:lnTo>
                <a:lnTo>
                  <a:pt x="1072" y="337"/>
                </a:lnTo>
                <a:lnTo>
                  <a:pt x="1079" y="337"/>
                </a:lnTo>
                <a:lnTo>
                  <a:pt x="1084" y="335"/>
                </a:lnTo>
                <a:lnTo>
                  <a:pt x="1084" y="342"/>
                </a:lnTo>
                <a:lnTo>
                  <a:pt x="1084" y="350"/>
                </a:lnTo>
                <a:lnTo>
                  <a:pt x="1072" y="360"/>
                </a:lnTo>
                <a:lnTo>
                  <a:pt x="1052" y="372"/>
                </a:lnTo>
                <a:lnTo>
                  <a:pt x="1042" y="377"/>
                </a:lnTo>
                <a:lnTo>
                  <a:pt x="1032" y="380"/>
                </a:lnTo>
                <a:lnTo>
                  <a:pt x="1023" y="384"/>
                </a:lnTo>
                <a:lnTo>
                  <a:pt x="1015" y="384"/>
                </a:lnTo>
                <a:lnTo>
                  <a:pt x="1003" y="382"/>
                </a:lnTo>
                <a:lnTo>
                  <a:pt x="988" y="379"/>
                </a:lnTo>
                <a:lnTo>
                  <a:pt x="980" y="377"/>
                </a:lnTo>
                <a:lnTo>
                  <a:pt x="971" y="377"/>
                </a:lnTo>
                <a:lnTo>
                  <a:pt x="963" y="377"/>
                </a:lnTo>
                <a:lnTo>
                  <a:pt x="956" y="380"/>
                </a:lnTo>
                <a:lnTo>
                  <a:pt x="943" y="387"/>
                </a:lnTo>
                <a:lnTo>
                  <a:pt x="931" y="396"/>
                </a:lnTo>
                <a:lnTo>
                  <a:pt x="925" y="399"/>
                </a:lnTo>
                <a:lnTo>
                  <a:pt x="919" y="402"/>
                </a:lnTo>
                <a:lnTo>
                  <a:pt x="911" y="406"/>
                </a:lnTo>
                <a:lnTo>
                  <a:pt x="904" y="407"/>
                </a:lnTo>
                <a:lnTo>
                  <a:pt x="901" y="414"/>
                </a:lnTo>
                <a:lnTo>
                  <a:pt x="898" y="421"/>
                </a:lnTo>
                <a:lnTo>
                  <a:pt x="899" y="421"/>
                </a:lnTo>
                <a:lnTo>
                  <a:pt x="914" y="411"/>
                </a:lnTo>
                <a:lnTo>
                  <a:pt x="933" y="399"/>
                </a:lnTo>
                <a:lnTo>
                  <a:pt x="943" y="396"/>
                </a:lnTo>
                <a:lnTo>
                  <a:pt x="953" y="392"/>
                </a:lnTo>
                <a:lnTo>
                  <a:pt x="965" y="392"/>
                </a:lnTo>
                <a:lnTo>
                  <a:pt x="976" y="394"/>
                </a:lnTo>
                <a:lnTo>
                  <a:pt x="975" y="399"/>
                </a:lnTo>
                <a:lnTo>
                  <a:pt x="975" y="406"/>
                </a:lnTo>
                <a:lnTo>
                  <a:pt x="968" y="406"/>
                </a:lnTo>
                <a:lnTo>
                  <a:pt x="965" y="406"/>
                </a:lnTo>
                <a:lnTo>
                  <a:pt x="961" y="407"/>
                </a:lnTo>
                <a:lnTo>
                  <a:pt x="958" y="409"/>
                </a:lnTo>
                <a:lnTo>
                  <a:pt x="958" y="411"/>
                </a:lnTo>
                <a:lnTo>
                  <a:pt x="961" y="414"/>
                </a:lnTo>
                <a:lnTo>
                  <a:pt x="965" y="417"/>
                </a:lnTo>
                <a:lnTo>
                  <a:pt x="961" y="421"/>
                </a:lnTo>
                <a:lnTo>
                  <a:pt x="958" y="424"/>
                </a:lnTo>
                <a:lnTo>
                  <a:pt x="961" y="427"/>
                </a:lnTo>
                <a:lnTo>
                  <a:pt x="961" y="429"/>
                </a:lnTo>
                <a:lnTo>
                  <a:pt x="961" y="431"/>
                </a:lnTo>
                <a:lnTo>
                  <a:pt x="961" y="437"/>
                </a:lnTo>
                <a:lnTo>
                  <a:pt x="971" y="441"/>
                </a:lnTo>
                <a:lnTo>
                  <a:pt x="980" y="442"/>
                </a:lnTo>
                <a:lnTo>
                  <a:pt x="986" y="442"/>
                </a:lnTo>
                <a:lnTo>
                  <a:pt x="995" y="437"/>
                </a:lnTo>
                <a:lnTo>
                  <a:pt x="995" y="442"/>
                </a:lnTo>
                <a:lnTo>
                  <a:pt x="995" y="446"/>
                </a:lnTo>
                <a:lnTo>
                  <a:pt x="993" y="446"/>
                </a:lnTo>
                <a:lnTo>
                  <a:pt x="991" y="446"/>
                </a:lnTo>
                <a:lnTo>
                  <a:pt x="978" y="452"/>
                </a:lnTo>
                <a:lnTo>
                  <a:pt x="965" y="457"/>
                </a:lnTo>
                <a:lnTo>
                  <a:pt x="951" y="462"/>
                </a:lnTo>
                <a:lnTo>
                  <a:pt x="938" y="471"/>
                </a:lnTo>
                <a:lnTo>
                  <a:pt x="933" y="469"/>
                </a:lnTo>
                <a:lnTo>
                  <a:pt x="930" y="468"/>
                </a:lnTo>
                <a:lnTo>
                  <a:pt x="928" y="466"/>
                </a:lnTo>
                <a:lnTo>
                  <a:pt x="928" y="462"/>
                </a:lnTo>
                <a:lnTo>
                  <a:pt x="928" y="461"/>
                </a:lnTo>
                <a:lnTo>
                  <a:pt x="930" y="457"/>
                </a:lnTo>
                <a:lnTo>
                  <a:pt x="943" y="454"/>
                </a:lnTo>
                <a:lnTo>
                  <a:pt x="958" y="449"/>
                </a:lnTo>
                <a:lnTo>
                  <a:pt x="958" y="447"/>
                </a:lnTo>
                <a:lnTo>
                  <a:pt x="958" y="446"/>
                </a:lnTo>
                <a:lnTo>
                  <a:pt x="958" y="444"/>
                </a:lnTo>
                <a:lnTo>
                  <a:pt x="958" y="442"/>
                </a:lnTo>
                <a:lnTo>
                  <a:pt x="950" y="442"/>
                </a:lnTo>
                <a:lnTo>
                  <a:pt x="943" y="441"/>
                </a:lnTo>
                <a:lnTo>
                  <a:pt x="928" y="452"/>
                </a:lnTo>
                <a:lnTo>
                  <a:pt x="908" y="462"/>
                </a:lnTo>
                <a:lnTo>
                  <a:pt x="889" y="471"/>
                </a:lnTo>
                <a:lnTo>
                  <a:pt x="871" y="481"/>
                </a:lnTo>
                <a:lnTo>
                  <a:pt x="869" y="488"/>
                </a:lnTo>
                <a:lnTo>
                  <a:pt x="869" y="496"/>
                </a:lnTo>
                <a:lnTo>
                  <a:pt x="858" y="501"/>
                </a:lnTo>
                <a:lnTo>
                  <a:pt x="844" y="506"/>
                </a:lnTo>
                <a:lnTo>
                  <a:pt x="832" y="513"/>
                </a:lnTo>
                <a:lnTo>
                  <a:pt x="821" y="519"/>
                </a:lnTo>
                <a:lnTo>
                  <a:pt x="811" y="528"/>
                </a:lnTo>
                <a:lnTo>
                  <a:pt x="801" y="538"/>
                </a:lnTo>
                <a:lnTo>
                  <a:pt x="792" y="546"/>
                </a:lnTo>
                <a:lnTo>
                  <a:pt x="786" y="556"/>
                </a:lnTo>
                <a:lnTo>
                  <a:pt x="782" y="566"/>
                </a:lnTo>
                <a:lnTo>
                  <a:pt x="781" y="573"/>
                </a:lnTo>
                <a:lnTo>
                  <a:pt x="777" y="580"/>
                </a:lnTo>
                <a:lnTo>
                  <a:pt x="772" y="585"/>
                </a:lnTo>
                <a:lnTo>
                  <a:pt x="754" y="596"/>
                </a:lnTo>
                <a:lnTo>
                  <a:pt x="732" y="610"/>
                </a:lnTo>
                <a:lnTo>
                  <a:pt x="722" y="617"/>
                </a:lnTo>
                <a:lnTo>
                  <a:pt x="712" y="623"/>
                </a:lnTo>
                <a:lnTo>
                  <a:pt x="705" y="632"/>
                </a:lnTo>
                <a:lnTo>
                  <a:pt x="700" y="640"/>
                </a:lnTo>
                <a:lnTo>
                  <a:pt x="698" y="648"/>
                </a:lnTo>
                <a:lnTo>
                  <a:pt x="698" y="657"/>
                </a:lnTo>
                <a:lnTo>
                  <a:pt x="698" y="667"/>
                </a:lnTo>
                <a:lnTo>
                  <a:pt x="700" y="677"/>
                </a:lnTo>
                <a:lnTo>
                  <a:pt x="702" y="687"/>
                </a:lnTo>
                <a:lnTo>
                  <a:pt x="704" y="697"/>
                </a:lnTo>
                <a:lnTo>
                  <a:pt x="704" y="705"/>
                </a:lnTo>
                <a:lnTo>
                  <a:pt x="702" y="715"/>
                </a:lnTo>
                <a:lnTo>
                  <a:pt x="693" y="715"/>
                </a:lnTo>
                <a:lnTo>
                  <a:pt x="687" y="714"/>
                </a:lnTo>
                <a:lnTo>
                  <a:pt x="683" y="702"/>
                </a:lnTo>
                <a:lnTo>
                  <a:pt x="678" y="694"/>
                </a:lnTo>
                <a:lnTo>
                  <a:pt x="678" y="680"/>
                </a:lnTo>
                <a:lnTo>
                  <a:pt x="680" y="665"/>
                </a:lnTo>
                <a:lnTo>
                  <a:pt x="677" y="660"/>
                </a:lnTo>
                <a:lnTo>
                  <a:pt x="672" y="657"/>
                </a:lnTo>
                <a:lnTo>
                  <a:pt x="665" y="653"/>
                </a:lnTo>
                <a:lnTo>
                  <a:pt x="657" y="652"/>
                </a:lnTo>
                <a:lnTo>
                  <a:pt x="642" y="648"/>
                </a:lnTo>
                <a:lnTo>
                  <a:pt x="627" y="643"/>
                </a:lnTo>
                <a:lnTo>
                  <a:pt x="615" y="653"/>
                </a:lnTo>
                <a:lnTo>
                  <a:pt x="605" y="663"/>
                </a:lnTo>
                <a:lnTo>
                  <a:pt x="591" y="660"/>
                </a:lnTo>
                <a:lnTo>
                  <a:pt x="576" y="657"/>
                </a:lnTo>
                <a:lnTo>
                  <a:pt x="561" y="657"/>
                </a:lnTo>
                <a:lnTo>
                  <a:pt x="548" y="660"/>
                </a:lnTo>
                <a:lnTo>
                  <a:pt x="533" y="663"/>
                </a:lnTo>
                <a:lnTo>
                  <a:pt x="521" y="670"/>
                </a:lnTo>
                <a:lnTo>
                  <a:pt x="516" y="675"/>
                </a:lnTo>
                <a:lnTo>
                  <a:pt x="511" y="680"/>
                </a:lnTo>
                <a:lnTo>
                  <a:pt x="508" y="685"/>
                </a:lnTo>
                <a:lnTo>
                  <a:pt x="504" y="690"/>
                </a:lnTo>
                <a:lnTo>
                  <a:pt x="503" y="700"/>
                </a:lnTo>
                <a:lnTo>
                  <a:pt x="501" y="710"/>
                </a:lnTo>
                <a:lnTo>
                  <a:pt x="494" y="720"/>
                </a:lnTo>
                <a:lnTo>
                  <a:pt x="489" y="732"/>
                </a:lnTo>
                <a:lnTo>
                  <a:pt x="488" y="739"/>
                </a:lnTo>
                <a:lnTo>
                  <a:pt x="486" y="745"/>
                </a:lnTo>
                <a:lnTo>
                  <a:pt x="484" y="752"/>
                </a:lnTo>
                <a:lnTo>
                  <a:pt x="484" y="761"/>
                </a:lnTo>
                <a:lnTo>
                  <a:pt x="488" y="774"/>
                </a:lnTo>
                <a:lnTo>
                  <a:pt x="494" y="789"/>
                </a:lnTo>
                <a:lnTo>
                  <a:pt x="501" y="801"/>
                </a:lnTo>
                <a:lnTo>
                  <a:pt x="506" y="812"/>
                </a:lnTo>
                <a:lnTo>
                  <a:pt x="529" y="812"/>
                </a:lnTo>
                <a:lnTo>
                  <a:pt x="555" y="811"/>
                </a:lnTo>
                <a:lnTo>
                  <a:pt x="558" y="802"/>
                </a:lnTo>
                <a:lnTo>
                  <a:pt x="563" y="792"/>
                </a:lnTo>
                <a:lnTo>
                  <a:pt x="570" y="784"/>
                </a:lnTo>
                <a:lnTo>
                  <a:pt x="576" y="776"/>
                </a:lnTo>
                <a:lnTo>
                  <a:pt x="585" y="771"/>
                </a:lnTo>
                <a:lnTo>
                  <a:pt x="595" y="767"/>
                </a:lnTo>
                <a:lnTo>
                  <a:pt x="600" y="766"/>
                </a:lnTo>
                <a:lnTo>
                  <a:pt x="605" y="767"/>
                </a:lnTo>
                <a:lnTo>
                  <a:pt x="611" y="767"/>
                </a:lnTo>
                <a:lnTo>
                  <a:pt x="618" y="771"/>
                </a:lnTo>
                <a:lnTo>
                  <a:pt x="618" y="772"/>
                </a:lnTo>
                <a:lnTo>
                  <a:pt x="618" y="776"/>
                </a:lnTo>
                <a:lnTo>
                  <a:pt x="616" y="781"/>
                </a:lnTo>
                <a:lnTo>
                  <a:pt x="610" y="782"/>
                </a:lnTo>
                <a:lnTo>
                  <a:pt x="605" y="789"/>
                </a:lnTo>
                <a:lnTo>
                  <a:pt x="598" y="796"/>
                </a:lnTo>
                <a:lnTo>
                  <a:pt x="595" y="806"/>
                </a:lnTo>
                <a:lnTo>
                  <a:pt x="591" y="814"/>
                </a:lnTo>
                <a:lnTo>
                  <a:pt x="588" y="824"/>
                </a:lnTo>
                <a:lnTo>
                  <a:pt x="588" y="833"/>
                </a:lnTo>
                <a:lnTo>
                  <a:pt x="588" y="839"/>
                </a:lnTo>
                <a:lnTo>
                  <a:pt x="603" y="843"/>
                </a:lnTo>
                <a:lnTo>
                  <a:pt x="618" y="843"/>
                </a:lnTo>
                <a:lnTo>
                  <a:pt x="623" y="843"/>
                </a:lnTo>
                <a:lnTo>
                  <a:pt x="630" y="844"/>
                </a:lnTo>
                <a:lnTo>
                  <a:pt x="637" y="848"/>
                </a:lnTo>
                <a:lnTo>
                  <a:pt x="643" y="851"/>
                </a:lnTo>
                <a:lnTo>
                  <a:pt x="643" y="853"/>
                </a:lnTo>
                <a:lnTo>
                  <a:pt x="645" y="854"/>
                </a:lnTo>
                <a:lnTo>
                  <a:pt x="642" y="878"/>
                </a:lnTo>
                <a:lnTo>
                  <a:pt x="638" y="896"/>
                </a:lnTo>
                <a:lnTo>
                  <a:pt x="638" y="906"/>
                </a:lnTo>
                <a:lnTo>
                  <a:pt x="638" y="915"/>
                </a:lnTo>
                <a:lnTo>
                  <a:pt x="640" y="926"/>
                </a:lnTo>
                <a:lnTo>
                  <a:pt x="645" y="938"/>
                </a:lnTo>
                <a:lnTo>
                  <a:pt x="670" y="933"/>
                </a:lnTo>
                <a:lnTo>
                  <a:pt x="688" y="931"/>
                </a:lnTo>
                <a:lnTo>
                  <a:pt x="695" y="935"/>
                </a:lnTo>
                <a:lnTo>
                  <a:pt x="700" y="940"/>
                </a:lnTo>
                <a:lnTo>
                  <a:pt x="704" y="946"/>
                </a:lnTo>
                <a:lnTo>
                  <a:pt x="705" y="953"/>
                </a:lnTo>
                <a:lnTo>
                  <a:pt x="709" y="951"/>
                </a:lnTo>
                <a:lnTo>
                  <a:pt x="710" y="950"/>
                </a:lnTo>
                <a:lnTo>
                  <a:pt x="715" y="941"/>
                </a:lnTo>
                <a:lnTo>
                  <a:pt x="722" y="936"/>
                </a:lnTo>
                <a:lnTo>
                  <a:pt x="724" y="933"/>
                </a:lnTo>
                <a:lnTo>
                  <a:pt x="725" y="930"/>
                </a:lnTo>
                <a:lnTo>
                  <a:pt x="727" y="923"/>
                </a:lnTo>
                <a:lnTo>
                  <a:pt x="729" y="916"/>
                </a:lnTo>
                <a:lnTo>
                  <a:pt x="752" y="908"/>
                </a:lnTo>
                <a:lnTo>
                  <a:pt x="776" y="899"/>
                </a:lnTo>
                <a:lnTo>
                  <a:pt x="777" y="899"/>
                </a:lnTo>
                <a:lnTo>
                  <a:pt x="779" y="901"/>
                </a:lnTo>
                <a:lnTo>
                  <a:pt x="776" y="910"/>
                </a:lnTo>
                <a:lnTo>
                  <a:pt x="774" y="921"/>
                </a:lnTo>
                <a:lnTo>
                  <a:pt x="774" y="928"/>
                </a:lnTo>
                <a:lnTo>
                  <a:pt x="776" y="933"/>
                </a:lnTo>
                <a:lnTo>
                  <a:pt x="777" y="938"/>
                </a:lnTo>
                <a:lnTo>
                  <a:pt x="782" y="940"/>
                </a:lnTo>
                <a:lnTo>
                  <a:pt x="781" y="928"/>
                </a:lnTo>
                <a:lnTo>
                  <a:pt x="781" y="916"/>
                </a:lnTo>
                <a:lnTo>
                  <a:pt x="789" y="911"/>
                </a:lnTo>
                <a:lnTo>
                  <a:pt x="799" y="905"/>
                </a:lnTo>
                <a:lnTo>
                  <a:pt x="811" y="908"/>
                </a:lnTo>
                <a:lnTo>
                  <a:pt x="822" y="913"/>
                </a:lnTo>
                <a:lnTo>
                  <a:pt x="834" y="920"/>
                </a:lnTo>
                <a:lnTo>
                  <a:pt x="849" y="923"/>
                </a:lnTo>
                <a:lnTo>
                  <a:pt x="864" y="920"/>
                </a:lnTo>
                <a:lnTo>
                  <a:pt x="881" y="918"/>
                </a:lnTo>
                <a:lnTo>
                  <a:pt x="883" y="925"/>
                </a:lnTo>
                <a:lnTo>
                  <a:pt x="888" y="930"/>
                </a:lnTo>
                <a:lnTo>
                  <a:pt x="893" y="931"/>
                </a:lnTo>
                <a:lnTo>
                  <a:pt x="901" y="935"/>
                </a:lnTo>
                <a:lnTo>
                  <a:pt x="901" y="938"/>
                </a:lnTo>
                <a:lnTo>
                  <a:pt x="901" y="943"/>
                </a:lnTo>
                <a:lnTo>
                  <a:pt x="911" y="946"/>
                </a:lnTo>
                <a:lnTo>
                  <a:pt x="923" y="950"/>
                </a:lnTo>
                <a:lnTo>
                  <a:pt x="928" y="960"/>
                </a:lnTo>
                <a:lnTo>
                  <a:pt x="933" y="970"/>
                </a:lnTo>
                <a:lnTo>
                  <a:pt x="941" y="978"/>
                </a:lnTo>
                <a:lnTo>
                  <a:pt x="950" y="985"/>
                </a:lnTo>
                <a:lnTo>
                  <a:pt x="966" y="985"/>
                </a:lnTo>
                <a:lnTo>
                  <a:pt x="981" y="987"/>
                </a:lnTo>
                <a:lnTo>
                  <a:pt x="996" y="992"/>
                </a:lnTo>
                <a:lnTo>
                  <a:pt x="1007" y="998"/>
                </a:lnTo>
                <a:lnTo>
                  <a:pt x="1017" y="1008"/>
                </a:lnTo>
                <a:lnTo>
                  <a:pt x="1023" y="1020"/>
                </a:lnTo>
                <a:lnTo>
                  <a:pt x="1028" y="1033"/>
                </a:lnTo>
                <a:lnTo>
                  <a:pt x="1030" y="1050"/>
                </a:lnTo>
                <a:lnTo>
                  <a:pt x="1022" y="1057"/>
                </a:lnTo>
                <a:lnTo>
                  <a:pt x="1017" y="1064"/>
                </a:lnTo>
                <a:lnTo>
                  <a:pt x="1013" y="1072"/>
                </a:lnTo>
                <a:lnTo>
                  <a:pt x="1008" y="1080"/>
                </a:lnTo>
                <a:lnTo>
                  <a:pt x="1018" y="1079"/>
                </a:lnTo>
                <a:lnTo>
                  <a:pt x="1025" y="1080"/>
                </a:lnTo>
                <a:lnTo>
                  <a:pt x="1032" y="1085"/>
                </a:lnTo>
                <a:lnTo>
                  <a:pt x="1037" y="1090"/>
                </a:lnTo>
                <a:lnTo>
                  <a:pt x="1045" y="1085"/>
                </a:lnTo>
                <a:lnTo>
                  <a:pt x="1050" y="1080"/>
                </a:lnTo>
                <a:lnTo>
                  <a:pt x="1053" y="1077"/>
                </a:lnTo>
                <a:lnTo>
                  <a:pt x="1057" y="1074"/>
                </a:lnTo>
                <a:lnTo>
                  <a:pt x="1062" y="1072"/>
                </a:lnTo>
                <a:lnTo>
                  <a:pt x="1067" y="1070"/>
                </a:lnTo>
                <a:lnTo>
                  <a:pt x="1077" y="1077"/>
                </a:lnTo>
                <a:lnTo>
                  <a:pt x="1084" y="1084"/>
                </a:lnTo>
                <a:lnTo>
                  <a:pt x="1090" y="1092"/>
                </a:lnTo>
                <a:lnTo>
                  <a:pt x="1095" y="1104"/>
                </a:lnTo>
                <a:lnTo>
                  <a:pt x="1102" y="1100"/>
                </a:lnTo>
                <a:lnTo>
                  <a:pt x="1110" y="1100"/>
                </a:lnTo>
                <a:lnTo>
                  <a:pt x="1120" y="1100"/>
                </a:lnTo>
                <a:lnTo>
                  <a:pt x="1130" y="1100"/>
                </a:lnTo>
                <a:lnTo>
                  <a:pt x="1140" y="1104"/>
                </a:lnTo>
                <a:lnTo>
                  <a:pt x="1151" y="1105"/>
                </a:lnTo>
                <a:lnTo>
                  <a:pt x="1161" y="1110"/>
                </a:lnTo>
                <a:lnTo>
                  <a:pt x="1171" y="1114"/>
                </a:lnTo>
                <a:lnTo>
                  <a:pt x="1181" y="1121"/>
                </a:lnTo>
                <a:lnTo>
                  <a:pt x="1189" y="1126"/>
                </a:lnTo>
                <a:lnTo>
                  <a:pt x="1196" y="1132"/>
                </a:lnTo>
                <a:lnTo>
                  <a:pt x="1202" y="1141"/>
                </a:lnTo>
                <a:lnTo>
                  <a:pt x="1207" y="1149"/>
                </a:lnTo>
                <a:lnTo>
                  <a:pt x="1211" y="1157"/>
                </a:lnTo>
                <a:lnTo>
                  <a:pt x="1212" y="1166"/>
                </a:lnTo>
                <a:lnTo>
                  <a:pt x="1211" y="1174"/>
                </a:lnTo>
                <a:lnTo>
                  <a:pt x="1209" y="1184"/>
                </a:lnTo>
                <a:lnTo>
                  <a:pt x="1204" y="1192"/>
                </a:lnTo>
                <a:lnTo>
                  <a:pt x="1199" y="1201"/>
                </a:lnTo>
                <a:lnTo>
                  <a:pt x="1194" y="1209"/>
                </a:lnTo>
                <a:lnTo>
                  <a:pt x="1181" y="1226"/>
                </a:lnTo>
                <a:lnTo>
                  <a:pt x="1167" y="1239"/>
                </a:lnTo>
                <a:lnTo>
                  <a:pt x="1167" y="1263"/>
                </a:lnTo>
                <a:lnTo>
                  <a:pt x="1166" y="1288"/>
                </a:lnTo>
                <a:lnTo>
                  <a:pt x="1166" y="1301"/>
                </a:lnTo>
                <a:lnTo>
                  <a:pt x="1164" y="1315"/>
                </a:lnTo>
                <a:lnTo>
                  <a:pt x="1162" y="1328"/>
                </a:lnTo>
                <a:lnTo>
                  <a:pt x="1159" y="1338"/>
                </a:lnTo>
                <a:lnTo>
                  <a:pt x="1156" y="1350"/>
                </a:lnTo>
                <a:lnTo>
                  <a:pt x="1151" y="1360"/>
                </a:lnTo>
                <a:lnTo>
                  <a:pt x="1144" y="1368"/>
                </a:lnTo>
                <a:lnTo>
                  <a:pt x="1137" y="1377"/>
                </a:lnTo>
                <a:lnTo>
                  <a:pt x="1119" y="1378"/>
                </a:lnTo>
                <a:lnTo>
                  <a:pt x="1104" y="1382"/>
                </a:lnTo>
                <a:lnTo>
                  <a:pt x="1097" y="1383"/>
                </a:lnTo>
                <a:lnTo>
                  <a:pt x="1092" y="1387"/>
                </a:lnTo>
                <a:lnTo>
                  <a:pt x="1087" y="1392"/>
                </a:lnTo>
                <a:lnTo>
                  <a:pt x="1082" y="1395"/>
                </a:lnTo>
                <a:lnTo>
                  <a:pt x="1075" y="1407"/>
                </a:lnTo>
                <a:lnTo>
                  <a:pt x="1070" y="1420"/>
                </a:lnTo>
                <a:lnTo>
                  <a:pt x="1068" y="1437"/>
                </a:lnTo>
                <a:lnTo>
                  <a:pt x="1068" y="1455"/>
                </a:lnTo>
                <a:lnTo>
                  <a:pt x="1058" y="1462"/>
                </a:lnTo>
                <a:lnTo>
                  <a:pt x="1052" y="1470"/>
                </a:lnTo>
                <a:lnTo>
                  <a:pt x="1045" y="1479"/>
                </a:lnTo>
                <a:lnTo>
                  <a:pt x="1040" y="1489"/>
                </a:lnTo>
                <a:lnTo>
                  <a:pt x="1033" y="1511"/>
                </a:lnTo>
                <a:lnTo>
                  <a:pt x="1023" y="1534"/>
                </a:lnTo>
                <a:lnTo>
                  <a:pt x="1002" y="1534"/>
                </a:lnTo>
                <a:lnTo>
                  <a:pt x="983" y="1532"/>
                </a:lnTo>
                <a:lnTo>
                  <a:pt x="990" y="1541"/>
                </a:lnTo>
                <a:lnTo>
                  <a:pt x="996" y="1552"/>
                </a:lnTo>
                <a:lnTo>
                  <a:pt x="1000" y="1558"/>
                </a:lnTo>
                <a:lnTo>
                  <a:pt x="1002" y="1563"/>
                </a:lnTo>
                <a:lnTo>
                  <a:pt x="1003" y="1569"/>
                </a:lnTo>
                <a:lnTo>
                  <a:pt x="1002" y="1573"/>
                </a:lnTo>
                <a:lnTo>
                  <a:pt x="996" y="1579"/>
                </a:lnTo>
                <a:lnTo>
                  <a:pt x="990" y="1584"/>
                </a:lnTo>
                <a:lnTo>
                  <a:pt x="981" y="1586"/>
                </a:lnTo>
                <a:lnTo>
                  <a:pt x="973" y="1588"/>
                </a:lnTo>
                <a:lnTo>
                  <a:pt x="956" y="1591"/>
                </a:lnTo>
                <a:lnTo>
                  <a:pt x="943" y="1596"/>
                </a:lnTo>
                <a:lnTo>
                  <a:pt x="946" y="1601"/>
                </a:lnTo>
                <a:lnTo>
                  <a:pt x="950" y="1606"/>
                </a:lnTo>
                <a:lnTo>
                  <a:pt x="950" y="1613"/>
                </a:lnTo>
                <a:lnTo>
                  <a:pt x="948" y="1621"/>
                </a:lnTo>
                <a:lnTo>
                  <a:pt x="946" y="1621"/>
                </a:lnTo>
                <a:lnTo>
                  <a:pt x="936" y="1618"/>
                </a:lnTo>
                <a:lnTo>
                  <a:pt x="926" y="1619"/>
                </a:lnTo>
                <a:lnTo>
                  <a:pt x="926" y="1621"/>
                </a:lnTo>
                <a:lnTo>
                  <a:pt x="933" y="1629"/>
                </a:lnTo>
                <a:lnTo>
                  <a:pt x="938" y="1640"/>
                </a:lnTo>
                <a:lnTo>
                  <a:pt x="936" y="1656"/>
                </a:lnTo>
                <a:lnTo>
                  <a:pt x="933" y="1671"/>
                </a:lnTo>
                <a:lnTo>
                  <a:pt x="926" y="1673"/>
                </a:lnTo>
                <a:lnTo>
                  <a:pt x="921" y="1676"/>
                </a:lnTo>
                <a:lnTo>
                  <a:pt x="921" y="1683"/>
                </a:lnTo>
                <a:lnTo>
                  <a:pt x="923" y="1688"/>
                </a:lnTo>
                <a:lnTo>
                  <a:pt x="925" y="1690"/>
                </a:lnTo>
                <a:lnTo>
                  <a:pt x="928" y="1695"/>
                </a:lnTo>
                <a:lnTo>
                  <a:pt x="938" y="1696"/>
                </a:lnTo>
                <a:lnTo>
                  <a:pt x="945" y="1701"/>
                </a:lnTo>
                <a:lnTo>
                  <a:pt x="945" y="1710"/>
                </a:lnTo>
                <a:lnTo>
                  <a:pt x="943" y="1718"/>
                </a:lnTo>
                <a:lnTo>
                  <a:pt x="940" y="1725"/>
                </a:lnTo>
                <a:lnTo>
                  <a:pt x="938" y="1732"/>
                </a:lnTo>
                <a:lnTo>
                  <a:pt x="933" y="1743"/>
                </a:lnTo>
                <a:lnTo>
                  <a:pt x="930" y="1758"/>
                </a:lnTo>
                <a:lnTo>
                  <a:pt x="941" y="1767"/>
                </a:lnTo>
                <a:lnTo>
                  <a:pt x="961" y="1780"/>
                </a:lnTo>
                <a:lnTo>
                  <a:pt x="981" y="1795"/>
                </a:lnTo>
                <a:lnTo>
                  <a:pt x="990" y="1804"/>
                </a:lnTo>
                <a:lnTo>
                  <a:pt x="968" y="1804"/>
                </a:lnTo>
                <a:lnTo>
                  <a:pt x="950" y="1802"/>
                </a:lnTo>
                <a:lnTo>
                  <a:pt x="936" y="1799"/>
                </a:lnTo>
                <a:lnTo>
                  <a:pt x="925" y="1792"/>
                </a:lnTo>
                <a:lnTo>
                  <a:pt x="904" y="1775"/>
                </a:lnTo>
                <a:lnTo>
                  <a:pt x="878" y="1757"/>
                </a:lnTo>
                <a:lnTo>
                  <a:pt x="878" y="1752"/>
                </a:lnTo>
                <a:lnTo>
                  <a:pt x="879" y="1747"/>
                </a:lnTo>
                <a:lnTo>
                  <a:pt x="879" y="1742"/>
                </a:lnTo>
                <a:lnTo>
                  <a:pt x="876" y="1738"/>
                </a:lnTo>
                <a:lnTo>
                  <a:pt x="861" y="1727"/>
                </a:lnTo>
                <a:lnTo>
                  <a:pt x="847" y="1712"/>
                </a:lnTo>
                <a:lnTo>
                  <a:pt x="856" y="1712"/>
                </a:lnTo>
                <a:lnTo>
                  <a:pt x="864" y="1713"/>
                </a:lnTo>
                <a:lnTo>
                  <a:pt x="864" y="1710"/>
                </a:lnTo>
                <a:lnTo>
                  <a:pt x="863" y="1708"/>
                </a:lnTo>
                <a:lnTo>
                  <a:pt x="856" y="1705"/>
                </a:lnTo>
                <a:lnTo>
                  <a:pt x="847" y="1700"/>
                </a:lnTo>
                <a:lnTo>
                  <a:pt x="839" y="1695"/>
                </a:lnTo>
                <a:lnTo>
                  <a:pt x="834" y="1688"/>
                </a:lnTo>
                <a:lnTo>
                  <a:pt x="839" y="1686"/>
                </a:lnTo>
                <a:lnTo>
                  <a:pt x="844" y="1686"/>
                </a:lnTo>
                <a:lnTo>
                  <a:pt x="844" y="1681"/>
                </a:lnTo>
                <a:lnTo>
                  <a:pt x="844" y="1676"/>
                </a:lnTo>
                <a:lnTo>
                  <a:pt x="851" y="1676"/>
                </a:lnTo>
                <a:lnTo>
                  <a:pt x="858" y="1676"/>
                </a:lnTo>
                <a:lnTo>
                  <a:pt x="858" y="1671"/>
                </a:lnTo>
                <a:lnTo>
                  <a:pt x="858" y="1666"/>
                </a:lnTo>
                <a:lnTo>
                  <a:pt x="854" y="1663"/>
                </a:lnTo>
                <a:lnTo>
                  <a:pt x="851" y="1660"/>
                </a:lnTo>
                <a:lnTo>
                  <a:pt x="849" y="1656"/>
                </a:lnTo>
                <a:lnTo>
                  <a:pt x="847" y="1653"/>
                </a:lnTo>
                <a:lnTo>
                  <a:pt x="847" y="1643"/>
                </a:lnTo>
                <a:lnTo>
                  <a:pt x="849" y="1631"/>
                </a:lnTo>
                <a:lnTo>
                  <a:pt x="842" y="1628"/>
                </a:lnTo>
                <a:lnTo>
                  <a:pt x="839" y="1621"/>
                </a:lnTo>
                <a:lnTo>
                  <a:pt x="837" y="1621"/>
                </a:lnTo>
                <a:lnTo>
                  <a:pt x="836" y="1621"/>
                </a:lnTo>
                <a:lnTo>
                  <a:pt x="834" y="1631"/>
                </a:lnTo>
                <a:lnTo>
                  <a:pt x="832" y="1641"/>
                </a:lnTo>
                <a:lnTo>
                  <a:pt x="832" y="1640"/>
                </a:lnTo>
                <a:lnTo>
                  <a:pt x="831" y="1640"/>
                </a:lnTo>
                <a:lnTo>
                  <a:pt x="829" y="1619"/>
                </a:lnTo>
                <a:lnTo>
                  <a:pt x="824" y="1601"/>
                </a:lnTo>
                <a:lnTo>
                  <a:pt x="821" y="1581"/>
                </a:lnTo>
                <a:lnTo>
                  <a:pt x="816" y="1563"/>
                </a:lnTo>
                <a:lnTo>
                  <a:pt x="816" y="1546"/>
                </a:lnTo>
                <a:lnTo>
                  <a:pt x="817" y="1531"/>
                </a:lnTo>
                <a:lnTo>
                  <a:pt x="817" y="1514"/>
                </a:lnTo>
                <a:lnTo>
                  <a:pt x="817" y="1497"/>
                </a:lnTo>
                <a:lnTo>
                  <a:pt x="812" y="1474"/>
                </a:lnTo>
                <a:lnTo>
                  <a:pt x="811" y="1445"/>
                </a:lnTo>
                <a:lnTo>
                  <a:pt x="809" y="1419"/>
                </a:lnTo>
                <a:lnTo>
                  <a:pt x="806" y="1392"/>
                </a:lnTo>
                <a:lnTo>
                  <a:pt x="802" y="1368"/>
                </a:lnTo>
                <a:lnTo>
                  <a:pt x="802" y="1347"/>
                </a:lnTo>
                <a:lnTo>
                  <a:pt x="802" y="1336"/>
                </a:lnTo>
                <a:lnTo>
                  <a:pt x="801" y="1326"/>
                </a:lnTo>
                <a:lnTo>
                  <a:pt x="799" y="1316"/>
                </a:lnTo>
                <a:lnTo>
                  <a:pt x="796" y="1308"/>
                </a:lnTo>
                <a:lnTo>
                  <a:pt x="781" y="1301"/>
                </a:lnTo>
                <a:lnTo>
                  <a:pt x="765" y="1291"/>
                </a:lnTo>
                <a:lnTo>
                  <a:pt x="752" y="1281"/>
                </a:lnTo>
                <a:lnTo>
                  <a:pt x="739" y="1268"/>
                </a:lnTo>
                <a:lnTo>
                  <a:pt x="727" y="1254"/>
                </a:lnTo>
                <a:lnTo>
                  <a:pt x="717" y="1241"/>
                </a:lnTo>
                <a:lnTo>
                  <a:pt x="707" y="1226"/>
                </a:lnTo>
                <a:lnTo>
                  <a:pt x="700" y="1211"/>
                </a:lnTo>
                <a:lnTo>
                  <a:pt x="693" y="1191"/>
                </a:lnTo>
                <a:lnTo>
                  <a:pt x="688" y="1172"/>
                </a:lnTo>
                <a:lnTo>
                  <a:pt x="670" y="1152"/>
                </a:lnTo>
                <a:lnTo>
                  <a:pt x="653" y="1132"/>
                </a:lnTo>
                <a:lnTo>
                  <a:pt x="657" y="1117"/>
                </a:lnTo>
                <a:lnTo>
                  <a:pt x="662" y="1105"/>
                </a:lnTo>
                <a:lnTo>
                  <a:pt x="667" y="1105"/>
                </a:lnTo>
                <a:lnTo>
                  <a:pt x="670" y="1105"/>
                </a:lnTo>
                <a:lnTo>
                  <a:pt x="672" y="1104"/>
                </a:lnTo>
                <a:lnTo>
                  <a:pt x="673" y="1100"/>
                </a:lnTo>
                <a:lnTo>
                  <a:pt x="672" y="1099"/>
                </a:lnTo>
                <a:lnTo>
                  <a:pt x="672" y="1097"/>
                </a:lnTo>
                <a:lnTo>
                  <a:pt x="662" y="1095"/>
                </a:lnTo>
                <a:lnTo>
                  <a:pt x="655" y="1092"/>
                </a:lnTo>
                <a:lnTo>
                  <a:pt x="655" y="1087"/>
                </a:lnTo>
                <a:lnTo>
                  <a:pt x="655" y="1082"/>
                </a:lnTo>
                <a:lnTo>
                  <a:pt x="662" y="1065"/>
                </a:lnTo>
                <a:lnTo>
                  <a:pt x="668" y="1047"/>
                </a:lnTo>
                <a:lnTo>
                  <a:pt x="675" y="1047"/>
                </a:lnTo>
                <a:lnTo>
                  <a:pt x="680" y="1045"/>
                </a:lnTo>
                <a:lnTo>
                  <a:pt x="682" y="1043"/>
                </a:lnTo>
                <a:lnTo>
                  <a:pt x="683" y="1042"/>
                </a:lnTo>
                <a:lnTo>
                  <a:pt x="685" y="1035"/>
                </a:lnTo>
                <a:lnTo>
                  <a:pt x="688" y="1027"/>
                </a:lnTo>
                <a:lnTo>
                  <a:pt x="697" y="1015"/>
                </a:lnTo>
                <a:lnTo>
                  <a:pt x="700" y="1003"/>
                </a:lnTo>
                <a:lnTo>
                  <a:pt x="700" y="992"/>
                </a:lnTo>
                <a:lnTo>
                  <a:pt x="700" y="982"/>
                </a:lnTo>
                <a:lnTo>
                  <a:pt x="698" y="971"/>
                </a:lnTo>
                <a:lnTo>
                  <a:pt x="697" y="963"/>
                </a:lnTo>
                <a:lnTo>
                  <a:pt x="697" y="953"/>
                </a:lnTo>
                <a:lnTo>
                  <a:pt x="698" y="945"/>
                </a:lnTo>
                <a:lnTo>
                  <a:pt x="693" y="943"/>
                </a:lnTo>
                <a:lnTo>
                  <a:pt x="688" y="943"/>
                </a:lnTo>
                <a:lnTo>
                  <a:pt x="683" y="941"/>
                </a:lnTo>
                <a:lnTo>
                  <a:pt x="678" y="943"/>
                </a:lnTo>
                <a:lnTo>
                  <a:pt x="675" y="945"/>
                </a:lnTo>
                <a:lnTo>
                  <a:pt x="672" y="946"/>
                </a:lnTo>
                <a:lnTo>
                  <a:pt x="673" y="953"/>
                </a:lnTo>
                <a:lnTo>
                  <a:pt x="673" y="956"/>
                </a:lnTo>
                <a:lnTo>
                  <a:pt x="672" y="960"/>
                </a:lnTo>
                <a:lnTo>
                  <a:pt x="667" y="963"/>
                </a:lnTo>
                <a:lnTo>
                  <a:pt x="660" y="956"/>
                </a:lnTo>
                <a:lnTo>
                  <a:pt x="653" y="951"/>
                </a:lnTo>
                <a:lnTo>
                  <a:pt x="645" y="950"/>
                </a:lnTo>
                <a:lnTo>
                  <a:pt x="635" y="945"/>
                </a:lnTo>
                <a:lnTo>
                  <a:pt x="628" y="940"/>
                </a:lnTo>
                <a:lnTo>
                  <a:pt x="621" y="931"/>
                </a:lnTo>
                <a:lnTo>
                  <a:pt x="615" y="925"/>
                </a:lnTo>
                <a:lnTo>
                  <a:pt x="610" y="916"/>
                </a:lnTo>
                <a:lnTo>
                  <a:pt x="601" y="898"/>
                </a:lnTo>
                <a:lnTo>
                  <a:pt x="593" y="878"/>
                </a:lnTo>
                <a:lnTo>
                  <a:pt x="590" y="876"/>
                </a:lnTo>
                <a:lnTo>
                  <a:pt x="585" y="876"/>
                </a:lnTo>
                <a:lnTo>
                  <a:pt x="583" y="879"/>
                </a:lnTo>
                <a:lnTo>
                  <a:pt x="580" y="884"/>
                </a:lnTo>
                <a:lnTo>
                  <a:pt x="571" y="881"/>
                </a:lnTo>
                <a:lnTo>
                  <a:pt x="568" y="878"/>
                </a:lnTo>
                <a:lnTo>
                  <a:pt x="563" y="874"/>
                </a:lnTo>
                <a:lnTo>
                  <a:pt x="558" y="869"/>
                </a:lnTo>
                <a:lnTo>
                  <a:pt x="551" y="871"/>
                </a:lnTo>
                <a:lnTo>
                  <a:pt x="543" y="871"/>
                </a:lnTo>
                <a:lnTo>
                  <a:pt x="531" y="854"/>
                </a:lnTo>
                <a:lnTo>
                  <a:pt x="519" y="838"/>
                </a:lnTo>
                <a:lnTo>
                  <a:pt x="514" y="838"/>
                </a:lnTo>
                <a:lnTo>
                  <a:pt x="509" y="838"/>
                </a:lnTo>
                <a:lnTo>
                  <a:pt x="506" y="839"/>
                </a:lnTo>
                <a:lnTo>
                  <a:pt x="501" y="841"/>
                </a:lnTo>
                <a:lnTo>
                  <a:pt x="494" y="846"/>
                </a:lnTo>
                <a:lnTo>
                  <a:pt x="486" y="848"/>
                </a:lnTo>
                <a:lnTo>
                  <a:pt x="472" y="844"/>
                </a:lnTo>
                <a:lnTo>
                  <a:pt x="459" y="839"/>
                </a:lnTo>
                <a:lnTo>
                  <a:pt x="446" y="833"/>
                </a:lnTo>
                <a:lnTo>
                  <a:pt x="432" y="824"/>
                </a:lnTo>
                <a:lnTo>
                  <a:pt x="419" y="816"/>
                </a:lnTo>
                <a:lnTo>
                  <a:pt x="407" y="806"/>
                </a:lnTo>
                <a:lnTo>
                  <a:pt x="397" y="797"/>
                </a:lnTo>
                <a:lnTo>
                  <a:pt x="389" y="787"/>
                </a:lnTo>
                <a:lnTo>
                  <a:pt x="390" y="781"/>
                </a:lnTo>
                <a:lnTo>
                  <a:pt x="392" y="772"/>
                </a:lnTo>
                <a:lnTo>
                  <a:pt x="390" y="762"/>
                </a:lnTo>
                <a:lnTo>
                  <a:pt x="389" y="754"/>
                </a:lnTo>
                <a:lnTo>
                  <a:pt x="382" y="735"/>
                </a:lnTo>
                <a:lnTo>
                  <a:pt x="372" y="715"/>
                </a:lnTo>
                <a:lnTo>
                  <a:pt x="360" y="695"/>
                </a:lnTo>
                <a:lnTo>
                  <a:pt x="349" y="675"/>
                </a:lnTo>
                <a:lnTo>
                  <a:pt x="340" y="653"/>
                </a:lnTo>
                <a:lnTo>
                  <a:pt x="335" y="633"/>
                </a:lnTo>
                <a:lnTo>
                  <a:pt x="329" y="632"/>
                </a:lnTo>
                <a:lnTo>
                  <a:pt x="320" y="632"/>
                </a:lnTo>
                <a:lnTo>
                  <a:pt x="320" y="647"/>
                </a:lnTo>
                <a:lnTo>
                  <a:pt x="323" y="662"/>
                </a:lnTo>
                <a:lnTo>
                  <a:pt x="329" y="677"/>
                </a:lnTo>
                <a:lnTo>
                  <a:pt x="334" y="690"/>
                </a:lnTo>
                <a:lnTo>
                  <a:pt x="345" y="717"/>
                </a:lnTo>
                <a:lnTo>
                  <a:pt x="352" y="745"/>
                </a:lnTo>
                <a:lnTo>
                  <a:pt x="350" y="745"/>
                </a:lnTo>
                <a:lnTo>
                  <a:pt x="345" y="745"/>
                </a:lnTo>
                <a:lnTo>
                  <a:pt x="340" y="744"/>
                </a:lnTo>
                <a:lnTo>
                  <a:pt x="334" y="735"/>
                </a:lnTo>
                <a:lnTo>
                  <a:pt x="327" y="729"/>
                </a:lnTo>
                <a:lnTo>
                  <a:pt x="327" y="722"/>
                </a:lnTo>
                <a:lnTo>
                  <a:pt x="327" y="714"/>
                </a:lnTo>
                <a:lnTo>
                  <a:pt x="325" y="707"/>
                </a:lnTo>
                <a:lnTo>
                  <a:pt x="318" y="700"/>
                </a:lnTo>
                <a:lnTo>
                  <a:pt x="312" y="697"/>
                </a:lnTo>
                <a:lnTo>
                  <a:pt x="305" y="692"/>
                </a:lnTo>
                <a:lnTo>
                  <a:pt x="310" y="687"/>
                </a:lnTo>
                <a:lnTo>
                  <a:pt x="313" y="682"/>
                </a:lnTo>
                <a:lnTo>
                  <a:pt x="297" y="598"/>
                </a:lnTo>
                <a:lnTo>
                  <a:pt x="285" y="593"/>
                </a:lnTo>
                <a:lnTo>
                  <a:pt x="275" y="586"/>
                </a:lnTo>
                <a:lnTo>
                  <a:pt x="273" y="575"/>
                </a:lnTo>
                <a:lnTo>
                  <a:pt x="273" y="566"/>
                </a:lnTo>
                <a:lnTo>
                  <a:pt x="273" y="558"/>
                </a:lnTo>
                <a:lnTo>
                  <a:pt x="277" y="548"/>
                </a:lnTo>
                <a:lnTo>
                  <a:pt x="275" y="546"/>
                </a:lnTo>
                <a:lnTo>
                  <a:pt x="272" y="545"/>
                </a:lnTo>
                <a:lnTo>
                  <a:pt x="270" y="541"/>
                </a:lnTo>
                <a:lnTo>
                  <a:pt x="270" y="540"/>
                </a:lnTo>
                <a:lnTo>
                  <a:pt x="268" y="531"/>
                </a:lnTo>
                <a:lnTo>
                  <a:pt x="270" y="523"/>
                </a:lnTo>
                <a:lnTo>
                  <a:pt x="283" y="494"/>
                </a:lnTo>
                <a:lnTo>
                  <a:pt x="302" y="461"/>
                </a:lnTo>
                <a:lnTo>
                  <a:pt x="312" y="444"/>
                </a:lnTo>
                <a:lnTo>
                  <a:pt x="323" y="429"/>
                </a:lnTo>
                <a:lnTo>
                  <a:pt x="334" y="416"/>
                </a:lnTo>
                <a:lnTo>
                  <a:pt x="342" y="407"/>
                </a:lnTo>
                <a:lnTo>
                  <a:pt x="340" y="406"/>
                </a:lnTo>
                <a:lnTo>
                  <a:pt x="332" y="401"/>
                </a:lnTo>
                <a:lnTo>
                  <a:pt x="327" y="396"/>
                </a:lnTo>
                <a:lnTo>
                  <a:pt x="322" y="387"/>
                </a:lnTo>
                <a:lnTo>
                  <a:pt x="318" y="380"/>
                </a:lnTo>
                <a:lnTo>
                  <a:pt x="318" y="375"/>
                </a:lnTo>
                <a:lnTo>
                  <a:pt x="320" y="372"/>
                </a:lnTo>
                <a:lnTo>
                  <a:pt x="325" y="370"/>
                </a:lnTo>
                <a:lnTo>
                  <a:pt x="330" y="370"/>
                </a:lnTo>
                <a:lnTo>
                  <a:pt x="334" y="372"/>
                </a:lnTo>
                <a:lnTo>
                  <a:pt x="337" y="372"/>
                </a:lnTo>
                <a:lnTo>
                  <a:pt x="340" y="377"/>
                </a:lnTo>
                <a:lnTo>
                  <a:pt x="344" y="384"/>
                </a:lnTo>
                <a:lnTo>
                  <a:pt x="347" y="402"/>
                </a:lnTo>
                <a:lnTo>
                  <a:pt x="350" y="419"/>
                </a:lnTo>
                <a:lnTo>
                  <a:pt x="352" y="419"/>
                </a:lnTo>
                <a:lnTo>
                  <a:pt x="359" y="406"/>
                </a:lnTo>
                <a:lnTo>
                  <a:pt x="364" y="394"/>
                </a:lnTo>
                <a:lnTo>
                  <a:pt x="352" y="377"/>
                </a:lnTo>
                <a:lnTo>
                  <a:pt x="339" y="362"/>
                </a:lnTo>
                <a:lnTo>
                  <a:pt x="342" y="355"/>
                </a:lnTo>
                <a:lnTo>
                  <a:pt x="342" y="349"/>
                </a:lnTo>
                <a:lnTo>
                  <a:pt x="342" y="342"/>
                </a:lnTo>
                <a:lnTo>
                  <a:pt x="339" y="335"/>
                </a:lnTo>
                <a:lnTo>
                  <a:pt x="349" y="322"/>
                </a:lnTo>
                <a:lnTo>
                  <a:pt x="360" y="308"/>
                </a:lnTo>
                <a:lnTo>
                  <a:pt x="350" y="308"/>
                </a:lnTo>
                <a:lnTo>
                  <a:pt x="342" y="310"/>
                </a:lnTo>
                <a:lnTo>
                  <a:pt x="335" y="313"/>
                </a:lnTo>
                <a:lnTo>
                  <a:pt x="327" y="317"/>
                </a:lnTo>
                <a:lnTo>
                  <a:pt x="334" y="308"/>
                </a:lnTo>
                <a:lnTo>
                  <a:pt x="342" y="302"/>
                </a:lnTo>
                <a:lnTo>
                  <a:pt x="345" y="297"/>
                </a:lnTo>
                <a:lnTo>
                  <a:pt x="347" y="293"/>
                </a:lnTo>
                <a:lnTo>
                  <a:pt x="350" y="287"/>
                </a:lnTo>
                <a:lnTo>
                  <a:pt x="352" y="278"/>
                </a:lnTo>
                <a:lnTo>
                  <a:pt x="345" y="278"/>
                </a:lnTo>
                <a:lnTo>
                  <a:pt x="340" y="278"/>
                </a:lnTo>
                <a:lnTo>
                  <a:pt x="342" y="275"/>
                </a:lnTo>
                <a:lnTo>
                  <a:pt x="345" y="273"/>
                </a:lnTo>
                <a:lnTo>
                  <a:pt x="347" y="270"/>
                </a:lnTo>
                <a:lnTo>
                  <a:pt x="350" y="268"/>
                </a:lnTo>
                <a:lnTo>
                  <a:pt x="350" y="267"/>
                </a:lnTo>
                <a:lnTo>
                  <a:pt x="350" y="265"/>
                </a:lnTo>
                <a:lnTo>
                  <a:pt x="337" y="268"/>
                </a:lnTo>
                <a:lnTo>
                  <a:pt x="325" y="273"/>
                </a:lnTo>
                <a:lnTo>
                  <a:pt x="320" y="272"/>
                </a:lnTo>
                <a:lnTo>
                  <a:pt x="317" y="270"/>
                </a:lnTo>
                <a:lnTo>
                  <a:pt x="320" y="263"/>
                </a:lnTo>
                <a:lnTo>
                  <a:pt x="323" y="255"/>
                </a:lnTo>
                <a:lnTo>
                  <a:pt x="302" y="253"/>
                </a:lnTo>
                <a:lnTo>
                  <a:pt x="282" y="248"/>
                </a:lnTo>
                <a:lnTo>
                  <a:pt x="265" y="243"/>
                </a:lnTo>
                <a:lnTo>
                  <a:pt x="253" y="241"/>
                </a:lnTo>
                <a:lnTo>
                  <a:pt x="246" y="248"/>
                </a:lnTo>
                <a:lnTo>
                  <a:pt x="238" y="255"/>
                </a:lnTo>
                <a:lnTo>
                  <a:pt x="230" y="258"/>
                </a:lnTo>
                <a:lnTo>
                  <a:pt x="223" y="258"/>
                </a:lnTo>
                <a:lnTo>
                  <a:pt x="216" y="258"/>
                </a:lnTo>
                <a:lnTo>
                  <a:pt x="210" y="257"/>
                </a:lnTo>
                <a:lnTo>
                  <a:pt x="205" y="255"/>
                </a:lnTo>
                <a:lnTo>
                  <a:pt x="198" y="255"/>
                </a:lnTo>
                <a:lnTo>
                  <a:pt x="191" y="255"/>
                </a:lnTo>
                <a:lnTo>
                  <a:pt x="185" y="255"/>
                </a:lnTo>
                <a:lnTo>
                  <a:pt x="180" y="258"/>
                </a:lnTo>
                <a:lnTo>
                  <a:pt x="174" y="263"/>
                </a:lnTo>
                <a:lnTo>
                  <a:pt x="171" y="268"/>
                </a:lnTo>
                <a:lnTo>
                  <a:pt x="168" y="273"/>
                </a:lnTo>
                <a:lnTo>
                  <a:pt x="163" y="277"/>
                </a:lnTo>
                <a:lnTo>
                  <a:pt x="158" y="278"/>
                </a:lnTo>
                <a:lnTo>
                  <a:pt x="153" y="280"/>
                </a:lnTo>
                <a:lnTo>
                  <a:pt x="146" y="282"/>
                </a:lnTo>
                <a:lnTo>
                  <a:pt x="133" y="283"/>
                </a:lnTo>
                <a:lnTo>
                  <a:pt x="121" y="285"/>
                </a:lnTo>
                <a:lnTo>
                  <a:pt x="119" y="290"/>
                </a:lnTo>
                <a:lnTo>
                  <a:pt x="118" y="295"/>
                </a:lnTo>
                <a:lnTo>
                  <a:pt x="106" y="295"/>
                </a:lnTo>
                <a:lnTo>
                  <a:pt x="96" y="297"/>
                </a:lnTo>
                <a:lnTo>
                  <a:pt x="87" y="298"/>
                </a:lnTo>
                <a:lnTo>
                  <a:pt x="79" y="302"/>
                </a:lnTo>
                <a:lnTo>
                  <a:pt x="64" y="308"/>
                </a:lnTo>
                <a:lnTo>
                  <a:pt x="49" y="315"/>
                </a:lnTo>
                <a:lnTo>
                  <a:pt x="46" y="312"/>
                </a:lnTo>
                <a:lnTo>
                  <a:pt x="44" y="308"/>
                </a:lnTo>
                <a:lnTo>
                  <a:pt x="29" y="313"/>
                </a:lnTo>
                <a:lnTo>
                  <a:pt x="12" y="318"/>
                </a:lnTo>
                <a:lnTo>
                  <a:pt x="12" y="317"/>
                </a:lnTo>
                <a:lnTo>
                  <a:pt x="14" y="313"/>
                </a:lnTo>
                <a:lnTo>
                  <a:pt x="46" y="305"/>
                </a:lnTo>
                <a:lnTo>
                  <a:pt x="82" y="297"/>
                </a:lnTo>
                <a:lnTo>
                  <a:pt x="101" y="292"/>
                </a:lnTo>
                <a:lnTo>
                  <a:pt x="116" y="285"/>
                </a:lnTo>
                <a:lnTo>
                  <a:pt x="131" y="278"/>
                </a:lnTo>
                <a:lnTo>
                  <a:pt x="141" y="270"/>
                </a:lnTo>
                <a:lnTo>
                  <a:pt x="139" y="268"/>
                </a:lnTo>
                <a:lnTo>
                  <a:pt x="139" y="267"/>
                </a:lnTo>
                <a:lnTo>
                  <a:pt x="116" y="267"/>
                </a:lnTo>
                <a:lnTo>
                  <a:pt x="96" y="268"/>
                </a:lnTo>
                <a:lnTo>
                  <a:pt x="96" y="265"/>
                </a:lnTo>
                <a:lnTo>
                  <a:pt x="96" y="263"/>
                </a:lnTo>
                <a:lnTo>
                  <a:pt x="102" y="257"/>
                </a:lnTo>
                <a:lnTo>
                  <a:pt x="109" y="246"/>
                </a:lnTo>
                <a:lnTo>
                  <a:pt x="99" y="246"/>
                </a:lnTo>
                <a:lnTo>
                  <a:pt x="89" y="246"/>
                </a:lnTo>
                <a:lnTo>
                  <a:pt x="89" y="243"/>
                </a:lnTo>
                <a:lnTo>
                  <a:pt x="89" y="241"/>
                </a:lnTo>
                <a:lnTo>
                  <a:pt x="89" y="240"/>
                </a:lnTo>
                <a:lnTo>
                  <a:pt x="99" y="231"/>
                </a:lnTo>
                <a:lnTo>
                  <a:pt x="109" y="223"/>
                </a:lnTo>
                <a:lnTo>
                  <a:pt x="131" y="218"/>
                </a:lnTo>
                <a:lnTo>
                  <a:pt x="156" y="215"/>
                </a:lnTo>
                <a:lnTo>
                  <a:pt x="168" y="213"/>
                </a:lnTo>
                <a:lnTo>
                  <a:pt x="178" y="210"/>
                </a:lnTo>
                <a:lnTo>
                  <a:pt x="183" y="208"/>
                </a:lnTo>
                <a:lnTo>
                  <a:pt x="186" y="205"/>
                </a:lnTo>
                <a:lnTo>
                  <a:pt x="190" y="201"/>
                </a:lnTo>
                <a:lnTo>
                  <a:pt x="193" y="198"/>
                </a:lnTo>
                <a:lnTo>
                  <a:pt x="181" y="198"/>
                </a:lnTo>
                <a:lnTo>
                  <a:pt x="168" y="200"/>
                </a:lnTo>
                <a:lnTo>
                  <a:pt x="161" y="201"/>
                </a:lnTo>
                <a:lnTo>
                  <a:pt x="154" y="201"/>
                </a:lnTo>
                <a:lnTo>
                  <a:pt x="149" y="200"/>
                </a:lnTo>
                <a:lnTo>
                  <a:pt x="146" y="198"/>
                </a:lnTo>
                <a:lnTo>
                  <a:pt x="144" y="196"/>
                </a:lnTo>
                <a:lnTo>
                  <a:pt x="143" y="196"/>
                </a:lnTo>
                <a:lnTo>
                  <a:pt x="144" y="190"/>
                </a:lnTo>
                <a:lnTo>
                  <a:pt x="146" y="185"/>
                </a:lnTo>
                <a:lnTo>
                  <a:pt x="169" y="180"/>
                </a:lnTo>
                <a:lnTo>
                  <a:pt x="193" y="175"/>
                </a:lnTo>
                <a:lnTo>
                  <a:pt x="195" y="178"/>
                </a:lnTo>
                <a:lnTo>
                  <a:pt x="195" y="181"/>
                </a:lnTo>
                <a:lnTo>
                  <a:pt x="198" y="181"/>
                </a:lnTo>
                <a:lnTo>
                  <a:pt x="201" y="183"/>
                </a:lnTo>
                <a:lnTo>
                  <a:pt x="210" y="181"/>
                </a:lnTo>
                <a:lnTo>
                  <a:pt x="216" y="178"/>
                </a:lnTo>
                <a:lnTo>
                  <a:pt x="211" y="171"/>
                </a:lnTo>
                <a:lnTo>
                  <a:pt x="206" y="166"/>
                </a:lnTo>
                <a:lnTo>
                  <a:pt x="203" y="163"/>
                </a:lnTo>
                <a:lnTo>
                  <a:pt x="201" y="159"/>
                </a:lnTo>
                <a:lnTo>
                  <a:pt x="201" y="156"/>
                </a:lnTo>
                <a:lnTo>
                  <a:pt x="201" y="151"/>
                </a:lnTo>
                <a:lnTo>
                  <a:pt x="215" y="149"/>
                </a:lnTo>
                <a:lnTo>
                  <a:pt x="226" y="148"/>
                </a:lnTo>
                <a:lnTo>
                  <a:pt x="240" y="146"/>
                </a:lnTo>
                <a:lnTo>
                  <a:pt x="251" y="144"/>
                </a:lnTo>
                <a:lnTo>
                  <a:pt x="270" y="138"/>
                </a:lnTo>
                <a:lnTo>
                  <a:pt x="293" y="128"/>
                </a:lnTo>
                <a:lnTo>
                  <a:pt x="307" y="124"/>
                </a:lnTo>
                <a:lnTo>
                  <a:pt x="318" y="121"/>
                </a:lnTo>
                <a:lnTo>
                  <a:pt x="330" y="119"/>
                </a:lnTo>
                <a:lnTo>
                  <a:pt x="340" y="119"/>
                </a:lnTo>
                <a:lnTo>
                  <a:pt x="399" y="129"/>
                </a:lnTo>
                <a:lnTo>
                  <a:pt x="457" y="141"/>
                </a:lnTo>
                <a:lnTo>
                  <a:pt x="488" y="144"/>
                </a:lnTo>
                <a:lnTo>
                  <a:pt x="514" y="144"/>
                </a:lnTo>
                <a:lnTo>
                  <a:pt x="529" y="144"/>
                </a:lnTo>
                <a:lnTo>
                  <a:pt x="543" y="141"/>
                </a:lnTo>
                <a:lnTo>
                  <a:pt x="556" y="138"/>
                </a:lnTo>
                <a:lnTo>
                  <a:pt x="570" y="131"/>
                </a:lnTo>
                <a:lnTo>
                  <a:pt x="573" y="136"/>
                </a:lnTo>
                <a:lnTo>
                  <a:pt x="578" y="139"/>
                </a:lnTo>
                <a:lnTo>
                  <a:pt x="583" y="141"/>
                </a:lnTo>
                <a:lnTo>
                  <a:pt x="591" y="141"/>
                </a:lnTo>
                <a:lnTo>
                  <a:pt x="596" y="139"/>
                </a:lnTo>
                <a:lnTo>
                  <a:pt x="603" y="138"/>
                </a:lnTo>
                <a:lnTo>
                  <a:pt x="608" y="138"/>
                </a:lnTo>
                <a:lnTo>
                  <a:pt x="615" y="139"/>
                </a:lnTo>
                <a:lnTo>
                  <a:pt x="618" y="144"/>
                </a:lnTo>
                <a:lnTo>
                  <a:pt x="621" y="146"/>
                </a:lnTo>
                <a:lnTo>
                  <a:pt x="628" y="148"/>
                </a:lnTo>
                <a:lnTo>
                  <a:pt x="633" y="149"/>
                </a:lnTo>
                <a:lnTo>
                  <a:pt x="640" y="149"/>
                </a:lnTo>
                <a:lnTo>
                  <a:pt x="645" y="149"/>
                </a:lnTo>
                <a:lnTo>
                  <a:pt x="652" y="151"/>
                </a:lnTo>
                <a:lnTo>
                  <a:pt x="655" y="154"/>
                </a:lnTo>
                <a:lnTo>
                  <a:pt x="653" y="159"/>
                </a:lnTo>
                <a:lnTo>
                  <a:pt x="655" y="164"/>
                </a:lnTo>
                <a:lnTo>
                  <a:pt x="675" y="164"/>
                </a:lnTo>
                <a:lnTo>
                  <a:pt x="697" y="163"/>
                </a:lnTo>
                <a:lnTo>
                  <a:pt x="697" y="169"/>
                </a:lnTo>
                <a:lnTo>
                  <a:pt x="698" y="176"/>
                </a:lnTo>
                <a:lnTo>
                  <a:pt x="702" y="176"/>
                </a:lnTo>
                <a:lnTo>
                  <a:pt x="705" y="176"/>
                </a:lnTo>
                <a:lnTo>
                  <a:pt x="705" y="175"/>
                </a:lnTo>
                <a:lnTo>
                  <a:pt x="707" y="175"/>
                </a:lnTo>
                <a:lnTo>
                  <a:pt x="710" y="166"/>
                </a:lnTo>
                <a:lnTo>
                  <a:pt x="715" y="161"/>
                </a:lnTo>
                <a:lnTo>
                  <a:pt x="720" y="158"/>
                </a:lnTo>
                <a:lnTo>
                  <a:pt x="727" y="153"/>
                </a:lnTo>
                <a:lnTo>
                  <a:pt x="742" y="154"/>
                </a:lnTo>
                <a:lnTo>
                  <a:pt x="765" y="158"/>
                </a:lnTo>
                <a:lnTo>
                  <a:pt x="789" y="161"/>
                </a:lnTo>
                <a:lnTo>
                  <a:pt x="807" y="164"/>
                </a:lnTo>
                <a:lnTo>
                  <a:pt x="807" y="166"/>
                </a:lnTo>
                <a:lnTo>
                  <a:pt x="804" y="169"/>
                </a:lnTo>
                <a:lnTo>
                  <a:pt x="802" y="175"/>
                </a:lnTo>
                <a:lnTo>
                  <a:pt x="802" y="176"/>
                </a:lnTo>
                <a:lnTo>
                  <a:pt x="804" y="176"/>
                </a:lnTo>
                <a:lnTo>
                  <a:pt x="807" y="176"/>
                </a:lnTo>
                <a:lnTo>
                  <a:pt x="811" y="176"/>
                </a:lnTo>
                <a:lnTo>
                  <a:pt x="816" y="168"/>
                </a:lnTo>
                <a:lnTo>
                  <a:pt x="821" y="161"/>
                </a:lnTo>
                <a:lnTo>
                  <a:pt x="821" y="159"/>
                </a:lnTo>
                <a:lnTo>
                  <a:pt x="821" y="158"/>
                </a:lnTo>
                <a:lnTo>
                  <a:pt x="814" y="154"/>
                </a:lnTo>
                <a:lnTo>
                  <a:pt x="807" y="151"/>
                </a:lnTo>
                <a:lnTo>
                  <a:pt x="811" y="146"/>
                </a:lnTo>
                <a:lnTo>
                  <a:pt x="814" y="139"/>
                </a:lnTo>
                <a:lnTo>
                  <a:pt x="821" y="141"/>
                </a:lnTo>
                <a:lnTo>
                  <a:pt x="827" y="144"/>
                </a:lnTo>
                <a:lnTo>
                  <a:pt x="822" y="148"/>
                </a:lnTo>
                <a:lnTo>
                  <a:pt x="819" y="151"/>
                </a:lnTo>
                <a:lnTo>
                  <a:pt x="819" y="153"/>
                </a:lnTo>
                <a:lnTo>
                  <a:pt x="829" y="154"/>
                </a:lnTo>
                <a:lnTo>
                  <a:pt x="837" y="154"/>
                </a:lnTo>
                <a:lnTo>
                  <a:pt x="842" y="149"/>
                </a:lnTo>
                <a:lnTo>
                  <a:pt x="851" y="144"/>
                </a:lnTo>
                <a:lnTo>
                  <a:pt x="842" y="141"/>
                </a:lnTo>
                <a:lnTo>
                  <a:pt x="837" y="134"/>
                </a:lnTo>
                <a:lnTo>
                  <a:pt x="842" y="128"/>
                </a:lnTo>
                <a:lnTo>
                  <a:pt x="847" y="123"/>
                </a:lnTo>
                <a:lnTo>
                  <a:pt x="856" y="121"/>
                </a:lnTo>
                <a:lnTo>
                  <a:pt x="863" y="119"/>
                </a:lnTo>
                <a:lnTo>
                  <a:pt x="869" y="119"/>
                </a:lnTo>
                <a:lnTo>
                  <a:pt x="876" y="121"/>
                </a:lnTo>
                <a:lnTo>
                  <a:pt x="876" y="126"/>
                </a:lnTo>
                <a:lnTo>
                  <a:pt x="876" y="131"/>
                </a:lnTo>
                <a:lnTo>
                  <a:pt x="869" y="136"/>
                </a:lnTo>
                <a:lnTo>
                  <a:pt x="864" y="139"/>
                </a:lnTo>
                <a:lnTo>
                  <a:pt x="869" y="146"/>
                </a:lnTo>
                <a:lnTo>
                  <a:pt x="874" y="151"/>
                </a:lnTo>
                <a:lnTo>
                  <a:pt x="879" y="149"/>
                </a:lnTo>
                <a:lnTo>
                  <a:pt x="884" y="146"/>
                </a:lnTo>
                <a:lnTo>
                  <a:pt x="889" y="144"/>
                </a:lnTo>
                <a:lnTo>
                  <a:pt x="896" y="146"/>
                </a:lnTo>
                <a:lnTo>
                  <a:pt x="894" y="151"/>
                </a:lnTo>
                <a:lnTo>
                  <a:pt x="893" y="154"/>
                </a:lnTo>
                <a:lnTo>
                  <a:pt x="888" y="158"/>
                </a:lnTo>
                <a:lnTo>
                  <a:pt x="883" y="159"/>
                </a:lnTo>
                <a:lnTo>
                  <a:pt x="883" y="164"/>
                </a:lnTo>
                <a:lnTo>
                  <a:pt x="883" y="169"/>
                </a:lnTo>
                <a:lnTo>
                  <a:pt x="886" y="169"/>
                </a:lnTo>
                <a:lnTo>
                  <a:pt x="889" y="169"/>
                </a:lnTo>
                <a:lnTo>
                  <a:pt x="901" y="164"/>
                </a:lnTo>
                <a:lnTo>
                  <a:pt x="914" y="156"/>
                </a:lnTo>
                <a:lnTo>
                  <a:pt x="921" y="151"/>
                </a:lnTo>
                <a:lnTo>
                  <a:pt x="926" y="146"/>
                </a:lnTo>
                <a:lnTo>
                  <a:pt x="931" y="141"/>
                </a:lnTo>
                <a:lnTo>
                  <a:pt x="933" y="136"/>
                </a:lnTo>
                <a:lnTo>
                  <a:pt x="921" y="133"/>
                </a:lnTo>
                <a:lnTo>
                  <a:pt x="906" y="129"/>
                </a:lnTo>
                <a:lnTo>
                  <a:pt x="906" y="126"/>
                </a:lnTo>
                <a:lnTo>
                  <a:pt x="908" y="124"/>
                </a:lnTo>
                <a:lnTo>
                  <a:pt x="909" y="124"/>
                </a:lnTo>
                <a:lnTo>
                  <a:pt x="914" y="124"/>
                </a:lnTo>
                <a:lnTo>
                  <a:pt x="913" y="119"/>
                </a:lnTo>
                <a:lnTo>
                  <a:pt x="909" y="114"/>
                </a:lnTo>
                <a:lnTo>
                  <a:pt x="921" y="108"/>
                </a:lnTo>
                <a:lnTo>
                  <a:pt x="936" y="99"/>
                </a:lnTo>
                <a:lnTo>
                  <a:pt x="945" y="96"/>
                </a:lnTo>
                <a:lnTo>
                  <a:pt x="951" y="96"/>
                </a:lnTo>
                <a:lnTo>
                  <a:pt x="953" y="96"/>
                </a:lnTo>
                <a:lnTo>
                  <a:pt x="956" y="97"/>
                </a:lnTo>
                <a:lnTo>
                  <a:pt x="958" y="99"/>
                </a:lnTo>
                <a:lnTo>
                  <a:pt x="958" y="103"/>
                </a:lnTo>
                <a:lnTo>
                  <a:pt x="951" y="106"/>
                </a:lnTo>
                <a:lnTo>
                  <a:pt x="943" y="108"/>
                </a:lnTo>
                <a:lnTo>
                  <a:pt x="943" y="114"/>
                </a:lnTo>
                <a:lnTo>
                  <a:pt x="943" y="121"/>
                </a:lnTo>
                <a:lnTo>
                  <a:pt x="950" y="121"/>
                </a:lnTo>
                <a:lnTo>
                  <a:pt x="958" y="121"/>
                </a:lnTo>
                <a:lnTo>
                  <a:pt x="956" y="116"/>
                </a:lnTo>
                <a:lnTo>
                  <a:pt x="955" y="111"/>
                </a:lnTo>
                <a:lnTo>
                  <a:pt x="966" y="106"/>
                </a:lnTo>
                <a:lnTo>
                  <a:pt x="976" y="101"/>
                </a:lnTo>
                <a:lnTo>
                  <a:pt x="981" y="99"/>
                </a:lnTo>
                <a:lnTo>
                  <a:pt x="986" y="97"/>
                </a:lnTo>
                <a:lnTo>
                  <a:pt x="995" y="97"/>
                </a:lnTo>
                <a:lnTo>
                  <a:pt x="1003" y="99"/>
                </a:lnTo>
                <a:lnTo>
                  <a:pt x="1002" y="103"/>
                </a:lnTo>
                <a:lnTo>
                  <a:pt x="1000" y="106"/>
                </a:lnTo>
                <a:lnTo>
                  <a:pt x="996" y="108"/>
                </a:lnTo>
                <a:lnTo>
                  <a:pt x="993" y="109"/>
                </a:lnTo>
                <a:lnTo>
                  <a:pt x="995" y="113"/>
                </a:lnTo>
                <a:lnTo>
                  <a:pt x="995" y="116"/>
                </a:lnTo>
                <a:lnTo>
                  <a:pt x="1008" y="114"/>
                </a:lnTo>
                <a:lnTo>
                  <a:pt x="1022" y="113"/>
                </a:lnTo>
                <a:lnTo>
                  <a:pt x="1022" y="109"/>
                </a:lnTo>
                <a:lnTo>
                  <a:pt x="1022" y="104"/>
                </a:lnTo>
                <a:lnTo>
                  <a:pt x="1020" y="104"/>
                </a:lnTo>
                <a:lnTo>
                  <a:pt x="1017" y="106"/>
                </a:lnTo>
                <a:lnTo>
                  <a:pt x="1013" y="106"/>
                </a:lnTo>
                <a:lnTo>
                  <a:pt x="1012" y="104"/>
                </a:lnTo>
                <a:lnTo>
                  <a:pt x="1007" y="103"/>
                </a:lnTo>
                <a:lnTo>
                  <a:pt x="1007" y="97"/>
                </a:lnTo>
                <a:lnTo>
                  <a:pt x="1007" y="92"/>
                </a:lnTo>
                <a:close/>
                <a:moveTo>
                  <a:pt x="1450" y="106"/>
                </a:moveTo>
                <a:lnTo>
                  <a:pt x="1452" y="109"/>
                </a:lnTo>
                <a:lnTo>
                  <a:pt x="1454" y="113"/>
                </a:lnTo>
                <a:lnTo>
                  <a:pt x="1459" y="113"/>
                </a:lnTo>
                <a:lnTo>
                  <a:pt x="1464" y="111"/>
                </a:lnTo>
                <a:lnTo>
                  <a:pt x="1462" y="111"/>
                </a:lnTo>
                <a:lnTo>
                  <a:pt x="1460" y="111"/>
                </a:lnTo>
                <a:lnTo>
                  <a:pt x="1455" y="109"/>
                </a:lnTo>
                <a:lnTo>
                  <a:pt x="1450" y="106"/>
                </a:lnTo>
                <a:close/>
                <a:moveTo>
                  <a:pt x="1197" y="129"/>
                </a:moveTo>
                <a:lnTo>
                  <a:pt x="1206" y="131"/>
                </a:lnTo>
                <a:lnTo>
                  <a:pt x="1212" y="131"/>
                </a:lnTo>
                <a:lnTo>
                  <a:pt x="1212" y="134"/>
                </a:lnTo>
                <a:lnTo>
                  <a:pt x="1212" y="138"/>
                </a:lnTo>
                <a:lnTo>
                  <a:pt x="1211" y="141"/>
                </a:lnTo>
                <a:lnTo>
                  <a:pt x="1207" y="144"/>
                </a:lnTo>
                <a:lnTo>
                  <a:pt x="1202" y="143"/>
                </a:lnTo>
                <a:lnTo>
                  <a:pt x="1197" y="141"/>
                </a:lnTo>
                <a:lnTo>
                  <a:pt x="1196" y="141"/>
                </a:lnTo>
                <a:lnTo>
                  <a:pt x="1194" y="141"/>
                </a:lnTo>
                <a:lnTo>
                  <a:pt x="1196" y="136"/>
                </a:lnTo>
                <a:lnTo>
                  <a:pt x="1197" y="129"/>
                </a:lnTo>
                <a:close/>
                <a:moveTo>
                  <a:pt x="983" y="156"/>
                </a:moveTo>
                <a:lnTo>
                  <a:pt x="993" y="158"/>
                </a:lnTo>
                <a:lnTo>
                  <a:pt x="1002" y="159"/>
                </a:lnTo>
                <a:lnTo>
                  <a:pt x="1002" y="161"/>
                </a:lnTo>
                <a:lnTo>
                  <a:pt x="1000" y="164"/>
                </a:lnTo>
                <a:lnTo>
                  <a:pt x="1000" y="166"/>
                </a:lnTo>
                <a:lnTo>
                  <a:pt x="993" y="169"/>
                </a:lnTo>
                <a:lnTo>
                  <a:pt x="988" y="169"/>
                </a:lnTo>
                <a:lnTo>
                  <a:pt x="983" y="168"/>
                </a:lnTo>
                <a:lnTo>
                  <a:pt x="980" y="164"/>
                </a:lnTo>
                <a:lnTo>
                  <a:pt x="981" y="163"/>
                </a:lnTo>
                <a:lnTo>
                  <a:pt x="983" y="161"/>
                </a:lnTo>
                <a:lnTo>
                  <a:pt x="983" y="159"/>
                </a:lnTo>
                <a:lnTo>
                  <a:pt x="983" y="156"/>
                </a:lnTo>
                <a:close/>
                <a:moveTo>
                  <a:pt x="1454" y="176"/>
                </a:moveTo>
                <a:lnTo>
                  <a:pt x="1460" y="178"/>
                </a:lnTo>
                <a:lnTo>
                  <a:pt x="1465" y="181"/>
                </a:lnTo>
                <a:lnTo>
                  <a:pt x="1469" y="185"/>
                </a:lnTo>
                <a:lnTo>
                  <a:pt x="1472" y="190"/>
                </a:lnTo>
                <a:lnTo>
                  <a:pt x="1479" y="185"/>
                </a:lnTo>
                <a:lnTo>
                  <a:pt x="1487" y="178"/>
                </a:lnTo>
                <a:lnTo>
                  <a:pt x="1512" y="181"/>
                </a:lnTo>
                <a:lnTo>
                  <a:pt x="1534" y="188"/>
                </a:lnTo>
                <a:lnTo>
                  <a:pt x="1536" y="188"/>
                </a:lnTo>
                <a:lnTo>
                  <a:pt x="1537" y="188"/>
                </a:lnTo>
                <a:lnTo>
                  <a:pt x="1536" y="191"/>
                </a:lnTo>
                <a:lnTo>
                  <a:pt x="1534" y="195"/>
                </a:lnTo>
                <a:lnTo>
                  <a:pt x="1529" y="200"/>
                </a:lnTo>
                <a:lnTo>
                  <a:pt x="1519" y="205"/>
                </a:lnTo>
                <a:lnTo>
                  <a:pt x="1507" y="210"/>
                </a:lnTo>
                <a:lnTo>
                  <a:pt x="1494" y="213"/>
                </a:lnTo>
                <a:lnTo>
                  <a:pt x="1480" y="213"/>
                </a:lnTo>
                <a:lnTo>
                  <a:pt x="1469" y="211"/>
                </a:lnTo>
                <a:lnTo>
                  <a:pt x="1465" y="210"/>
                </a:lnTo>
                <a:lnTo>
                  <a:pt x="1462" y="208"/>
                </a:lnTo>
                <a:lnTo>
                  <a:pt x="1460" y="205"/>
                </a:lnTo>
                <a:lnTo>
                  <a:pt x="1460" y="201"/>
                </a:lnTo>
                <a:lnTo>
                  <a:pt x="1457" y="200"/>
                </a:lnTo>
                <a:lnTo>
                  <a:pt x="1455" y="200"/>
                </a:lnTo>
                <a:lnTo>
                  <a:pt x="1455" y="198"/>
                </a:lnTo>
                <a:lnTo>
                  <a:pt x="1454" y="195"/>
                </a:lnTo>
                <a:lnTo>
                  <a:pt x="1455" y="195"/>
                </a:lnTo>
                <a:lnTo>
                  <a:pt x="1459" y="195"/>
                </a:lnTo>
                <a:lnTo>
                  <a:pt x="1454" y="191"/>
                </a:lnTo>
                <a:lnTo>
                  <a:pt x="1449" y="188"/>
                </a:lnTo>
                <a:lnTo>
                  <a:pt x="1449" y="186"/>
                </a:lnTo>
                <a:lnTo>
                  <a:pt x="1452" y="185"/>
                </a:lnTo>
                <a:lnTo>
                  <a:pt x="1457" y="183"/>
                </a:lnTo>
                <a:lnTo>
                  <a:pt x="1455" y="180"/>
                </a:lnTo>
                <a:lnTo>
                  <a:pt x="1454" y="176"/>
                </a:lnTo>
                <a:close/>
                <a:moveTo>
                  <a:pt x="965" y="186"/>
                </a:moveTo>
                <a:lnTo>
                  <a:pt x="971" y="190"/>
                </a:lnTo>
                <a:lnTo>
                  <a:pt x="975" y="196"/>
                </a:lnTo>
                <a:lnTo>
                  <a:pt x="973" y="200"/>
                </a:lnTo>
                <a:lnTo>
                  <a:pt x="973" y="203"/>
                </a:lnTo>
                <a:lnTo>
                  <a:pt x="961" y="203"/>
                </a:lnTo>
                <a:lnTo>
                  <a:pt x="951" y="205"/>
                </a:lnTo>
                <a:lnTo>
                  <a:pt x="950" y="203"/>
                </a:lnTo>
                <a:lnTo>
                  <a:pt x="948" y="203"/>
                </a:lnTo>
                <a:lnTo>
                  <a:pt x="948" y="200"/>
                </a:lnTo>
                <a:lnTo>
                  <a:pt x="948" y="198"/>
                </a:lnTo>
                <a:lnTo>
                  <a:pt x="956" y="193"/>
                </a:lnTo>
                <a:lnTo>
                  <a:pt x="965" y="186"/>
                </a:lnTo>
                <a:close/>
                <a:moveTo>
                  <a:pt x="883" y="188"/>
                </a:moveTo>
                <a:lnTo>
                  <a:pt x="893" y="190"/>
                </a:lnTo>
                <a:lnTo>
                  <a:pt x="903" y="193"/>
                </a:lnTo>
                <a:lnTo>
                  <a:pt x="909" y="201"/>
                </a:lnTo>
                <a:lnTo>
                  <a:pt x="919" y="208"/>
                </a:lnTo>
                <a:lnTo>
                  <a:pt x="919" y="210"/>
                </a:lnTo>
                <a:lnTo>
                  <a:pt x="918" y="211"/>
                </a:lnTo>
                <a:lnTo>
                  <a:pt x="916" y="211"/>
                </a:lnTo>
                <a:lnTo>
                  <a:pt x="914" y="211"/>
                </a:lnTo>
                <a:lnTo>
                  <a:pt x="901" y="208"/>
                </a:lnTo>
                <a:lnTo>
                  <a:pt x="884" y="205"/>
                </a:lnTo>
                <a:lnTo>
                  <a:pt x="878" y="210"/>
                </a:lnTo>
                <a:lnTo>
                  <a:pt x="864" y="213"/>
                </a:lnTo>
                <a:lnTo>
                  <a:pt x="873" y="200"/>
                </a:lnTo>
                <a:lnTo>
                  <a:pt x="883" y="188"/>
                </a:lnTo>
                <a:close/>
                <a:moveTo>
                  <a:pt x="1611" y="275"/>
                </a:moveTo>
                <a:lnTo>
                  <a:pt x="1618" y="277"/>
                </a:lnTo>
                <a:lnTo>
                  <a:pt x="1624" y="278"/>
                </a:lnTo>
                <a:lnTo>
                  <a:pt x="1626" y="280"/>
                </a:lnTo>
                <a:lnTo>
                  <a:pt x="1626" y="282"/>
                </a:lnTo>
                <a:lnTo>
                  <a:pt x="1626" y="283"/>
                </a:lnTo>
                <a:lnTo>
                  <a:pt x="1624" y="283"/>
                </a:lnTo>
                <a:lnTo>
                  <a:pt x="1616" y="280"/>
                </a:lnTo>
                <a:lnTo>
                  <a:pt x="1611" y="275"/>
                </a:lnTo>
                <a:close/>
                <a:moveTo>
                  <a:pt x="322" y="283"/>
                </a:moveTo>
                <a:lnTo>
                  <a:pt x="322" y="287"/>
                </a:lnTo>
                <a:lnTo>
                  <a:pt x="323" y="288"/>
                </a:lnTo>
                <a:lnTo>
                  <a:pt x="329" y="288"/>
                </a:lnTo>
                <a:lnTo>
                  <a:pt x="335" y="287"/>
                </a:lnTo>
                <a:lnTo>
                  <a:pt x="335" y="290"/>
                </a:lnTo>
                <a:lnTo>
                  <a:pt x="335" y="293"/>
                </a:lnTo>
                <a:lnTo>
                  <a:pt x="334" y="295"/>
                </a:lnTo>
                <a:lnTo>
                  <a:pt x="332" y="298"/>
                </a:lnTo>
                <a:lnTo>
                  <a:pt x="327" y="300"/>
                </a:lnTo>
                <a:lnTo>
                  <a:pt x="323" y="303"/>
                </a:lnTo>
                <a:lnTo>
                  <a:pt x="322" y="303"/>
                </a:lnTo>
                <a:lnTo>
                  <a:pt x="320" y="303"/>
                </a:lnTo>
                <a:lnTo>
                  <a:pt x="318" y="295"/>
                </a:lnTo>
                <a:lnTo>
                  <a:pt x="317" y="288"/>
                </a:lnTo>
                <a:lnTo>
                  <a:pt x="318" y="287"/>
                </a:lnTo>
                <a:lnTo>
                  <a:pt x="322" y="283"/>
                </a:lnTo>
                <a:close/>
                <a:moveTo>
                  <a:pt x="1664" y="347"/>
                </a:moveTo>
                <a:lnTo>
                  <a:pt x="1664" y="352"/>
                </a:lnTo>
                <a:lnTo>
                  <a:pt x="1664" y="357"/>
                </a:lnTo>
                <a:lnTo>
                  <a:pt x="1661" y="359"/>
                </a:lnTo>
                <a:lnTo>
                  <a:pt x="1656" y="359"/>
                </a:lnTo>
                <a:lnTo>
                  <a:pt x="1658" y="362"/>
                </a:lnTo>
                <a:lnTo>
                  <a:pt x="1659" y="364"/>
                </a:lnTo>
                <a:lnTo>
                  <a:pt x="1661" y="365"/>
                </a:lnTo>
                <a:lnTo>
                  <a:pt x="1664" y="369"/>
                </a:lnTo>
                <a:lnTo>
                  <a:pt x="1664" y="370"/>
                </a:lnTo>
                <a:lnTo>
                  <a:pt x="1643" y="372"/>
                </a:lnTo>
                <a:lnTo>
                  <a:pt x="1624" y="375"/>
                </a:lnTo>
                <a:lnTo>
                  <a:pt x="1606" y="380"/>
                </a:lnTo>
                <a:lnTo>
                  <a:pt x="1589" y="385"/>
                </a:lnTo>
                <a:lnTo>
                  <a:pt x="1589" y="384"/>
                </a:lnTo>
                <a:lnTo>
                  <a:pt x="1591" y="382"/>
                </a:lnTo>
                <a:lnTo>
                  <a:pt x="1591" y="380"/>
                </a:lnTo>
                <a:lnTo>
                  <a:pt x="1604" y="372"/>
                </a:lnTo>
                <a:lnTo>
                  <a:pt x="1616" y="365"/>
                </a:lnTo>
                <a:lnTo>
                  <a:pt x="1608" y="364"/>
                </a:lnTo>
                <a:lnTo>
                  <a:pt x="1599" y="359"/>
                </a:lnTo>
                <a:lnTo>
                  <a:pt x="1603" y="350"/>
                </a:lnTo>
                <a:lnTo>
                  <a:pt x="1604" y="342"/>
                </a:lnTo>
                <a:lnTo>
                  <a:pt x="1614" y="342"/>
                </a:lnTo>
                <a:lnTo>
                  <a:pt x="1623" y="342"/>
                </a:lnTo>
                <a:lnTo>
                  <a:pt x="1618" y="329"/>
                </a:lnTo>
                <a:lnTo>
                  <a:pt x="1611" y="315"/>
                </a:lnTo>
                <a:lnTo>
                  <a:pt x="1603" y="302"/>
                </a:lnTo>
                <a:lnTo>
                  <a:pt x="1594" y="288"/>
                </a:lnTo>
                <a:lnTo>
                  <a:pt x="1594" y="287"/>
                </a:lnTo>
                <a:lnTo>
                  <a:pt x="1601" y="287"/>
                </a:lnTo>
                <a:lnTo>
                  <a:pt x="1606" y="287"/>
                </a:lnTo>
                <a:lnTo>
                  <a:pt x="1606" y="292"/>
                </a:lnTo>
                <a:lnTo>
                  <a:pt x="1606" y="297"/>
                </a:lnTo>
                <a:lnTo>
                  <a:pt x="1608" y="297"/>
                </a:lnTo>
                <a:lnTo>
                  <a:pt x="1611" y="297"/>
                </a:lnTo>
                <a:lnTo>
                  <a:pt x="1614" y="293"/>
                </a:lnTo>
                <a:lnTo>
                  <a:pt x="1619" y="292"/>
                </a:lnTo>
                <a:lnTo>
                  <a:pt x="1624" y="290"/>
                </a:lnTo>
                <a:lnTo>
                  <a:pt x="1631" y="288"/>
                </a:lnTo>
                <a:lnTo>
                  <a:pt x="1631" y="297"/>
                </a:lnTo>
                <a:lnTo>
                  <a:pt x="1633" y="305"/>
                </a:lnTo>
                <a:lnTo>
                  <a:pt x="1636" y="313"/>
                </a:lnTo>
                <a:lnTo>
                  <a:pt x="1639" y="322"/>
                </a:lnTo>
                <a:lnTo>
                  <a:pt x="1648" y="337"/>
                </a:lnTo>
                <a:lnTo>
                  <a:pt x="1656" y="347"/>
                </a:lnTo>
                <a:lnTo>
                  <a:pt x="1661" y="347"/>
                </a:lnTo>
                <a:lnTo>
                  <a:pt x="1664" y="347"/>
                </a:lnTo>
                <a:close/>
                <a:moveTo>
                  <a:pt x="0" y="320"/>
                </a:moveTo>
                <a:lnTo>
                  <a:pt x="4" y="320"/>
                </a:lnTo>
                <a:lnTo>
                  <a:pt x="9" y="320"/>
                </a:lnTo>
                <a:lnTo>
                  <a:pt x="9" y="322"/>
                </a:lnTo>
                <a:lnTo>
                  <a:pt x="7" y="324"/>
                </a:lnTo>
                <a:lnTo>
                  <a:pt x="5" y="324"/>
                </a:lnTo>
                <a:lnTo>
                  <a:pt x="4" y="324"/>
                </a:lnTo>
                <a:lnTo>
                  <a:pt x="2" y="324"/>
                </a:lnTo>
                <a:lnTo>
                  <a:pt x="0" y="325"/>
                </a:lnTo>
                <a:lnTo>
                  <a:pt x="0" y="322"/>
                </a:lnTo>
                <a:lnTo>
                  <a:pt x="0" y="320"/>
                </a:lnTo>
                <a:close/>
                <a:moveTo>
                  <a:pt x="1564" y="322"/>
                </a:moveTo>
                <a:lnTo>
                  <a:pt x="1577" y="322"/>
                </a:lnTo>
                <a:lnTo>
                  <a:pt x="1591" y="324"/>
                </a:lnTo>
                <a:lnTo>
                  <a:pt x="1591" y="325"/>
                </a:lnTo>
                <a:lnTo>
                  <a:pt x="1589" y="337"/>
                </a:lnTo>
                <a:lnTo>
                  <a:pt x="1586" y="350"/>
                </a:lnTo>
                <a:lnTo>
                  <a:pt x="1577" y="355"/>
                </a:lnTo>
                <a:lnTo>
                  <a:pt x="1566" y="360"/>
                </a:lnTo>
                <a:lnTo>
                  <a:pt x="1561" y="362"/>
                </a:lnTo>
                <a:lnTo>
                  <a:pt x="1556" y="364"/>
                </a:lnTo>
                <a:lnTo>
                  <a:pt x="1551" y="365"/>
                </a:lnTo>
                <a:lnTo>
                  <a:pt x="1546" y="364"/>
                </a:lnTo>
                <a:lnTo>
                  <a:pt x="1542" y="362"/>
                </a:lnTo>
                <a:lnTo>
                  <a:pt x="1539" y="360"/>
                </a:lnTo>
                <a:lnTo>
                  <a:pt x="1544" y="345"/>
                </a:lnTo>
                <a:lnTo>
                  <a:pt x="1551" y="330"/>
                </a:lnTo>
                <a:lnTo>
                  <a:pt x="1557" y="327"/>
                </a:lnTo>
                <a:lnTo>
                  <a:pt x="1564" y="322"/>
                </a:lnTo>
                <a:close/>
                <a:moveTo>
                  <a:pt x="312" y="330"/>
                </a:moveTo>
                <a:lnTo>
                  <a:pt x="315" y="330"/>
                </a:lnTo>
                <a:lnTo>
                  <a:pt x="317" y="330"/>
                </a:lnTo>
                <a:lnTo>
                  <a:pt x="313" y="342"/>
                </a:lnTo>
                <a:lnTo>
                  <a:pt x="307" y="350"/>
                </a:lnTo>
                <a:lnTo>
                  <a:pt x="305" y="349"/>
                </a:lnTo>
                <a:lnTo>
                  <a:pt x="303" y="349"/>
                </a:lnTo>
                <a:lnTo>
                  <a:pt x="303" y="344"/>
                </a:lnTo>
                <a:lnTo>
                  <a:pt x="303" y="339"/>
                </a:lnTo>
                <a:lnTo>
                  <a:pt x="308" y="335"/>
                </a:lnTo>
                <a:lnTo>
                  <a:pt x="312" y="330"/>
                </a:lnTo>
                <a:close/>
                <a:moveTo>
                  <a:pt x="1063" y="367"/>
                </a:moveTo>
                <a:lnTo>
                  <a:pt x="1067" y="370"/>
                </a:lnTo>
                <a:lnTo>
                  <a:pt x="1067" y="372"/>
                </a:lnTo>
                <a:lnTo>
                  <a:pt x="1067" y="375"/>
                </a:lnTo>
                <a:lnTo>
                  <a:pt x="1065" y="377"/>
                </a:lnTo>
                <a:lnTo>
                  <a:pt x="1062" y="382"/>
                </a:lnTo>
                <a:lnTo>
                  <a:pt x="1058" y="385"/>
                </a:lnTo>
                <a:lnTo>
                  <a:pt x="1062" y="385"/>
                </a:lnTo>
                <a:lnTo>
                  <a:pt x="1065" y="385"/>
                </a:lnTo>
                <a:lnTo>
                  <a:pt x="1065" y="390"/>
                </a:lnTo>
                <a:lnTo>
                  <a:pt x="1065" y="396"/>
                </a:lnTo>
                <a:lnTo>
                  <a:pt x="1068" y="392"/>
                </a:lnTo>
                <a:lnTo>
                  <a:pt x="1072" y="390"/>
                </a:lnTo>
                <a:lnTo>
                  <a:pt x="1075" y="389"/>
                </a:lnTo>
                <a:lnTo>
                  <a:pt x="1082" y="387"/>
                </a:lnTo>
                <a:lnTo>
                  <a:pt x="1087" y="389"/>
                </a:lnTo>
                <a:lnTo>
                  <a:pt x="1092" y="390"/>
                </a:lnTo>
                <a:lnTo>
                  <a:pt x="1089" y="409"/>
                </a:lnTo>
                <a:lnTo>
                  <a:pt x="1084" y="429"/>
                </a:lnTo>
                <a:lnTo>
                  <a:pt x="1079" y="429"/>
                </a:lnTo>
                <a:lnTo>
                  <a:pt x="1074" y="429"/>
                </a:lnTo>
                <a:lnTo>
                  <a:pt x="1072" y="427"/>
                </a:lnTo>
                <a:lnTo>
                  <a:pt x="1068" y="427"/>
                </a:lnTo>
                <a:lnTo>
                  <a:pt x="1068" y="422"/>
                </a:lnTo>
                <a:lnTo>
                  <a:pt x="1067" y="419"/>
                </a:lnTo>
                <a:lnTo>
                  <a:pt x="1065" y="421"/>
                </a:lnTo>
                <a:lnTo>
                  <a:pt x="1062" y="422"/>
                </a:lnTo>
                <a:lnTo>
                  <a:pt x="1058" y="426"/>
                </a:lnTo>
                <a:lnTo>
                  <a:pt x="1055" y="429"/>
                </a:lnTo>
                <a:lnTo>
                  <a:pt x="1052" y="422"/>
                </a:lnTo>
                <a:lnTo>
                  <a:pt x="1048" y="416"/>
                </a:lnTo>
                <a:lnTo>
                  <a:pt x="1037" y="417"/>
                </a:lnTo>
                <a:lnTo>
                  <a:pt x="1027" y="417"/>
                </a:lnTo>
                <a:lnTo>
                  <a:pt x="1025" y="412"/>
                </a:lnTo>
                <a:lnTo>
                  <a:pt x="1025" y="406"/>
                </a:lnTo>
                <a:lnTo>
                  <a:pt x="1035" y="399"/>
                </a:lnTo>
                <a:lnTo>
                  <a:pt x="1047" y="389"/>
                </a:lnTo>
                <a:lnTo>
                  <a:pt x="1057" y="377"/>
                </a:lnTo>
                <a:lnTo>
                  <a:pt x="1063" y="367"/>
                </a:lnTo>
                <a:close/>
                <a:moveTo>
                  <a:pt x="719" y="399"/>
                </a:moveTo>
                <a:lnTo>
                  <a:pt x="707" y="406"/>
                </a:lnTo>
                <a:lnTo>
                  <a:pt x="693" y="411"/>
                </a:lnTo>
                <a:lnTo>
                  <a:pt x="688" y="414"/>
                </a:lnTo>
                <a:lnTo>
                  <a:pt x="682" y="417"/>
                </a:lnTo>
                <a:lnTo>
                  <a:pt x="677" y="422"/>
                </a:lnTo>
                <a:lnTo>
                  <a:pt x="673" y="429"/>
                </a:lnTo>
                <a:lnTo>
                  <a:pt x="673" y="431"/>
                </a:lnTo>
                <a:lnTo>
                  <a:pt x="675" y="431"/>
                </a:lnTo>
                <a:lnTo>
                  <a:pt x="683" y="431"/>
                </a:lnTo>
                <a:lnTo>
                  <a:pt x="690" y="427"/>
                </a:lnTo>
                <a:lnTo>
                  <a:pt x="695" y="424"/>
                </a:lnTo>
                <a:lnTo>
                  <a:pt x="704" y="421"/>
                </a:lnTo>
                <a:lnTo>
                  <a:pt x="720" y="427"/>
                </a:lnTo>
                <a:lnTo>
                  <a:pt x="739" y="432"/>
                </a:lnTo>
                <a:lnTo>
                  <a:pt x="739" y="434"/>
                </a:lnTo>
                <a:lnTo>
                  <a:pt x="737" y="436"/>
                </a:lnTo>
                <a:lnTo>
                  <a:pt x="727" y="439"/>
                </a:lnTo>
                <a:lnTo>
                  <a:pt x="717" y="442"/>
                </a:lnTo>
                <a:lnTo>
                  <a:pt x="709" y="447"/>
                </a:lnTo>
                <a:lnTo>
                  <a:pt x="702" y="454"/>
                </a:lnTo>
                <a:lnTo>
                  <a:pt x="695" y="461"/>
                </a:lnTo>
                <a:lnTo>
                  <a:pt x="690" y="469"/>
                </a:lnTo>
                <a:lnTo>
                  <a:pt x="685" y="479"/>
                </a:lnTo>
                <a:lnTo>
                  <a:pt x="682" y="489"/>
                </a:lnTo>
                <a:lnTo>
                  <a:pt x="683" y="491"/>
                </a:lnTo>
                <a:lnTo>
                  <a:pt x="690" y="491"/>
                </a:lnTo>
                <a:lnTo>
                  <a:pt x="697" y="491"/>
                </a:lnTo>
                <a:lnTo>
                  <a:pt x="704" y="474"/>
                </a:lnTo>
                <a:lnTo>
                  <a:pt x="714" y="459"/>
                </a:lnTo>
                <a:lnTo>
                  <a:pt x="719" y="452"/>
                </a:lnTo>
                <a:lnTo>
                  <a:pt x="725" y="447"/>
                </a:lnTo>
                <a:lnTo>
                  <a:pt x="732" y="444"/>
                </a:lnTo>
                <a:lnTo>
                  <a:pt x="742" y="441"/>
                </a:lnTo>
                <a:lnTo>
                  <a:pt x="742" y="442"/>
                </a:lnTo>
                <a:lnTo>
                  <a:pt x="742" y="444"/>
                </a:lnTo>
                <a:lnTo>
                  <a:pt x="744" y="451"/>
                </a:lnTo>
                <a:lnTo>
                  <a:pt x="744" y="457"/>
                </a:lnTo>
                <a:lnTo>
                  <a:pt x="742" y="464"/>
                </a:lnTo>
                <a:lnTo>
                  <a:pt x="739" y="469"/>
                </a:lnTo>
                <a:lnTo>
                  <a:pt x="747" y="469"/>
                </a:lnTo>
                <a:lnTo>
                  <a:pt x="755" y="471"/>
                </a:lnTo>
                <a:lnTo>
                  <a:pt x="762" y="461"/>
                </a:lnTo>
                <a:lnTo>
                  <a:pt x="770" y="452"/>
                </a:lnTo>
                <a:lnTo>
                  <a:pt x="777" y="454"/>
                </a:lnTo>
                <a:lnTo>
                  <a:pt x="784" y="454"/>
                </a:lnTo>
                <a:lnTo>
                  <a:pt x="786" y="452"/>
                </a:lnTo>
                <a:lnTo>
                  <a:pt x="786" y="451"/>
                </a:lnTo>
                <a:lnTo>
                  <a:pt x="767" y="437"/>
                </a:lnTo>
                <a:lnTo>
                  <a:pt x="747" y="427"/>
                </a:lnTo>
                <a:lnTo>
                  <a:pt x="749" y="421"/>
                </a:lnTo>
                <a:lnTo>
                  <a:pt x="750" y="416"/>
                </a:lnTo>
                <a:lnTo>
                  <a:pt x="744" y="409"/>
                </a:lnTo>
                <a:lnTo>
                  <a:pt x="735" y="402"/>
                </a:lnTo>
                <a:lnTo>
                  <a:pt x="727" y="401"/>
                </a:lnTo>
                <a:lnTo>
                  <a:pt x="719" y="399"/>
                </a:lnTo>
                <a:close/>
                <a:moveTo>
                  <a:pt x="1999" y="442"/>
                </a:moveTo>
                <a:lnTo>
                  <a:pt x="1991" y="439"/>
                </a:lnTo>
                <a:lnTo>
                  <a:pt x="1984" y="434"/>
                </a:lnTo>
                <a:lnTo>
                  <a:pt x="1979" y="432"/>
                </a:lnTo>
                <a:lnTo>
                  <a:pt x="1974" y="432"/>
                </a:lnTo>
                <a:lnTo>
                  <a:pt x="1969" y="432"/>
                </a:lnTo>
                <a:lnTo>
                  <a:pt x="1964" y="434"/>
                </a:lnTo>
                <a:lnTo>
                  <a:pt x="1962" y="442"/>
                </a:lnTo>
                <a:lnTo>
                  <a:pt x="1961" y="447"/>
                </a:lnTo>
                <a:lnTo>
                  <a:pt x="1956" y="451"/>
                </a:lnTo>
                <a:lnTo>
                  <a:pt x="1949" y="454"/>
                </a:lnTo>
                <a:lnTo>
                  <a:pt x="1949" y="468"/>
                </a:lnTo>
                <a:lnTo>
                  <a:pt x="1949" y="479"/>
                </a:lnTo>
                <a:lnTo>
                  <a:pt x="1949" y="493"/>
                </a:lnTo>
                <a:lnTo>
                  <a:pt x="1949" y="508"/>
                </a:lnTo>
                <a:lnTo>
                  <a:pt x="1942" y="511"/>
                </a:lnTo>
                <a:lnTo>
                  <a:pt x="1937" y="513"/>
                </a:lnTo>
                <a:lnTo>
                  <a:pt x="1949" y="513"/>
                </a:lnTo>
                <a:lnTo>
                  <a:pt x="1959" y="511"/>
                </a:lnTo>
                <a:lnTo>
                  <a:pt x="1969" y="508"/>
                </a:lnTo>
                <a:lnTo>
                  <a:pt x="1979" y="504"/>
                </a:lnTo>
                <a:lnTo>
                  <a:pt x="1998" y="496"/>
                </a:lnTo>
                <a:lnTo>
                  <a:pt x="2018" y="489"/>
                </a:lnTo>
                <a:lnTo>
                  <a:pt x="2019" y="489"/>
                </a:lnTo>
                <a:lnTo>
                  <a:pt x="2026" y="489"/>
                </a:lnTo>
                <a:lnTo>
                  <a:pt x="2031" y="491"/>
                </a:lnTo>
                <a:lnTo>
                  <a:pt x="2034" y="493"/>
                </a:lnTo>
                <a:lnTo>
                  <a:pt x="2040" y="494"/>
                </a:lnTo>
                <a:lnTo>
                  <a:pt x="2045" y="501"/>
                </a:lnTo>
                <a:lnTo>
                  <a:pt x="2051" y="506"/>
                </a:lnTo>
                <a:lnTo>
                  <a:pt x="2065" y="504"/>
                </a:lnTo>
                <a:lnTo>
                  <a:pt x="2078" y="503"/>
                </a:lnTo>
                <a:lnTo>
                  <a:pt x="2091" y="501"/>
                </a:lnTo>
                <a:lnTo>
                  <a:pt x="2105" y="501"/>
                </a:lnTo>
                <a:lnTo>
                  <a:pt x="2105" y="498"/>
                </a:lnTo>
                <a:lnTo>
                  <a:pt x="2105" y="496"/>
                </a:lnTo>
                <a:lnTo>
                  <a:pt x="2098" y="493"/>
                </a:lnTo>
                <a:lnTo>
                  <a:pt x="2093" y="489"/>
                </a:lnTo>
                <a:lnTo>
                  <a:pt x="2090" y="484"/>
                </a:lnTo>
                <a:lnTo>
                  <a:pt x="2090" y="476"/>
                </a:lnTo>
                <a:lnTo>
                  <a:pt x="2075" y="471"/>
                </a:lnTo>
                <a:lnTo>
                  <a:pt x="2060" y="464"/>
                </a:lnTo>
                <a:lnTo>
                  <a:pt x="2053" y="459"/>
                </a:lnTo>
                <a:lnTo>
                  <a:pt x="2048" y="454"/>
                </a:lnTo>
                <a:lnTo>
                  <a:pt x="2046" y="449"/>
                </a:lnTo>
                <a:lnTo>
                  <a:pt x="2046" y="442"/>
                </a:lnTo>
                <a:lnTo>
                  <a:pt x="2051" y="441"/>
                </a:lnTo>
                <a:lnTo>
                  <a:pt x="2055" y="439"/>
                </a:lnTo>
                <a:lnTo>
                  <a:pt x="2055" y="437"/>
                </a:lnTo>
                <a:lnTo>
                  <a:pt x="2051" y="436"/>
                </a:lnTo>
                <a:lnTo>
                  <a:pt x="2048" y="434"/>
                </a:lnTo>
                <a:lnTo>
                  <a:pt x="2058" y="431"/>
                </a:lnTo>
                <a:lnTo>
                  <a:pt x="2065" y="426"/>
                </a:lnTo>
                <a:lnTo>
                  <a:pt x="2063" y="422"/>
                </a:lnTo>
                <a:lnTo>
                  <a:pt x="2061" y="421"/>
                </a:lnTo>
                <a:lnTo>
                  <a:pt x="2056" y="419"/>
                </a:lnTo>
                <a:lnTo>
                  <a:pt x="2053" y="417"/>
                </a:lnTo>
                <a:lnTo>
                  <a:pt x="2046" y="424"/>
                </a:lnTo>
                <a:lnTo>
                  <a:pt x="2036" y="429"/>
                </a:lnTo>
                <a:lnTo>
                  <a:pt x="2028" y="432"/>
                </a:lnTo>
                <a:lnTo>
                  <a:pt x="2018" y="436"/>
                </a:lnTo>
                <a:lnTo>
                  <a:pt x="2018" y="437"/>
                </a:lnTo>
                <a:lnTo>
                  <a:pt x="2018" y="439"/>
                </a:lnTo>
                <a:lnTo>
                  <a:pt x="2023" y="441"/>
                </a:lnTo>
                <a:lnTo>
                  <a:pt x="2024" y="442"/>
                </a:lnTo>
                <a:lnTo>
                  <a:pt x="2026" y="444"/>
                </a:lnTo>
                <a:lnTo>
                  <a:pt x="2028" y="449"/>
                </a:lnTo>
                <a:lnTo>
                  <a:pt x="2026" y="451"/>
                </a:lnTo>
                <a:lnTo>
                  <a:pt x="2024" y="454"/>
                </a:lnTo>
                <a:lnTo>
                  <a:pt x="2019" y="456"/>
                </a:lnTo>
                <a:lnTo>
                  <a:pt x="2014" y="459"/>
                </a:lnTo>
                <a:lnTo>
                  <a:pt x="2009" y="459"/>
                </a:lnTo>
                <a:lnTo>
                  <a:pt x="2001" y="459"/>
                </a:lnTo>
                <a:lnTo>
                  <a:pt x="2001" y="451"/>
                </a:lnTo>
                <a:lnTo>
                  <a:pt x="1999" y="442"/>
                </a:lnTo>
                <a:close/>
                <a:moveTo>
                  <a:pt x="2194" y="449"/>
                </a:moveTo>
                <a:lnTo>
                  <a:pt x="2204" y="447"/>
                </a:lnTo>
                <a:lnTo>
                  <a:pt x="2214" y="447"/>
                </a:lnTo>
                <a:lnTo>
                  <a:pt x="2212" y="437"/>
                </a:lnTo>
                <a:lnTo>
                  <a:pt x="2212" y="427"/>
                </a:lnTo>
                <a:lnTo>
                  <a:pt x="2207" y="424"/>
                </a:lnTo>
                <a:lnTo>
                  <a:pt x="2202" y="422"/>
                </a:lnTo>
                <a:lnTo>
                  <a:pt x="2185" y="429"/>
                </a:lnTo>
                <a:lnTo>
                  <a:pt x="2172" y="434"/>
                </a:lnTo>
                <a:lnTo>
                  <a:pt x="2165" y="437"/>
                </a:lnTo>
                <a:lnTo>
                  <a:pt x="2158" y="441"/>
                </a:lnTo>
                <a:lnTo>
                  <a:pt x="2153" y="446"/>
                </a:lnTo>
                <a:lnTo>
                  <a:pt x="2147" y="452"/>
                </a:lnTo>
                <a:lnTo>
                  <a:pt x="2150" y="459"/>
                </a:lnTo>
                <a:lnTo>
                  <a:pt x="2155" y="464"/>
                </a:lnTo>
                <a:lnTo>
                  <a:pt x="2160" y="468"/>
                </a:lnTo>
                <a:lnTo>
                  <a:pt x="2167" y="473"/>
                </a:lnTo>
                <a:lnTo>
                  <a:pt x="2172" y="484"/>
                </a:lnTo>
                <a:lnTo>
                  <a:pt x="2175" y="494"/>
                </a:lnTo>
                <a:lnTo>
                  <a:pt x="2178" y="498"/>
                </a:lnTo>
                <a:lnTo>
                  <a:pt x="2183" y="503"/>
                </a:lnTo>
                <a:lnTo>
                  <a:pt x="2190" y="506"/>
                </a:lnTo>
                <a:lnTo>
                  <a:pt x="2202" y="509"/>
                </a:lnTo>
                <a:lnTo>
                  <a:pt x="2199" y="516"/>
                </a:lnTo>
                <a:lnTo>
                  <a:pt x="2194" y="519"/>
                </a:lnTo>
                <a:lnTo>
                  <a:pt x="2189" y="521"/>
                </a:lnTo>
                <a:lnTo>
                  <a:pt x="2182" y="524"/>
                </a:lnTo>
                <a:lnTo>
                  <a:pt x="2182" y="529"/>
                </a:lnTo>
                <a:lnTo>
                  <a:pt x="2182" y="533"/>
                </a:lnTo>
                <a:lnTo>
                  <a:pt x="2194" y="548"/>
                </a:lnTo>
                <a:lnTo>
                  <a:pt x="2205" y="556"/>
                </a:lnTo>
                <a:lnTo>
                  <a:pt x="2212" y="560"/>
                </a:lnTo>
                <a:lnTo>
                  <a:pt x="2222" y="561"/>
                </a:lnTo>
                <a:lnTo>
                  <a:pt x="2232" y="563"/>
                </a:lnTo>
                <a:lnTo>
                  <a:pt x="2245" y="563"/>
                </a:lnTo>
                <a:lnTo>
                  <a:pt x="2249" y="560"/>
                </a:lnTo>
                <a:lnTo>
                  <a:pt x="2250" y="556"/>
                </a:lnTo>
                <a:lnTo>
                  <a:pt x="2249" y="555"/>
                </a:lnTo>
                <a:lnTo>
                  <a:pt x="2247" y="553"/>
                </a:lnTo>
                <a:lnTo>
                  <a:pt x="2242" y="551"/>
                </a:lnTo>
                <a:lnTo>
                  <a:pt x="2237" y="550"/>
                </a:lnTo>
                <a:lnTo>
                  <a:pt x="2235" y="533"/>
                </a:lnTo>
                <a:lnTo>
                  <a:pt x="2234" y="519"/>
                </a:lnTo>
                <a:lnTo>
                  <a:pt x="2229" y="508"/>
                </a:lnTo>
                <a:lnTo>
                  <a:pt x="2222" y="496"/>
                </a:lnTo>
                <a:lnTo>
                  <a:pt x="2209" y="478"/>
                </a:lnTo>
                <a:lnTo>
                  <a:pt x="2194" y="459"/>
                </a:lnTo>
                <a:lnTo>
                  <a:pt x="2194" y="454"/>
                </a:lnTo>
                <a:lnTo>
                  <a:pt x="2194" y="449"/>
                </a:lnTo>
                <a:close/>
                <a:moveTo>
                  <a:pt x="1683" y="469"/>
                </a:moveTo>
                <a:lnTo>
                  <a:pt x="1683" y="476"/>
                </a:lnTo>
                <a:lnTo>
                  <a:pt x="1683" y="483"/>
                </a:lnTo>
                <a:lnTo>
                  <a:pt x="1671" y="493"/>
                </a:lnTo>
                <a:lnTo>
                  <a:pt x="1661" y="501"/>
                </a:lnTo>
                <a:lnTo>
                  <a:pt x="1649" y="508"/>
                </a:lnTo>
                <a:lnTo>
                  <a:pt x="1634" y="513"/>
                </a:lnTo>
                <a:lnTo>
                  <a:pt x="1636" y="521"/>
                </a:lnTo>
                <a:lnTo>
                  <a:pt x="1639" y="528"/>
                </a:lnTo>
                <a:lnTo>
                  <a:pt x="1639" y="534"/>
                </a:lnTo>
                <a:lnTo>
                  <a:pt x="1638" y="541"/>
                </a:lnTo>
                <a:lnTo>
                  <a:pt x="1626" y="551"/>
                </a:lnTo>
                <a:lnTo>
                  <a:pt x="1616" y="558"/>
                </a:lnTo>
                <a:lnTo>
                  <a:pt x="1609" y="561"/>
                </a:lnTo>
                <a:lnTo>
                  <a:pt x="1603" y="563"/>
                </a:lnTo>
                <a:lnTo>
                  <a:pt x="1592" y="565"/>
                </a:lnTo>
                <a:lnTo>
                  <a:pt x="1581" y="565"/>
                </a:lnTo>
                <a:lnTo>
                  <a:pt x="1579" y="573"/>
                </a:lnTo>
                <a:lnTo>
                  <a:pt x="1579" y="581"/>
                </a:lnTo>
                <a:lnTo>
                  <a:pt x="1581" y="583"/>
                </a:lnTo>
                <a:lnTo>
                  <a:pt x="1594" y="581"/>
                </a:lnTo>
                <a:lnTo>
                  <a:pt x="1606" y="580"/>
                </a:lnTo>
                <a:lnTo>
                  <a:pt x="1614" y="578"/>
                </a:lnTo>
                <a:lnTo>
                  <a:pt x="1623" y="576"/>
                </a:lnTo>
                <a:lnTo>
                  <a:pt x="1636" y="570"/>
                </a:lnTo>
                <a:lnTo>
                  <a:pt x="1653" y="565"/>
                </a:lnTo>
                <a:lnTo>
                  <a:pt x="1666" y="565"/>
                </a:lnTo>
                <a:lnTo>
                  <a:pt x="1680" y="565"/>
                </a:lnTo>
                <a:lnTo>
                  <a:pt x="1695" y="563"/>
                </a:lnTo>
                <a:lnTo>
                  <a:pt x="1708" y="563"/>
                </a:lnTo>
                <a:lnTo>
                  <a:pt x="1718" y="561"/>
                </a:lnTo>
                <a:lnTo>
                  <a:pt x="1728" y="556"/>
                </a:lnTo>
                <a:lnTo>
                  <a:pt x="1735" y="555"/>
                </a:lnTo>
                <a:lnTo>
                  <a:pt x="1740" y="555"/>
                </a:lnTo>
                <a:lnTo>
                  <a:pt x="1747" y="555"/>
                </a:lnTo>
                <a:lnTo>
                  <a:pt x="1752" y="556"/>
                </a:lnTo>
                <a:lnTo>
                  <a:pt x="1755" y="556"/>
                </a:lnTo>
                <a:lnTo>
                  <a:pt x="1758" y="558"/>
                </a:lnTo>
                <a:lnTo>
                  <a:pt x="1760" y="573"/>
                </a:lnTo>
                <a:lnTo>
                  <a:pt x="1763" y="588"/>
                </a:lnTo>
                <a:lnTo>
                  <a:pt x="1768" y="601"/>
                </a:lnTo>
                <a:lnTo>
                  <a:pt x="1773" y="612"/>
                </a:lnTo>
                <a:lnTo>
                  <a:pt x="1787" y="615"/>
                </a:lnTo>
                <a:lnTo>
                  <a:pt x="1798" y="618"/>
                </a:lnTo>
                <a:lnTo>
                  <a:pt x="1808" y="625"/>
                </a:lnTo>
                <a:lnTo>
                  <a:pt x="1817" y="632"/>
                </a:lnTo>
                <a:lnTo>
                  <a:pt x="1827" y="637"/>
                </a:lnTo>
                <a:lnTo>
                  <a:pt x="1835" y="643"/>
                </a:lnTo>
                <a:lnTo>
                  <a:pt x="1847" y="647"/>
                </a:lnTo>
                <a:lnTo>
                  <a:pt x="1862" y="648"/>
                </a:lnTo>
                <a:lnTo>
                  <a:pt x="1865" y="633"/>
                </a:lnTo>
                <a:lnTo>
                  <a:pt x="1870" y="620"/>
                </a:lnTo>
                <a:lnTo>
                  <a:pt x="1875" y="618"/>
                </a:lnTo>
                <a:lnTo>
                  <a:pt x="1880" y="617"/>
                </a:lnTo>
                <a:lnTo>
                  <a:pt x="1885" y="617"/>
                </a:lnTo>
                <a:lnTo>
                  <a:pt x="1891" y="617"/>
                </a:lnTo>
                <a:lnTo>
                  <a:pt x="1901" y="620"/>
                </a:lnTo>
                <a:lnTo>
                  <a:pt x="1911" y="623"/>
                </a:lnTo>
                <a:lnTo>
                  <a:pt x="1926" y="628"/>
                </a:lnTo>
                <a:lnTo>
                  <a:pt x="1942" y="633"/>
                </a:lnTo>
                <a:lnTo>
                  <a:pt x="1959" y="638"/>
                </a:lnTo>
                <a:lnTo>
                  <a:pt x="1976" y="643"/>
                </a:lnTo>
                <a:lnTo>
                  <a:pt x="1986" y="638"/>
                </a:lnTo>
                <a:lnTo>
                  <a:pt x="1996" y="633"/>
                </a:lnTo>
                <a:lnTo>
                  <a:pt x="2004" y="633"/>
                </a:lnTo>
                <a:lnTo>
                  <a:pt x="2011" y="633"/>
                </a:lnTo>
                <a:lnTo>
                  <a:pt x="2018" y="633"/>
                </a:lnTo>
                <a:lnTo>
                  <a:pt x="2024" y="635"/>
                </a:lnTo>
                <a:lnTo>
                  <a:pt x="2034" y="640"/>
                </a:lnTo>
                <a:lnTo>
                  <a:pt x="2043" y="645"/>
                </a:lnTo>
                <a:lnTo>
                  <a:pt x="2043" y="640"/>
                </a:lnTo>
                <a:lnTo>
                  <a:pt x="2043" y="635"/>
                </a:lnTo>
                <a:lnTo>
                  <a:pt x="2041" y="627"/>
                </a:lnTo>
                <a:lnTo>
                  <a:pt x="2040" y="618"/>
                </a:lnTo>
                <a:lnTo>
                  <a:pt x="2040" y="608"/>
                </a:lnTo>
                <a:lnTo>
                  <a:pt x="2041" y="598"/>
                </a:lnTo>
                <a:lnTo>
                  <a:pt x="2046" y="580"/>
                </a:lnTo>
                <a:lnTo>
                  <a:pt x="2051" y="563"/>
                </a:lnTo>
                <a:lnTo>
                  <a:pt x="2050" y="561"/>
                </a:lnTo>
                <a:lnTo>
                  <a:pt x="2046" y="560"/>
                </a:lnTo>
                <a:lnTo>
                  <a:pt x="2028" y="566"/>
                </a:lnTo>
                <a:lnTo>
                  <a:pt x="2009" y="575"/>
                </a:lnTo>
                <a:lnTo>
                  <a:pt x="1999" y="568"/>
                </a:lnTo>
                <a:lnTo>
                  <a:pt x="1989" y="561"/>
                </a:lnTo>
                <a:lnTo>
                  <a:pt x="1983" y="566"/>
                </a:lnTo>
                <a:lnTo>
                  <a:pt x="1978" y="568"/>
                </a:lnTo>
                <a:lnTo>
                  <a:pt x="1971" y="568"/>
                </a:lnTo>
                <a:lnTo>
                  <a:pt x="1966" y="566"/>
                </a:lnTo>
                <a:lnTo>
                  <a:pt x="1956" y="560"/>
                </a:lnTo>
                <a:lnTo>
                  <a:pt x="1947" y="550"/>
                </a:lnTo>
                <a:lnTo>
                  <a:pt x="1931" y="523"/>
                </a:lnTo>
                <a:lnTo>
                  <a:pt x="1917" y="504"/>
                </a:lnTo>
                <a:lnTo>
                  <a:pt x="1909" y="508"/>
                </a:lnTo>
                <a:lnTo>
                  <a:pt x="1904" y="509"/>
                </a:lnTo>
                <a:lnTo>
                  <a:pt x="1897" y="511"/>
                </a:lnTo>
                <a:lnTo>
                  <a:pt x="1889" y="511"/>
                </a:lnTo>
                <a:lnTo>
                  <a:pt x="1887" y="516"/>
                </a:lnTo>
                <a:lnTo>
                  <a:pt x="1887" y="519"/>
                </a:lnTo>
                <a:lnTo>
                  <a:pt x="1892" y="526"/>
                </a:lnTo>
                <a:lnTo>
                  <a:pt x="1897" y="533"/>
                </a:lnTo>
                <a:lnTo>
                  <a:pt x="1901" y="541"/>
                </a:lnTo>
                <a:lnTo>
                  <a:pt x="1904" y="551"/>
                </a:lnTo>
                <a:lnTo>
                  <a:pt x="1901" y="558"/>
                </a:lnTo>
                <a:lnTo>
                  <a:pt x="1896" y="566"/>
                </a:lnTo>
                <a:lnTo>
                  <a:pt x="1874" y="543"/>
                </a:lnTo>
                <a:lnTo>
                  <a:pt x="1855" y="519"/>
                </a:lnTo>
                <a:lnTo>
                  <a:pt x="1854" y="506"/>
                </a:lnTo>
                <a:lnTo>
                  <a:pt x="1854" y="493"/>
                </a:lnTo>
                <a:lnTo>
                  <a:pt x="1839" y="484"/>
                </a:lnTo>
                <a:lnTo>
                  <a:pt x="1822" y="476"/>
                </a:lnTo>
                <a:lnTo>
                  <a:pt x="1807" y="459"/>
                </a:lnTo>
                <a:lnTo>
                  <a:pt x="1792" y="444"/>
                </a:lnTo>
                <a:lnTo>
                  <a:pt x="1787" y="444"/>
                </a:lnTo>
                <a:lnTo>
                  <a:pt x="1782" y="446"/>
                </a:lnTo>
                <a:lnTo>
                  <a:pt x="1780" y="447"/>
                </a:lnTo>
                <a:lnTo>
                  <a:pt x="1777" y="451"/>
                </a:lnTo>
                <a:lnTo>
                  <a:pt x="1778" y="454"/>
                </a:lnTo>
                <a:lnTo>
                  <a:pt x="1778" y="457"/>
                </a:lnTo>
                <a:lnTo>
                  <a:pt x="1783" y="468"/>
                </a:lnTo>
                <a:lnTo>
                  <a:pt x="1792" y="474"/>
                </a:lnTo>
                <a:lnTo>
                  <a:pt x="1800" y="483"/>
                </a:lnTo>
                <a:lnTo>
                  <a:pt x="1808" y="489"/>
                </a:lnTo>
                <a:lnTo>
                  <a:pt x="1827" y="503"/>
                </a:lnTo>
                <a:lnTo>
                  <a:pt x="1842" y="516"/>
                </a:lnTo>
                <a:lnTo>
                  <a:pt x="1842" y="518"/>
                </a:lnTo>
                <a:lnTo>
                  <a:pt x="1839" y="518"/>
                </a:lnTo>
                <a:lnTo>
                  <a:pt x="1835" y="518"/>
                </a:lnTo>
                <a:lnTo>
                  <a:pt x="1830" y="516"/>
                </a:lnTo>
                <a:lnTo>
                  <a:pt x="1827" y="513"/>
                </a:lnTo>
                <a:lnTo>
                  <a:pt x="1829" y="519"/>
                </a:lnTo>
                <a:lnTo>
                  <a:pt x="1829" y="526"/>
                </a:lnTo>
                <a:lnTo>
                  <a:pt x="1827" y="531"/>
                </a:lnTo>
                <a:lnTo>
                  <a:pt x="1825" y="536"/>
                </a:lnTo>
                <a:lnTo>
                  <a:pt x="1815" y="541"/>
                </a:lnTo>
                <a:lnTo>
                  <a:pt x="1807" y="546"/>
                </a:lnTo>
                <a:lnTo>
                  <a:pt x="1807" y="556"/>
                </a:lnTo>
                <a:lnTo>
                  <a:pt x="1807" y="565"/>
                </a:lnTo>
                <a:lnTo>
                  <a:pt x="1792" y="556"/>
                </a:lnTo>
                <a:lnTo>
                  <a:pt x="1778" y="548"/>
                </a:lnTo>
                <a:lnTo>
                  <a:pt x="1790" y="545"/>
                </a:lnTo>
                <a:lnTo>
                  <a:pt x="1802" y="543"/>
                </a:lnTo>
                <a:lnTo>
                  <a:pt x="1807" y="543"/>
                </a:lnTo>
                <a:lnTo>
                  <a:pt x="1810" y="541"/>
                </a:lnTo>
                <a:lnTo>
                  <a:pt x="1815" y="538"/>
                </a:lnTo>
                <a:lnTo>
                  <a:pt x="1819" y="534"/>
                </a:lnTo>
                <a:lnTo>
                  <a:pt x="1819" y="528"/>
                </a:lnTo>
                <a:lnTo>
                  <a:pt x="1817" y="521"/>
                </a:lnTo>
                <a:lnTo>
                  <a:pt x="1807" y="518"/>
                </a:lnTo>
                <a:lnTo>
                  <a:pt x="1797" y="513"/>
                </a:lnTo>
                <a:lnTo>
                  <a:pt x="1788" y="504"/>
                </a:lnTo>
                <a:lnTo>
                  <a:pt x="1780" y="498"/>
                </a:lnTo>
                <a:lnTo>
                  <a:pt x="1765" y="481"/>
                </a:lnTo>
                <a:lnTo>
                  <a:pt x="1750" y="466"/>
                </a:lnTo>
                <a:lnTo>
                  <a:pt x="1738" y="468"/>
                </a:lnTo>
                <a:lnTo>
                  <a:pt x="1731" y="471"/>
                </a:lnTo>
                <a:lnTo>
                  <a:pt x="1726" y="474"/>
                </a:lnTo>
                <a:lnTo>
                  <a:pt x="1720" y="479"/>
                </a:lnTo>
                <a:lnTo>
                  <a:pt x="1715" y="479"/>
                </a:lnTo>
                <a:lnTo>
                  <a:pt x="1710" y="479"/>
                </a:lnTo>
                <a:lnTo>
                  <a:pt x="1705" y="478"/>
                </a:lnTo>
                <a:lnTo>
                  <a:pt x="1700" y="476"/>
                </a:lnTo>
                <a:lnTo>
                  <a:pt x="1691" y="473"/>
                </a:lnTo>
                <a:lnTo>
                  <a:pt x="1683" y="469"/>
                </a:lnTo>
                <a:close/>
                <a:moveTo>
                  <a:pt x="3156" y="446"/>
                </a:moveTo>
                <a:lnTo>
                  <a:pt x="3158" y="447"/>
                </a:lnTo>
                <a:lnTo>
                  <a:pt x="3160" y="449"/>
                </a:lnTo>
                <a:lnTo>
                  <a:pt x="3158" y="447"/>
                </a:lnTo>
                <a:lnTo>
                  <a:pt x="3156" y="446"/>
                </a:lnTo>
                <a:close/>
                <a:moveTo>
                  <a:pt x="3221" y="468"/>
                </a:moveTo>
                <a:lnTo>
                  <a:pt x="3221" y="473"/>
                </a:lnTo>
                <a:lnTo>
                  <a:pt x="3221" y="478"/>
                </a:lnTo>
                <a:lnTo>
                  <a:pt x="3215" y="481"/>
                </a:lnTo>
                <a:lnTo>
                  <a:pt x="3208" y="483"/>
                </a:lnTo>
                <a:lnTo>
                  <a:pt x="3210" y="488"/>
                </a:lnTo>
                <a:lnTo>
                  <a:pt x="3210" y="493"/>
                </a:lnTo>
                <a:lnTo>
                  <a:pt x="3201" y="489"/>
                </a:lnTo>
                <a:lnTo>
                  <a:pt x="3193" y="488"/>
                </a:lnTo>
                <a:lnTo>
                  <a:pt x="3190" y="486"/>
                </a:lnTo>
                <a:lnTo>
                  <a:pt x="3186" y="488"/>
                </a:lnTo>
                <a:lnTo>
                  <a:pt x="3183" y="489"/>
                </a:lnTo>
                <a:lnTo>
                  <a:pt x="3180" y="494"/>
                </a:lnTo>
                <a:lnTo>
                  <a:pt x="3175" y="493"/>
                </a:lnTo>
                <a:lnTo>
                  <a:pt x="3171" y="491"/>
                </a:lnTo>
                <a:lnTo>
                  <a:pt x="3168" y="488"/>
                </a:lnTo>
                <a:lnTo>
                  <a:pt x="3166" y="481"/>
                </a:lnTo>
                <a:lnTo>
                  <a:pt x="3173" y="481"/>
                </a:lnTo>
                <a:lnTo>
                  <a:pt x="3180" y="479"/>
                </a:lnTo>
                <a:lnTo>
                  <a:pt x="3178" y="468"/>
                </a:lnTo>
                <a:lnTo>
                  <a:pt x="3176" y="456"/>
                </a:lnTo>
                <a:lnTo>
                  <a:pt x="3170" y="454"/>
                </a:lnTo>
                <a:lnTo>
                  <a:pt x="3166" y="454"/>
                </a:lnTo>
                <a:lnTo>
                  <a:pt x="3165" y="452"/>
                </a:lnTo>
                <a:lnTo>
                  <a:pt x="3161" y="451"/>
                </a:lnTo>
                <a:lnTo>
                  <a:pt x="3161" y="449"/>
                </a:lnTo>
                <a:lnTo>
                  <a:pt x="3168" y="449"/>
                </a:lnTo>
                <a:lnTo>
                  <a:pt x="3175" y="449"/>
                </a:lnTo>
                <a:lnTo>
                  <a:pt x="3185" y="456"/>
                </a:lnTo>
                <a:lnTo>
                  <a:pt x="3195" y="462"/>
                </a:lnTo>
                <a:lnTo>
                  <a:pt x="3200" y="466"/>
                </a:lnTo>
                <a:lnTo>
                  <a:pt x="3206" y="468"/>
                </a:lnTo>
                <a:lnTo>
                  <a:pt x="3213" y="468"/>
                </a:lnTo>
                <a:lnTo>
                  <a:pt x="3221" y="468"/>
                </a:lnTo>
                <a:close/>
                <a:moveTo>
                  <a:pt x="1745" y="471"/>
                </a:moveTo>
                <a:lnTo>
                  <a:pt x="1748" y="474"/>
                </a:lnTo>
                <a:lnTo>
                  <a:pt x="1752" y="478"/>
                </a:lnTo>
                <a:lnTo>
                  <a:pt x="1748" y="486"/>
                </a:lnTo>
                <a:lnTo>
                  <a:pt x="1745" y="496"/>
                </a:lnTo>
                <a:lnTo>
                  <a:pt x="1747" y="501"/>
                </a:lnTo>
                <a:lnTo>
                  <a:pt x="1750" y="509"/>
                </a:lnTo>
                <a:lnTo>
                  <a:pt x="1750" y="518"/>
                </a:lnTo>
                <a:lnTo>
                  <a:pt x="1748" y="526"/>
                </a:lnTo>
                <a:lnTo>
                  <a:pt x="1747" y="529"/>
                </a:lnTo>
                <a:lnTo>
                  <a:pt x="1745" y="531"/>
                </a:lnTo>
                <a:lnTo>
                  <a:pt x="1738" y="531"/>
                </a:lnTo>
                <a:lnTo>
                  <a:pt x="1733" y="529"/>
                </a:lnTo>
                <a:lnTo>
                  <a:pt x="1731" y="518"/>
                </a:lnTo>
                <a:lnTo>
                  <a:pt x="1731" y="506"/>
                </a:lnTo>
                <a:lnTo>
                  <a:pt x="1736" y="504"/>
                </a:lnTo>
                <a:lnTo>
                  <a:pt x="1741" y="504"/>
                </a:lnTo>
                <a:lnTo>
                  <a:pt x="1738" y="496"/>
                </a:lnTo>
                <a:lnTo>
                  <a:pt x="1735" y="489"/>
                </a:lnTo>
                <a:lnTo>
                  <a:pt x="1740" y="481"/>
                </a:lnTo>
                <a:lnTo>
                  <a:pt x="1745" y="471"/>
                </a:lnTo>
                <a:close/>
                <a:moveTo>
                  <a:pt x="3223" y="583"/>
                </a:moveTo>
                <a:lnTo>
                  <a:pt x="3185" y="593"/>
                </a:lnTo>
                <a:lnTo>
                  <a:pt x="3183" y="601"/>
                </a:lnTo>
                <a:lnTo>
                  <a:pt x="3183" y="608"/>
                </a:lnTo>
                <a:lnTo>
                  <a:pt x="3178" y="608"/>
                </a:lnTo>
                <a:lnTo>
                  <a:pt x="3175" y="608"/>
                </a:lnTo>
                <a:lnTo>
                  <a:pt x="3175" y="605"/>
                </a:lnTo>
                <a:lnTo>
                  <a:pt x="3175" y="600"/>
                </a:lnTo>
                <a:lnTo>
                  <a:pt x="3173" y="600"/>
                </a:lnTo>
                <a:lnTo>
                  <a:pt x="3170" y="600"/>
                </a:lnTo>
                <a:lnTo>
                  <a:pt x="3166" y="601"/>
                </a:lnTo>
                <a:lnTo>
                  <a:pt x="3163" y="608"/>
                </a:lnTo>
                <a:lnTo>
                  <a:pt x="3160" y="613"/>
                </a:lnTo>
                <a:lnTo>
                  <a:pt x="3154" y="617"/>
                </a:lnTo>
                <a:lnTo>
                  <a:pt x="3149" y="620"/>
                </a:lnTo>
                <a:lnTo>
                  <a:pt x="3146" y="610"/>
                </a:lnTo>
                <a:lnTo>
                  <a:pt x="3143" y="601"/>
                </a:lnTo>
                <a:lnTo>
                  <a:pt x="3138" y="605"/>
                </a:lnTo>
                <a:lnTo>
                  <a:pt x="3131" y="608"/>
                </a:lnTo>
                <a:lnTo>
                  <a:pt x="3128" y="605"/>
                </a:lnTo>
                <a:lnTo>
                  <a:pt x="3126" y="601"/>
                </a:lnTo>
                <a:lnTo>
                  <a:pt x="3131" y="588"/>
                </a:lnTo>
                <a:lnTo>
                  <a:pt x="3139" y="576"/>
                </a:lnTo>
                <a:lnTo>
                  <a:pt x="3156" y="578"/>
                </a:lnTo>
                <a:lnTo>
                  <a:pt x="3175" y="580"/>
                </a:lnTo>
                <a:lnTo>
                  <a:pt x="3186" y="560"/>
                </a:lnTo>
                <a:lnTo>
                  <a:pt x="3200" y="541"/>
                </a:lnTo>
                <a:lnTo>
                  <a:pt x="3193" y="526"/>
                </a:lnTo>
                <a:lnTo>
                  <a:pt x="3186" y="511"/>
                </a:lnTo>
                <a:lnTo>
                  <a:pt x="3190" y="509"/>
                </a:lnTo>
                <a:lnTo>
                  <a:pt x="3190" y="508"/>
                </a:lnTo>
                <a:lnTo>
                  <a:pt x="3190" y="504"/>
                </a:lnTo>
                <a:lnTo>
                  <a:pt x="3195" y="504"/>
                </a:lnTo>
                <a:lnTo>
                  <a:pt x="3200" y="506"/>
                </a:lnTo>
                <a:lnTo>
                  <a:pt x="3206" y="514"/>
                </a:lnTo>
                <a:lnTo>
                  <a:pt x="3213" y="523"/>
                </a:lnTo>
                <a:lnTo>
                  <a:pt x="3216" y="538"/>
                </a:lnTo>
                <a:lnTo>
                  <a:pt x="3218" y="553"/>
                </a:lnTo>
                <a:lnTo>
                  <a:pt x="3220" y="568"/>
                </a:lnTo>
                <a:lnTo>
                  <a:pt x="3223" y="583"/>
                </a:lnTo>
                <a:close/>
                <a:moveTo>
                  <a:pt x="3144" y="615"/>
                </a:moveTo>
                <a:lnTo>
                  <a:pt x="3141" y="627"/>
                </a:lnTo>
                <a:lnTo>
                  <a:pt x="3139" y="637"/>
                </a:lnTo>
                <a:lnTo>
                  <a:pt x="3134" y="637"/>
                </a:lnTo>
                <a:lnTo>
                  <a:pt x="3129" y="637"/>
                </a:lnTo>
                <a:lnTo>
                  <a:pt x="3129" y="628"/>
                </a:lnTo>
                <a:lnTo>
                  <a:pt x="3128" y="618"/>
                </a:lnTo>
                <a:lnTo>
                  <a:pt x="3124" y="618"/>
                </a:lnTo>
                <a:lnTo>
                  <a:pt x="3121" y="617"/>
                </a:lnTo>
                <a:lnTo>
                  <a:pt x="3118" y="615"/>
                </a:lnTo>
                <a:lnTo>
                  <a:pt x="3116" y="612"/>
                </a:lnTo>
                <a:lnTo>
                  <a:pt x="3116" y="610"/>
                </a:lnTo>
                <a:lnTo>
                  <a:pt x="3118" y="608"/>
                </a:lnTo>
                <a:lnTo>
                  <a:pt x="3121" y="606"/>
                </a:lnTo>
                <a:lnTo>
                  <a:pt x="3124" y="605"/>
                </a:lnTo>
                <a:lnTo>
                  <a:pt x="3128" y="608"/>
                </a:lnTo>
                <a:lnTo>
                  <a:pt x="3133" y="612"/>
                </a:lnTo>
                <a:lnTo>
                  <a:pt x="3136" y="613"/>
                </a:lnTo>
                <a:lnTo>
                  <a:pt x="3144" y="615"/>
                </a:lnTo>
                <a:close/>
                <a:moveTo>
                  <a:pt x="3052" y="719"/>
                </a:moveTo>
                <a:lnTo>
                  <a:pt x="3056" y="720"/>
                </a:lnTo>
                <a:lnTo>
                  <a:pt x="3059" y="720"/>
                </a:lnTo>
                <a:lnTo>
                  <a:pt x="3057" y="740"/>
                </a:lnTo>
                <a:lnTo>
                  <a:pt x="3056" y="761"/>
                </a:lnTo>
                <a:lnTo>
                  <a:pt x="3054" y="761"/>
                </a:lnTo>
                <a:lnTo>
                  <a:pt x="3052" y="761"/>
                </a:lnTo>
                <a:lnTo>
                  <a:pt x="3049" y="757"/>
                </a:lnTo>
                <a:lnTo>
                  <a:pt x="3044" y="754"/>
                </a:lnTo>
                <a:lnTo>
                  <a:pt x="3042" y="744"/>
                </a:lnTo>
                <a:lnTo>
                  <a:pt x="3042" y="735"/>
                </a:lnTo>
                <a:lnTo>
                  <a:pt x="3047" y="727"/>
                </a:lnTo>
                <a:lnTo>
                  <a:pt x="3052" y="719"/>
                </a:lnTo>
                <a:close/>
                <a:moveTo>
                  <a:pt x="710" y="782"/>
                </a:moveTo>
                <a:lnTo>
                  <a:pt x="709" y="776"/>
                </a:lnTo>
                <a:lnTo>
                  <a:pt x="707" y="771"/>
                </a:lnTo>
                <a:lnTo>
                  <a:pt x="687" y="764"/>
                </a:lnTo>
                <a:lnTo>
                  <a:pt x="667" y="754"/>
                </a:lnTo>
                <a:lnTo>
                  <a:pt x="652" y="759"/>
                </a:lnTo>
                <a:lnTo>
                  <a:pt x="637" y="762"/>
                </a:lnTo>
                <a:lnTo>
                  <a:pt x="638" y="761"/>
                </a:lnTo>
                <a:lnTo>
                  <a:pt x="640" y="761"/>
                </a:lnTo>
                <a:lnTo>
                  <a:pt x="645" y="752"/>
                </a:lnTo>
                <a:lnTo>
                  <a:pt x="650" y="747"/>
                </a:lnTo>
                <a:lnTo>
                  <a:pt x="657" y="744"/>
                </a:lnTo>
                <a:lnTo>
                  <a:pt x="665" y="744"/>
                </a:lnTo>
                <a:lnTo>
                  <a:pt x="673" y="744"/>
                </a:lnTo>
                <a:lnTo>
                  <a:pt x="682" y="745"/>
                </a:lnTo>
                <a:lnTo>
                  <a:pt x="690" y="749"/>
                </a:lnTo>
                <a:lnTo>
                  <a:pt x="698" y="752"/>
                </a:lnTo>
                <a:lnTo>
                  <a:pt x="734" y="772"/>
                </a:lnTo>
                <a:lnTo>
                  <a:pt x="757" y="786"/>
                </a:lnTo>
                <a:lnTo>
                  <a:pt x="757" y="787"/>
                </a:lnTo>
                <a:lnTo>
                  <a:pt x="737" y="787"/>
                </a:lnTo>
                <a:lnTo>
                  <a:pt x="719" y="787"/>
                </a:lnTo>
                <a:lnTo>
                  <a:pt x="719" y="786"/>
                </a:lnTo>
                <a:lnTo>
                  <a:pt x="720" y="782"/>
                </a:lnTo>
                <a:lnTo>
                  <a:pt x="715" y="782"/>
                </a:lnTo>
                <a:lnTo>
                  <a:pt x="710" y="782"/>
                </a:lnTo>
                <a:close/>
                <a:moveTo>
                  <a:pt x="776" y="789"/>
                </a:moveTo>
                <a:lnTo>
                  <a:pt x="791" y="791"/>
                </a:lnTo>
                <a:lnTo>
                  <a:pt x="802" y="792"/>
                </a:lnTo>
                <a:lnTo>
                  <a:pt x="812" y="797"/>
                </a:lnTo>
                <a:lnTo>
                  <a:pt x="821" y="806"/>
                </a:lnTo>
                <a:lnTo>
                  <a:pt x="819" y="809"/>
                </a:lnTo>
                <a:lnTo>
                  <a:pt x="817" y="811"/>
                </a:lnTo>
                <a:lnTo>
                  <a:pt x="797" y="812"/>
                </a:lnTo>
                <a:lnTo>
                  <a:pt x="779" y="812"/>
                </a:lnTo>
                <a:lnTo>
                  <a:pt x="760" y="809"/>
                </a:lnTo>
                <a:lnTo>
                  <a:pt x="744" y="804"/>
                </a:lnTo>
                <a:lnTo>
                  <a:pt x="744" y="802"/>
                </a:lnTo>
                <a:lnTo>
                  <a:pt x="752" y="799"/>
                </a:lnTo>
                <a:lnTo>
                  <a:pt x="760" y="797"/>
                </a:lnTo>
                <a:lnTo>
                  <a:pt x="769" y="794"/>
                </a:lnTo>
                <a:lnTo>
                  <a:pt x="776" y="789"/>
                </a:lnTo>
                <a:close/>
                <a:moveTo>
                  <a:pt x="2930" y="789"/>
                </a:moveTo>
                <a:lnTo>
                  <a:pt x="2937" y="792"/>
                </a:lnTo>
                <a:lnTo>
                  <a:pt x="2939" y="794"/>
                </a:lnTo>
                <a:lnTo>
                  <a:pt x="2940" y="797"/>
                </a:lnTo>
                <a:lnTo>
                  <a:pt x="2942" y="802"/>
                </a:lnTo>
                <a:lnTo>
                  <a:pt x="2942" y="804"/>
                </a:lnTo>
                <a:lnTo>
                  <a:pt x="2937" y="807"/>
                </a:lnTo>
                <a:lnTo>
                  <a:pt x="2934" y="811"/>
                </a:lnTo>
                <a:lnTo>
                  <a:pt x="2927" y="814"/>
                </a:lnTo>
                <a:lnTo>
                  <a:pt x="2920" y="814"/>
                </a:lnTo>
                <a:lnTo>
                  <a:pt x="2917" y="812"/>
                </a:lnTo>
                <a:lnTo>
                  <a:pt x="2915" y="811"/>
                </a:lnTo>
                <a:lnTo>
                  <a:pt x="2913" y="809"/>
                </a:lnTo>
                <a:lnTo>
                  <a:pt x="2912" y="807"/>
                </a:lnTo>
                <a:lnTo>
                  <a:pt x="2915" y="801"/>
                </a:lnTo>
                <a:lnTo>
                  <a:pt x="2920" y="796"/>
                </a:lnTo>
                <a:lnTo>
                  <a:pt x="2923" y="794"/>
                </a:lnTo>
                <a:lnTo>
                  <a:pt x="2930" y="789"/>
                </a:lnTo>
                <a:close/>
                <a:moveTo>
                  <a:pt x="3062" y="811"/>
                </a:moveTo>
                <a:lnTo>
                  <a:pt x="3064" y="811"/>
                </a:lnTo>
                <a:lnTo>
                  <a:pt x="3067" y="811"/>
                </a:lnTo>
                <a:lnTo>
                  <a:pt x="3074" y="816"/>
                </a:lnTo>
                <a:lnTo>
                  <a:pt x="3079" y="822"/>
                </a:lnTo>
                <a:lnTo>
                  <a:pt x="3083" y="829"/>
                </a:lnTo>
                <a:lnTo>
                  <a:pt x="3084" y="839"/>
                </a:lnTo>
                <a:lnTo>
                  <a:pt x="3079" y="843"/>
                </a:lnTo>
                <a:lnTo>
                  <a:pt x="3076" y="846"/>
                </a:lnTo>
                <a:lnTo>
                  <a:pt x="3077" y="859"/>
                </a:lnTo>
                <a:lnTo>
                  <a:pt x="3077" y="871"/>
                </a:lnTo>
                <a:lnTo>
                  <a:pt x="3076" y="871"/>
                </a:lnTo>
                <a:lnTo>
                  <a:pt x="3066" y="864"/>
                </a:lnTo>
                <a:lnTo>
                  <a:pt x="3057" y="859"/>
                </a:lnTo>
                <a:lnTo>
                  <a:pt x="3057" y="838"/>
                </a:lnTo>
                <a:lnTo>
                  <a:pt x="3057" y="816"/>
                </a:lnTo>
                <a:lnTo>
                  <a:pt x="3061" y="814"/>
                </a:lnTo>
                <a:lnTo>
                  <a:pt x="3062" y="811"/>
                </a:lnTo>
                <a:close/>
                <a:moveTo>
                  <a:pt x="2964" y="824"/>
                </a:moveTo>
                <a:lnTo>
                  <a:pt x="2967" y="829"/>
                </a:lnTo>
                <a:lnTo>
                  <a:pt x="2972" y="834"/>
                </a:lnTo>
                <a:lnTo>
                  <a:pt x="2969" y="836"/>
                </a:lnTo>
                <a:lnTo>
                  <a:pt x="2965" y="836"/>
                </a:lnTo>
                <a:lnTo>
                  <a:pt x="2962" y="834"/>
                </a:lnTo>
                <a:lnTo>
                  <a:pt x="2960" y="834"/>
                </a:lnTo>
                <a:lnTo>
                  <a:pt x="2959" y="836"/>
                </a:lnTo>
                <a:lnTo>
                  <a:pt x="2955" y="839"/>
                </a:lnTo>
                <a:lnTo>
                  <a:pt x="2957" y="844"/>
                </a:lnTo>
                <a:lnTo>
                  <a:pt x="2959" y="846"/>
                </a:lnTo>
                <a:lnTo>
                  <a:pt x="2957" y="849"/>
                </a:lnTo>
                <a:lnTo>
                  <a:pt x="2955" y="853"/>
                </a:lnTo>
                <a:lnTo>
                  <a:pt x="2952" y="849"/>
                </a:lnTo>
                <a:lnTo>
                  <a:pt x="2950" y="846"/>
                </a:lnTo>
                <a:lnTo>
                  <a:pt x="2955" y="838"/>
                </a:lnTo>
                <a:lnTo>
                  <a:pt x="2960" y="826"/>
                </a:lnTo>
                <a:lnTo>
                  <a:pt x="2962" y="824"/>
                </a:lnTo>
                <a:lnTo>
                  <a:pt x="2964" y="824"/>
                </a:lnTo>
                <a:close/>
                <a:moveTo>
                  <a:pt x="3066" y="876"/>
                </a:moveTo>
                <a:lnTo>
                  <a:pt x="3066" y="873"/>
                </a:lnTo>
                <a:lnTo>
                  <a:pt x="3067" y="868"/>
                </a:lnTo>
                <a:lnTo>
                  <a:pt x="3069" y="868"/>
                </a:lnTo>
                <a:lnTo>
                  <a:pt x="3071" y="873"/>
                </a:lnTo>
                <a:lnTo>
                  <a:pt x="3074" y="876"/>
                </a:lnTo>
                <a:lnTo>
                  <a:pt x="3069" y="876"/>
                </a:lnTo>
                <a:lnTo>
                  <a:pt x="3066" y="876"/>
                </a:lnTo>
                <a:close/>
                <a:moveTo>
                  <a:pt x="3084" y="873"/>
                </a:moveTo>
                <a:lnTo>
                  <a:pt x="3089" y="873"/>
                </a:lnTo>
                <a:lnTo>
                  <a:pt x="3094" y="873"/>
                </a:lnTo>
                <a:lnTo>
                  <a:pt x="3094" y="874"/>
                </a:lnTo>
                <a:lnTo>
                  <a:pt x="3094" y="876"/>
                </a:lnTo>
                <a:lnTo>
                  <a:pt x="3094" y="879"/>
                </a:lnTo>
                <a:lnTo>
                  <a:pt x="3096" y="883"/>
                </a:lnTo>
                <a:lnTo>
                  <a:pt x="3093" y="881"/>
                </a:lnTo>
                <a:lnTo>
                  <a:pt x="3089" y="879"/>
                </a:lnTo>
                <a:lnTo>
                  <a:pt x="3086" y="878"/>
                </a:lnTo>
                <a:lnTo>
                  <a:pt x="3084" y="873"/>
                </a:lnTo>
                <a:close/>
                <a:moveTo>
                  <a:pt x="3071" y="881"/>
                </a:moveTo>
                <a:lnTo>
                  <a:pt x="3074" y="883"/>
                </a:lnTo>
                <a:lnTo>
                  <a:pt x="3076" y="886"/>
                </a:lnTo>
                <a:lnTo>
                  <a:pt x="3076" y="889"/>
                </a:lnTo>
                <a:lnTo>
                  <a:pt x="3077" y="896"/>
                </a:lnTo>
                <a:lnTo>
                  <a:pt x="3076" y="896"/>
                </a:lnTo>
                <a:lnTo>
                  <a:pt x="3074" y="894"/>
                </a:lnTo>
                <a:lnTo>
                  <a:pt x="3072" y="888"/>
                </a:lnTo>
                <a:lnTo>
                  <a:pt x="3071" y="881"/>
                </a:lnTo>
                <a:close/>
                <a:moveTo>
                  <a:pt x="3104" y="881"/>
                </a:moveTo>
                <a:lnTo>
                  <a:pt x="3108" y="883"/>
                </a:lnTo>
                <a:lnTo>
                  <a:pt x="3109" y="886"/>
                </a:lnTo>
                <a:lnTo>
                  <a:pt x="3108" y="888"/>
                </a:lnTo>
                <a:lnTo>
                  <a:pt x="3104" y="888"/>
                </a:lnTo>
                <a:lnTo>
                  <a:pt x="3103" y="888"/>
                </a:lnTo>
                <a:lnTo>
                  <a:pt x="3103" y="886"/>
                </a:lnTo>
                <a:lnTo>
                  <a:pt x="3103" y="884"/>
                </a:lnTo>
                <a:lnTo>
                  <a:pt x="3104" y="884"/>
                </a:lnTo>
                <a:lnTo>
                  <a:pt x="3104" y="883"/>
                </a:lnTo>
                <a:lnTo>
                  <a:pt x="3104" y="881"/>
                </a:lnTo>
                <a:close/>
                <a:moveTo>
                  <a:pt x="3104" y="893"/>
                </a:moveTo>
                <a:lnTo>
                  <a:pt x="3108" y="894"/>
                </a:lnTo>
                <a:lnTo>
                  <a:pt x="3109" y="899"/>
                </a:lnTo>
                <a:lnTo>
                  <a:pt x="3106" y="899"/>
                </a:lnTo>
                <a:lnTo>
                  <a:pt x="3103" y="899"/>
                </a:lnTo>
                <a:lnTo>
                  <a:pt x="3103" y="898"/>
                </a:lnTo>
                <a:lnTo>
                  <a:pt x="3101" y="896"/>
                </a:lnTo>
                <a:lnTo>
                  <a:pt x="3103" y="896"/>
                </a:lnTo>
                <a:lnTo>
                  <a:pt x="3104" y="894"/>
                </a:lnTo>
                <a:lnTo>
                  <a:pt x="3104" y="893"/>
                </a:lnTo>
                <a:close/>
                <a:moveTo>
                  <a:pt x="3119" y="896"/>
                </a:moveTo>
                <a:lnTo>
                  <a:pt x="3123" y="898"/>
                </a:lnTo>
                <a:lnTo>
                  <a:pt x="3128" y="899"/>
                </a:lnTo>
                <a:lnTo>
                  <a:pt x="3128" y="901"/>
                </a:lnTo>
                <a:lnTo>
                  <a:pt x="3124" y="901"/>
                </a:lnTo>
                <a:lnTo>
                  <a:pt x="3123" y="901"/>
                </a:lnTo>
                <a:lnTo>
                  <a:pt x="3121" y="899"/>
                </a:lnTo>
                <a:lnTo>
                  <a:pt x="3119" y="896"/>
                </a:lnTo>
                <a:close/>
                <a:moveTo>
                  <a:pt x="3089" y="905"/>
                </a:moveTo>
                <a:lnTo>
                  <a:pt x="3093" y="908"/>
                </a:lnTo>
                <a:lnTo>
                  <a:pt x="3094" y="911"/>
                </a:lnTo>
                <a:lnTo>
                  <a:pt x="3096" y="915"/>
                </a:lnTo>
                <a:lnTo>
                  <a:pt x="3098" y="918"/>
                </a:lnTo>
                <a:lnTo>
                  <a:pt x="3096" y="918"/>
                </a:lnTo>
                <a:lnTo>
                  <a:pt x="3091" y="918"/>
                </a:lnTo>
                <a:lnTo>
                  <a:pt x="3088" y="916"/>
                </a:lnTo>
                <a:lnTo>
                  <a:pt x="3089" y="911"/>
                </a:lnTo>
                <a:lnTo>
                  <a:pt x="3089" y="905"/>
                </a:lnTo>
                <a:close/>
                <a:moveTo>
                  <a:pt x="3123" y="908"/>
                </a:moveTo>
                <a:lnTo>
                  <a:pt x="3126" y="908"/>
                </a:lnTo>
                <a:lnTo>
                  <a:pt x="3128" y="910"/>
                </a:lnTo>
                <a:lnTo>
                  <a:pt x="3128" y="913"/>
                </a:lnTo>
                <a:lnTo>
                  <a:pt x="3124" y="913"/>
                </a:lnTo>
                <a:lnTo>
                  <a:pt x="3119" y="913"/>
                </a:lnTo>
                <a:lnTo>
                  <a:pt x="3116" y="911"/>
                </a:lnTo>
                <a:lnTo>
                  <a:pt x="3114" y="910"/>
                </a:lnTo>
                <a:lnTo>
                  <a:pt x="3118" y="908"/>
                </a:lnTo>
                <a:lnTo>
                  <a:pt x="3123" y="908"/>
                </a:lnTo>
                <a:close/>
                <a:moveTo>
                  <a:pt x="3103" y="921"/>
                </a:moveTo>
                <a:lnTo>
                  <a:pt x="3106" y="923"/>
                </a:lnTo>
                <a:lnTo>
                  <a:pt x="3106" y="928"/>
                </a:lnTo>
                <a:lnTo>
                  <a:pt x="3103" y="933"/>
                </a:lnTo>
                <a:lnTo>
                  <a:pt x="3101" y="938"/>
                </a:lnTo>
                <a:lnTo>
                  <a:pt x="3101" y="936"/>
                </a:lnTo>
                <a:lnTo>
                  <a:pt x="3099" y="930"/>
                </a:lnTo>
                <a:lnTo>
                  <a:pt x="3098" y="925"/>
                </a:lnTo>
                <a:lnTo>
                  <a:pt x="3101" y="923"/>
                </a:lnTo>
                <a:lnTo>
                  <a:pt x="3103" y="921"/>
                </a:lnTo>
                <a:close/>
                <a:moveTo>
                  <a:pt x="2592" y="931"/>
                </a:moveTo>
                <a:lnTo>
                  <a:pt x="2599" y="936"/>
                </a:lnTo>
                <a:lnTo>
                  <a:pt x="2604" y="945"/>
                </a:lnTo>
                <a:lnTo>
                  <a:pt x="2609" y="953"/>
                </a:lnTo>
                <a:lnTo>
                  <a:pt x="2614" y="963"/>
                </a:lnTo>
                <a:lnTo>
                  <a:pt x="2609" y="973"/>
                </a:lnTo>
                <a:lnTo>
                  <a:pt x="2604" y="983"/>
                </a:lnTo>
                <a:lnTo>
                  <a:pt x="2602" y="983"/>
                </a:lnTo>
                <a:lnTo>
                  <a:pt x="2597" y="982"/>
                </a:lnTo>
                <a:lnTo>
                  <a:pt x="2590" y="982"/>
                </a:lnTo>
                <a:lnTo>
                  <a:pt x="2589" y="966"/>
                </a:lnTo>
                <a:lnTo>
                  <a:pt x="2587" y="955"/>
                </a:lnTo>
                <a:lnTo>
                  <a:pt x="2589" y="943"/>
                </a:lnTo>
                <a:lnTo>
                  <a:pt x="2592" y="931"/>
                </a:lnTo>
                <a:close/>
                <a:moveTo>
                  <a:pt x="3136" y="983"/>
                </a:moveTo>
                <a:lnTo>
                  <a:pt x="3129" y="982"/>
                </a:lnTo>
                <a:lnTo>
                  <a:pt x="3124" y="982"/>
                </a:lnTo>
                <a:lnTo>
                  <a:pt x="3121" y="978"/>
                </a:lnTo>
                <a:lnTo>
                  <a:pt x="3118" y="975"/>
                </a:lnTo>
                <a:lnTo>
                  <a:pt x="3116" y="966"/>
                </a:lnTo>
                <a:lnTo>
                  <a:pt x="3114" y="955"/>
                </a:lnTo>
                <a:lnTo>
                  <a:pt x="3124" y="945"/>
                </a:lnTo>
                <a:lnTo>
                  <a:pt x="3133" y="933"/>
                </a:lnTo>
                <a:lnTo>
                  <a:pt x="3133" y="935"/>
                </a:lnTo>
                <a:lnTo>
                  <a:pt x="3133" y="936"/>
                </a:lnTo>
                <a:lnTo>
                  <a:pt x="3138" y="950"/>
                </a:lnTo>
                <a:lnTo>
                  <a:pt x="3143" y="963"/>
                </a:lnTo>
                <a:lnTo>
                  <a:pt x="3138" y="966"/>
                </a:lnTo>
                <a:lnTo>
                  <a:pt x="3133" y="970"/>
                </a:lnTo>
                <a:lnTo>
                  <a:pt x="3134" y="977"/>
                </a:lnTo>
                <a:lnTo>
                  <a:pt x="3136" y="983"/>
                </a:lnTo>
                <a:close/>
                <a:moveTo>
                  <a:pt x="3108" y="946"/>
                </a:moveTo>
                <a:lnTo>
                  <a:pt x="3111" y="950"/>
                </a:lnTo>
                <a:lnTo>
                  <a:pt x="3111" y="953"/>
                </a:lnTo>
                <a:lnTo>
                  <a:pt x="3111" y="956"/>
                </a:lnTo>
                <a:lnTo>
                  <a:pt x="3109" y="961"/>
                </a:lnTo>
                <a:lnTo>
                  <a:pt x="3108" y="961"/>
                </a:lnTo>
                <a:lnTo>
                  <a:pt x="3103" y="960"/>
                </a:lnTo>
                <a:lnTo>
                  <a:pt x="3096" y="960"/>
                </a:lnTo>
                <a:lnTo>
                  <a:pt x="3101" y="953"/>
                </a:lnTo>
                <a:lnTo>
                  <a:pt x="3108" y="946"/>
                </a:lnTo>
                <a:close/>
                <a:moveTo>
                  <a:pt x="3029" y="970"/>
                </a:moveTo>
                <a:lnTo>
                  <a:pt x="3044" y="980"/>
                </a:lnTo>
                <a:lnTo>
                  <a:pt x="3057" y="990"/>
                </a:lnTo>
                <a:lnTo>
                  <a:pt x="3057" y="993"/>
                </a:lnTo>
                <a:lnTo>
                  <a:pt x="3057" y="995"/>
                </a:lnTo>
                <a:lnTo>
                  <a:pt x="3054" y="1003"/>
                </a:lnTo>
                <a:lnTo>
                  <a:pt x="3049" y="1008"/>
                </a:lnTo>
                <a:lnTo>
                  <a:pt x="3044" y="1012"/>
                </a:lnTo>
                <a:lnTo>
                  <a:pt x="3039" y="1017"/>
                </a:lnTo>
                <a:lnTo>
                  <a:pt x="3047" y="1033"/>
                </a:lnTo>
                <a:lnTo>
                  <a:pt x="3052" y="1052"/>
                </a:lnTo>
                <a:lnTo>
                  <a:pt x="3047" y="1059"/>
                </a:lnTo>
                <a:lnTo>
                  <a:pt x="3042" y="1065"/>
                </a:lnTo>
                <a:lnTo>
                  <a:pt x="3039" y="1074"/>
                </a:lnTo>
                <a:lnTo>
                  <a:pt x="3036" y="1084"/>
                </a:lnTo>
                <a:lnTo>
                  <a:pt x="3032" y="1092"/>
                </a:lnTo>
                <a:lnTo>
                  <a:pt x="3029" y="1102"/>
                </a:lnTo>
                <a:lnTo>
                  <a:pt x="3026" y="1110"/>
                </a:lnTo>
                <a:lnTo>
                  <a:pt x="3021" y="1117"/>
                </a:lnTo>
                <a:lnTo>
                  <a:pt x="3007" y="1112"/>
                </a:lnTo>
                <a:lnTo>
                  <a:pt x="2999" y="1107"/>
                </a:lnTo>
                <a:lnTo>
                  <a:pt x="2975" y="1105"/>
                </a:lnTo>
                <a:lnTo>
                  <a:pt x="2952" y="1104"/>
                </a:lnTo>
                <a:lnTo>
                  <a:pt x="2952" y="1090"/>
                </a:lnTo>
                <a:lnTo>
                  <a:pt x="2947" y="1082"/>
                </a:lnTo>
                <a:lnTo>
                  <a:pt x="2942" y="1074"/>
                </a:lnTo>
                <a:lnTo>
                  <a:pt x="2935" y="1067"/>
                </a:lnTo>
                <a:lnTo>
                  <a:pt x="2935" y="1060"/>
                </a:lnTo>
                <a:lnTo>
                  <a:pt x="2937" y="1054"/>
                </a:lnTo>
                <a:lnTo>
                  <a:pt x="2939" y="1047"/>
                </a:lnTo>
                <a:lnTo>
                  <a:pt x="2942" y="1042"/>
                </a:lnTo>
                <a:lnTo>
                  <a:pt x="2950" y="1043"/>
                </a:lnTo>
                <a:lnTo>
                  <a:pt x="2957" y="1045"/>
                </a:lnTo>
                <a:lnTo>
                  <a:pt x="2964" y="1037"/>
                </a:lnTo>
                <a:lnTo>
                  <a:pt x="2970" y="1028"/>
                </a:lnTo>
                <a:lnTo>
                  <a:pt x="2982" y="1022"/>
                </a:lnTo>
                <a:lnTo>
                  <a:pt x="2995" y="1015"/>
                </a:lnTo>
                <a:lnTo>
                  <a:pt x="3012" y="993"/>
                </a:lnTo>
                <a:lnTo>
                  <a:pt x="3029" y="970"/>
                </a:lnTo>
                <a:close/>
                <a:moveTo>
                  <a:pt x="2771" y="983"/>
                </a:moveTo>
                <a:lnTo>
                  <a:pt x="2785" y="988"/>
                </a:lnTo>
                <a:lnTo>
                  <a:pt x="2801" y="992"/>
                </a:lnTo>
                <a:lnTo>
                  <a:pt x="2806" y="1002"/>
                </a:lnTo>
                <a:lnTo>
                  <a:pt x="2813" y="1010"/>
                </a:lnTo>
                <a:lnTo>
                  <a:pt x="2820" y="1017"/>
                </a:lnTo>
                <a:lnTo>
                  <a:pt x="2828" y="1023"/>
                </a:lnTo>
                <a:lnTo>
                  <a:pt x="2846" y="1033"/>
                </a:lnTo>
                <a:lnTo>
                  <a:pt x="2862" y="1047"/>
                </a:lnTo>
                <a:lnTo>
                  <a:pt x="2873" y="1069"/>
                </a:lnTo>
                <a:lnTo>
                  <a:pt x="2883" y="1092"/>
                </a:lnTo>
                <a:lnTo>
                  <a:pt x="2892" y="1097"/>
                </a:lnTo>
                <a:lnTo>
                  <a:pt x="2900" y="1102"/>
                </a:lnTo>
                <a:lnTo>
                  <a:pt x="2902" y="1110"/>
                </a:lnTo>
                <a:lnTo>
                  <a:pt x="2903" y="1122"/>
                </a:lnTo>
                <a:lnTo>
                  <a:pt x="2902" y="1134"/>
                </a:lnTo>
                <a:lnTo>
                  <a:pt x="2900" y="1142"/>
                </a:lnTo>
                <a:lnTo>
                  <a:pt x="2890" y="1142"/>
                </a:lnTo>
                <a:lnTo>
                  <a:pt x="2880" y="1142"/>
                </a:lnTo>
                <a:lnTo>
                  <a:pt x="2862" y="1119"/>
                </a:lnTo>
                <a:lnTo>
                  <a:pt x="2841" y="1095"/>
                </a:lnTo>
                <a:lnTo>
                  <a:pt x="2835" y="1082"/>
                </a:lnTo>
                <a:lnTo>
                  <a:pt x="2830" y="1069"/>
                </a:lnTo>
                <a:lnTo>
                  <a:pt x="2825" y="1054"/>
                </a:lnTo>
                <a:lnTo>
                  <a:pt x="2818" y="1038"/>
                </a:lnTo>
                <a:lnTo>
                  <a:pt x="2813" y="1032"/>
                </a:lnTo>
                <a:lnTo>
                  <a:pt x="2806" y="1027"/>
                </a:lnTo>
                <a:lnTo>
                  <a:pt x="2800" y="1022"/>
                </a:lnTo>
                <a:lnTo>
                  <a:pt x="2793" y="1015"/>
                </a:lnTo>
                <a:lnTo>
                  <a:pt x="2785" y="1010"/>
                </a:lnTo>
                <a:lnTo>
                  <a:pt x="2778" y="1005"/>
                </a:lnTo>
                <a:lnTo>
                  <a:pt x="2773" y="998"/>
                </a:lnTo>
                <a:lnTo>
                  <a:pt x="2768" y="990"/>
                </a:lnTo>
                <a:lnTo>
                  <a:pt x="2769" y="987"/>
                </a:lnTo>
                <a:lnTo>
                  <a:pt x="2771" y="983"/>
                </a:lnTo>
                <a:close/>
                <a:moveTo>
                  <a:pt x="3170" y="1030"/>
                </a:moveTo>
                <a:lnTo>
                  <a:pt x="3171" y="1030"/>
                </a:lnTo>
                <a:lnTo>
                  <a:pt x="3173" y="1030"/>
                </a:lnTo>
                <a:lnTo>
                  <a:pt x="3171" y="1033"/>
                </a:lnTo>
                <a:lnTo>
                  <a:pt x="3171" y="1035"/>
                </a:lnTo>
                <a:lnTo>
                  <a:pt x="3170" y="1035"/>
                </a:lnTo>
                <a:lnTo>
                  <a:pt x="3166" y="1037"/>
                </a:lnTo>
                <a:lnTo>
                  <a:pt x="3168" y="1033"/>
                </a:lnTo>
                <a:lnTo>
                  <a:pt x="3170" y="1030"/>
                </a:lnTo>
                <a:close/>
                <a:moveTo>
                  <a:pt x="3160" y="1040"/>
                </a:moveTo>
                <a:lnTo>
                  <a:pt x="3163" y="1040"/>
                </a:lnTo>
                <a:lnTo>
                  <a:pt x="3165" y="1040"/>
                </a:lnTo>
                <a:lnTo>
                  <a:pt x="3166" y="1057"/>
                </a:lnTo>
                <a:lnTo>
                  <a:pt x="3166" y="1072"/>
                </a:lnTo>
                <a:lnTo>
                  <a:pt x="3165" y="1072"/>
                </a:lnTo>
                <a:lnTo>
                  <a:pt x="3163" y="1072"/>
                </a:lnTo>
                <a:lnTo>
                  <a:pt x="3160" y="1055"/>
                </a:lnTo>
                <a:lnTo>
                  <a:pt x="3160" y="1040"/>
                </a:lnTo>
                <a:close/>
                <a:moveTo>
                  <a:pt x="3128" y="1043"/>
                </a:moveTo>
                <a:lnTo>
                  <a:pt x="3129" y="1047"/>
                </a:lnTo>
                <a:lnTo>
                  <a:pt x="3129" y="1049"/>
                </a:lnTo>
                <a:lnTo>
                  <a:pt x="3129" y="1052"/>
                </a:lnTo>
                <a:lnTo>
                  <a:pt x="3128" y="1054"/>
                </a:lnTo>
                <a:lnTo>
                  <a:pt x="3123" y="1057"/>
                </a:lnTo>
                <a:lnTo>
                  <a:pt x="3118" y="1060"/>
                </a:lnTo>
                <a:lnTo>
                  <a:pt x="3113" y="1057"/>
                </a:lnTo>
                <a:lnTo>
                  <a:pt x="3106" y="1054"/>
                </a:lnTo>
                <a:lnTo>
                  <a:pt x="3106" y="1052"/>
                </a:lnTo>
                <a:lnTo>
                  <a:pt x="3116" y="1050"/>
                </a:lnTo>
                <a:lnTo>
                  <a:pt x="3126" y="1050"/>
                </a:lnTo>
                <a:lnTo>
                  <a:pt x="3126" y="1047"/>
                </a:lnTo>
                <a:lnTo>
                  <a:pt x="3128" y="1043"/>
                </a:lnTo>
                <a:close/>
                <a:moveTo>
                  <a:pt x="3091" y="1050"/>
                </a:moveTo>
                <a:lnTo>
                  <a:pt x="3098" y="1050"/>
                </a:lnTo>
                <a:lnTo>
                  <a:pt x="3103" y="1052"/>
                </a:lnTo>
                <a:lnTo>
                  <a:pt x="3103" y="1054"/>
                </a:lnTo>
                <a:lnTo>
                  <a:pt x="3094" y="1055"/>
                </a:lnTo>
                <a:lnTo>
                  <a:pt x="3086" y="1059"/>
                </a:lnTo>
                <a:lnTo>
                  <a:pt x="3083" y="1059"/>
                </a:lnTo>
                <a:lnTo>
                  <a:pt x="3079" y="1059"/>
                </a:lnTo>
                <a:lnTo>
                  <a:pt x="3076" y="1059"/>
                </a:lnTo>
                <a:lnTo>
                  <a:pt x="3074" y="1057"/>
                </a:lnTo>
                <a:lnTo>
                  <a:pt x="3074" y="1054"/>
                </a:lnTo>
                <a:lnTo>
                  <a:pt x="3076" y="1052"/>
                </a:lnTo>
                <a:lnTo>
                  <a:pt x="3083" y="1050"/>
                </a:lnTo>
                <a:lnTo>
                  <a:pt x="3091" y="1050"/>
                </a:lnTo>
                <a:close/>
                <a:moveTo>
                  <a:pt x="3280" y="1176"/>
                </a:moveTo>
                <a:lnTo>
                  <a:pt x="3282" y="1171"/>
                </a:lnTo>
                <a:lnTo>
                  <a:pt x="3282" y="1166"/>
                </a:lnTo>
                <a:lnTo>
                  <a:pt x="3288" y="1166"/>
                </a:lnTo>
                <a:lnTo>
                  <a:pt x="3293" y="1166"/>
                </a:lnTo>
                <a:lnTo>
                  <a:pt x="3293" y="1159"/>
                </a:lnTo>
                <a:lnTo>
                  <a:pt x="3293" y="1152"/>
                </a:lnTo>
                <a:lnTo>
                  <a:pt x="3282" y="1142"/>
                </a:lnTo>
                <a:lnTo>
                  <a:pt x="3272" y="1131"/>
                </a:lnTo>
                <a:lnTo>
                  <a:pt x="3267" y="1127"/>
                </a:lnTo>
                <a:lnTo>
                  <a:pt x="3260" y="1126"/>
                </a:lnTo>
                <a:lnTo>
                  <a:pt x="3253" y="1127"/>
                </a:lnTo>
                <a:lnTo>
                  <a:pt x="3245" y="1132"/>
                </a:lnTo>
                <a:lnTo>
                  <a:pt x="3242" y="1129"/>
                </a:lnTo>
                <a:lnTo>
                  <a:pt x="3238" y="1127"/>
                </a:lnTo>
                <a:lnTo>
                  <a:pt x="3238" y="1119"/>
                </a:lnTo>
                <a:lnTo>
                  <a:pt x="3238" y="1114"/>
                </a:lnTo>
                <a:lnTo>
                  <a:pt x="3235" y="1109"/>
                </a:lnTo>
                <a:lnTo>
                  <a:pt x="3230" y="1105"/>
                </a:lnTo>
                <a:lnTo>
                  <a:pt x="3225" y="1107"/>
                </a:lnTo>
                <a:lnTo>
                  <a:pt x="3220" y="1107"/>
                </a:lnTo>
                <a:lnTo>
                  <a:pt x="3216" y="1105"/>
                </a:lnTo>
                <a:lnTo>
                  <a:pt x="3213" y="1100"/>
                </a:lnTo>
                <a:lnTo>
                  <a:pt x="3216" y="1102"/>
                </a:lnTo>
                <a:lnTo>
                  <a:pt x="3221" y="1105"/>
                </a:lnTo>
                <a:lnTo>
                  <a:pt x="3226" y="1100"/>
                </a:lnTo>
                <a:lnTo>
                  <a:pt x="3233" y="1095"/>
                </a:lnTo>
                <a:lnTo>
                  <a:pt x="3233" y="1094"/>
                </a:lnTo>
                <a:lnTo>
                  <a:pt x="3225" y="1094"/>
                </a:lnTo>
                <a:lnTo>
                  <a:pt x="3216" y="1090"/>
                </a:lnTo>
                <a:lnTo>
                  <a:pt x="3210" y="1085"/>
                </a:lnTo>
                <a:lnTo>
                  <a:pt x="3205" y="1079"/>
                </a:lnTo>
                <a:lnTo>
                  <a:pt x="3215" y="1074"/>
                </a:lnTo>
                <a:lnTo>
                  <a:pt x="3223" y="1067"/>
                </a:lnTo>
                <a:lnTo>
                  <a:pt x="3230" y="1070"/>
                </a:lnTo>
                <a:lnTo>
                  <a:pt x="3235" y="1074"/>
                </a:lnTo>
                <a:lnTo>
                  <a:pt x="3238" y="1079"/>
                </a:lnTo>
                <a:lnTo>
                  <a:pt x="3243" y="1084"/>
                </a:lnTo>
                <a:lnTo>
                  <a:pt x="3240" y="1089"/>
                </a:lnTo>
                <a:lnTo>
                  <a:pt x="3238" y="1092"/>
                </a:lnTo>
                <a:lnTo>
                  <a:pt x="3237" y="1095"/>
                </a:lnTo>
                <a:lnTo>
                  <a:pt x="3238" y="1100"/>
                </a:lnTo>
                <a:lnTo>
                  <a:pt x="3240" y="1104"/>
                </a:lnTo>
                <a:lnTo>
                  <a:pt x="3243" y="1105"/>
                </a:lnTo>
                <a:lnTo>
                  <a:pt x="3252" y="1105"/>
                </a:lnTo>
                <a:lnTo>
                  <a:pt x="3258" y="1105"/>
                </a:lnTo>
                <a:lnTo>
                  <a:pt x="3263" y="1102"/>
                </a:lnTo>
                <a:lnTo>
                  <a:pt x="3268" y="1099"/>
                </a:lnTo>
                <a:lnTo>
                  <a:pt x="3272" y="1094"/>
                </a:lnTo>
                <a:lnTo>
                  <a:pt x="3277" y="1090"/>
                </a:lnTo>
                <a:lnTo>
                  <a:pt x="3282" y="1087"/>
                </a:lnTo>
                <a:lnTo>
                  <a:pt x="3288" y="1085"/>
                </a:lnTo>
                <a:lnTo>
                  <a:pt x="3305" y="1092"/>
                </a:lnTo>
                <a:lnTo>
                  <a:pt x="3327" y="1100"/>
                </a:lnTo>
                <a:lnTo>
                  <a:pt x="3349" y="1110"/>
                </a:lnTo>
                <a:lnTo>
                  <a:pt x="3364" y="1119"/>
                </a:lnTo>
                <a:lnTo>
                  <a:pt x="3370" y="1126"/>
                </a:lnTo>
                <a:lnTo>
                  <a:pt x="3377" y="1132"/>
                </a:lnTo>
                <a:lnTo>
                  <a:pt x="3382" y="1141"/>
                </a:lnTo>
                <a:lnTo>
                  <a:pt x="3387" y="1149"/>
                </a:lnTo>
                <a:lnTo>
                  <a:pt x="3396" y="1167"/>
                </a:lnTo>
                <a:lnTo>
                  <a:pt x="3406" y="1184"/>
                </a:lnTo>
                <a:lnTo>
                  <a:pt x="3419" y="1192"/>
                </a:lnTo>
                <a:lnTo>
                  <a:pt x="3431" y="1204"/>
                </a:lnTo>
                <a:lnTo>
                  <a:pt x="3416" y="1203"/>
                </a:lnTo>
                <a:lnTo>
                  <a:pt x="3401" y="1203"/>
                </a:lnTo>
                <a:lnTo>
                  <a:pt x="3384" y="1184"/>
                </a:lnTo>
                <a:lnTo>
                  <a:pt x="3367" y="1166"/>
                </a:lnTo>
                <a:lnTo>
                  <a:pt x="3359" y="1167"/>
                </a:lnTo>
                <a:lnTo>
                  <a:pt x="3354" y="1169"/>
                </a:lnTo>
                <a:lnTo>
                  <a:pt x="3350" y="1171"/>
                </a:lnTo>
                <a:lnTo>
                  <a:pt x="3345" y="1172"/>
                </a:lnTo>
                <a:lnTo>
                  <a:pt x="3344" y="1182"/>
                </a:lnTo>
                <a:lnTo>
                  <a:pt x="3342" y="1191"/>
                </a:lnTo>
                <a:lnTo>
                  <a:pt x="3324" y="1186"/>
                </a:lnTo>
                <a:lnTo>
                  <a:pt x="3312" y="1181"/>
                </a:lnTo>
                <a:lnTo>
                  <a:pt x="3305" y="1179"/>
                </a:lnTo>
                <a:lnTo>
                  <a:pt x="3298" y="1177"/>
                </a:lnTo>
                <a:lnTo>
                  <a:pt x="3290" y="1176"/>
                </a:lnTo>
                <a:lnTo>
                  <a:pt x="3280" y="1176"/>
                </a:lnTo>
                <a:close/>
                <a:moveTo>
                  <a:pt x="1030" y="1072"/>
                </a:moveTo>
                <a:lnTo>
                  <a:pt x="1035" y="1072"/>
                </a:lnTo>
                <a:lnTo>
                  <a:pt x="1040" y="1072"/>
                </a:lnTo>
                <a:lnTo>
                  <a:pt x="1040" y="1075"/>
                </a:lnTo>
                <a:lnTo>
                  <a:pt x="1040" y="1079"/>
                </a:lnTo>
                <a:lnTo>
                  <a:pt x="1038" y="1080"/>
                </a:lnTo>
                <a:lnTo>
                  <a:pt x="1037" y="1082"/>
                </a:lnTo>
                <a:lnTo>
                  <a:pt x="1035" y="1082"/>
                </a:lnTo>
                <a:lnTo>
                  <a:pt x="1030" y="1080"/>
                </a:lnTo>
                <a:lnTo>
                  <a:pt x="1025" y="1079"/>
                </a:lnTo>
                <a:lnTo>
                  <a:pt x="1027" y="1075"/>
                </a:lnTo>
                <a:lnTo>
                  <a:pt x="1030" y="1072"/>
                </a:lnTo>
                <a:close/>
                <a:moveTo>
                  <a:pt x="3108" y="1085"/>
                </a:moveTo>
                <a:lnTo>
                  <a:pt x="3101" y="1085"/>
                </a:lnTo>
                <a:lnTo>
                  <a:pt x="3094" y="1087"/>
                </a:lnTo>
                <a:lnTo>
                  <a:pt x="3094" y="1095"/>
                </a:lnTo>
                <a:lnTo>
                  <a:pt x="3096" y="1105"/>
                </a:lnTo>
                <a:lnTo>
                  <a:pt x="3099" y="1115"/>
                </a:lnTo>
                <a:lnTo>
                  <a:pt x="3103" y="1127"/>
                </a:lnTo>
                <a:lnTo>
                  <a:pt x="3099" y="1127"/>
                </a:lnTo>
                <a:lnTo>
                  <a:pt x="3096" y="1126"/>
                </a:lnTo>
                <a:lnTo>
                  <a:pt x="3086" y="1114"/>
                </a:lnTo>
                <a:lnTo>
                  <a:pt x="3077" y="1100"/>
                </a:lnTo>
                <a:lnTo>
                  <a:pt x="3074" y="1102"/>
                </a:lnTo>
                <a:lnTo>
                  <a:pt x="3072" y="1104"/>
                </a:lnTo>
                <a:lnTo>
                  <a:pt x="3071" y="1119"/>
                </a:lnTo>
                <a:lnTo>
                  <a:pt x="3074" y="1132"/>
                </a:lnTo>
                <a:lnTo>
                  <a:pt x="3071" y="1131"/>
                </a:lnTo>
                <a:lnTo>
                  <a:pt x="3067" y="1129"/>
                </a:lnTo>
                <a:lnTo>
                  <a:pt x="3066" y="1127"/>
                </a:lnTo>
                <a:lnTo>
                  <a:pt x="3064" y="1126"/>
                </a:lnTo>
                <a:lnTo>
                  <a:pt x="3061" y="1112"/>
                </a:lnTo>
                <a:lnTo>
                  <a:pt x="3056" y="1097"/>
                </a:lnTo>
                <a:lnTo>
                  <a:pt x="3062" y="1085"/>
                </a:lnTo>
                <a:lnTo>
                  <a:pt x="3067" y="1074"/>
                </a:lnTo>
                <a:lnTo>
                  <a:pt x="3074" y="1079"/>
                </a:lnTo>
                <a:lnTo>
                  <a:pt x="3081" y="1082"/>
                </a:lnTo>
                <a:lnTo>
                  <a:pt x="3088" y="1079"/>
                </a:lnTo>
                <a:lnTo>
                  <a:pt x="3094" y="1077"/>
                </a:lnTo>
                <a:lnTo>
                  <a:pt x="3101" y="1075"/>
                </a:lnTo>
                <a:lnTo>
                  <a:pt x="3108" y="1077"/>
                </a:lnTo>
                <a:lnTo>
                  <a:pt x="3108" y="1080"/>
                </a:lnTo>
                <a:lnTo>
                  <a:pt x="3108" y="1085"/>
                </a:lnTo>
                <a:close/>
                <a:moveTo>
                  <a:pt x="2897" y="1144"/>
                </a:moveTo>
                <a:lnTo>
                  <a:pt x="2908" y="1144"/>
                </a:lnTo>
                <a:lnTo>
                  <a:pt x="2922" y="1144"/>
                </a:lnTo>
                <a:lnTo>
                  <a:pt x="2930" y="1152"/>
                </a:lnTo>
                <a:lnTo>
                  <a:pt x="2940" y="1159"/>
                </a:lnTo>
                <a:lnTo>
                  <a:pt x="2955" y="1156"/>
                </a:lnTo>
                <a:lnTo>
                  <a:pt x="2970" y="1154"/>
                </a:lnTo>
                <a:lnTo>
                  <a:pt x="2987" y="1166"/>
                </a:lnTo>
                <a:lnTo>
                  <a:pt x="3004" y="1177"/>
                </a:lnTo>
                <a:lnTo>
                  <a:pt x="3004" y="1179"/>
                </a:lnTo>
                <a:lnTo>
                  <a:pt x="3002" y="1181"/>
                </a:lnTo>
                <a:lnTo>
                  <a:pt x="2979" y="1177"/>
                </a:lnTo>
                <a:lnTo>
                  <a:pt x="2955" y="1174"/>
                </a:lnTo>
                <a:lnTo>
                  <a:pt x="2932" y="1171"/>
                </a:lnTo>
                <a:lnTo>
                  <a:pt x="2908" y="1167"/>
                </a:lnTo>
                <a:lnTo>
                  <a:pt x="2903" y="1162"/>
                </a:lnTo>
                <a:lnTo>
                  <a:pt x="2900" y="1157"/>
                </a:lnTo>
                <a:lnTo>
                  <a:pt x="2897" y="1152"/>
                </a:lnTo>
                <a:lnTo>
                  <a:pt x="2897" y="1144"/>
                </a:lnTo>
                <a:close/>
                <a:moveTo>
                  <a:pt x="3098" y="1295"/>
                </a:moveTo>
                <a:lnTo>
                  <a:pt x="3098" y="1291"/>
                </a:lnTo>
                <a:lnTo>
                  <a:pt x="3098" y="1288"/>
                </a:lnTo>
                <a:lnTo>
                  <a:pt x="3104" y="1285"/>
                </a:lnTo>
                <a:lnTo>
                  <a:pt x="3109" y="1278"/>
                </a:lnTo>
                <a:lnTo>
                  <a:pt x="3113" y="1270"/>
                </a:lnTo>
                <a:lnTo>
                  <a:pt x="3114" y="1259"/>
                </a:lnTo>
                <a:lnTo>
                  <a:pt x="3131" y="1254"/>
                </a:lnTo>
                <a:lnTo>
                  <a:pt x="3148" y="1251"/>
                </a:lnTo>
                <a:lnTo>
                  <a:pt x="3154" y="1261"/>
                </a:lnTo>
                <a:lnTo>
                  <a:pt x="3163" y="1270"/>
                </a:lnTo>
                <a:lnTo>
                  <a:pt x="3168" y="1270"/>
                </a:lnTo>
                <a:lnTo>
                  <a:pt x="3175" y="1268"/>
                </a:lnTo>
                <a:lnTo>
                  <a:pt x="3175" y="1259"/>
                </a:lnTo>
                <a:lnTo>
                  <a:pt x="3175" y="1253"/>
                </a:lnTo>
                <a:lnTo>
                  <a:pt x="3176" y="1248"/>
                </a:lnTo>
                <a:lnTo>
                  <a:pt x="3180" y="1243"/>
                </a:lnTo>
                <a:lnTo>
                  <a:pt x="3186" y="1234"/>
                </a:lnTo>
                <a:lnTo>
                  <a:pt x="3195" y="1228"/>
                </a:lnTo>
                <a:lnTo>
                  <a:pt x="3200" y="1229"/>
                </a:lnTo>
                <a:lnTo>
                  <a:pt x="3205" y="1229"/>
                </a:lnTo>
                <a:lnTo>
                  <a:pt x="3210" y="1229"/>
                </a:lnTo>
                <a:lnTo>
                  <a:pt x="3213" y="1228"/>
                </a:lnTo>
                <a:lnTo>
                  <a:pt x="3211" y="1221"/>
                </a:lnTo>
                <a:lnTo>
                  <a:pt x="3211" y="1214"/>
                </a:lnTo>
                <a:lnTo>
                  <a:pt x="3223" y="1219"/>
                </a:lnTo>
                <a:lnTo>
                  <a:pt x="3235" y="1224"/>
                </a:lnTo>
                <a:lnTo>
                  <a:pt x="3247" y="1228"/>
                </a:lnTo>
                <a:lnTo>
                  <a:pt x="3262" y="1231"/>
                </a:lnTo>
                <a:lnTo>
                  <a:pt x="3262" y="1234"/>
                </a:lnTo>
                <a:lnTo>
                  <a:pt x="3262" y="1238"/>
                </a:lnTo>
                <a:lnTo>
                  <a:pt x="3257" y="1241"/>
                </a:lnTo>
                <a:lnTo>
                  <a:pt x="3253" y="1244"/>
                </a:lnTo>
                <a:lnTo>
                  <a:pt x="3252" y="1249"/>
                </a:lnTo>
                <a:lnTo>
                  <a:pt x="3250" y="1256"/>
                </a:lnTo>
                <a:lnTo>
                  <a:pt x="3270" y="1244"/>
                </a:lnTo>
                <a:lnTo>
                  <a:pt x="3292" y="1234"/>
                </a:lnTo>
                <a:lnTo>
                  <a:pt x="3314" y="1223"/>
                </a:lnTo>
                <a:lnTo>
                  <a:pt x="3334" y="1213"/>
                </a:lnTo>
                <a:lnTo>
                  <a:pt x="3335" y="1221"/>
                </a:lnTo>
                <a:lnTo>
                  <a:pt x="3337" y="1234"/>
                </a:lnTo>
                <a:lnTo>
                  <a:pt x="3340" y="1248"/>
                </a:lnTo>
                <a:lnTo>
                  <a:pt x="3345" y="1254"/>
                </a:lnTo>
                <a:lnTo>
                  <a:pt x="3350" y="1258"/>
                </a:lnTo>
                <a:lnTo>
                  <a:pt x="3355" y="1261"/>
                </a:lnTo>
                <a:lnTo>
                  <a:pt x="3355" y="1288"/>
                </a:lnTo>
                <a:lnTo>
                  <a:pt x="3359" y="1306"/>
                </a:lnTo>
                <a:lnTo>
                  <a:pt x="3360" y="1315"/>
                </a:lnTo>
                <a:lnTo>
                  <a:pt x="3365" y="1321"/>
                </a:lnTo>
                <a:lnTo>
                  <a:pt x="3374" y="1328"/>
                </a:lnTo>
                <a:lnTo>
                  <a:pt x="3382" y="1336"/>
                </a:lnTo>
                <a:lnTo>
                  <a:pt x="3386" y="1348"/>
                </a:lnTo>
                <a:lnTo>
                  <a:pt x="3391" y="1360"/>
                </a:lnTo>
                <a:lnTo>
                  <a:pt x="3396" y="1368"/>
                </a:lnTo>
                <a:lnTo>
                  <a:pt x="3401" y="1377"/>
                </a:lnTo>
                <a:lnTo>
                  <a:pt x="3407" y="1385"/>
                </a:lnTo>
                <a:lnTo>
                  <a:pt x="3412" y="1395"/>
                </a:lnTo>
                <a:lnTo>
                  <a:pt x="3416" y="1403"/>
                </a:lnTo>
                <a:lnTo>
                  <a:pt x="3419" y="1415"/>
                </a:lnTo>
                <a:lnTo>
                  <a:pt x="3419" y="1424"/>
                </a:lnTo>
                <a:lnTo>
                  <a:pt x="3419" y="1434"/>
                </a:lnTo>
                <a:lnTo>
                  <a:pt x="3417" y="1442"/>
                </a:lnTo>
                <a:lnTo>
                  <a:pt x="3414" y="1452"/>
                </a:lnTo>
                <a:lnTo>
                  <a:pt x="3404" y="1470"/>
                </a:lnTo>
                <a:lnTo>
                  <a:pt x="3391" y="1489"/>
                </a:lnTo>
                <a:lnTo>
                  <a:pt x="3362" y="1521"/>
                </a:lnTo>
                <a:lnTo>
                  <a:pt x="3337" y="1542"/>
                </a:lnTo>
                <a:lnTo>
                  <a:pt x="3325" y="1559"/>
                </a:lnTo>
                <a:lnTo>
                  <a:pt x="3312" y="1576"/>
                </a:lnTo>
                <a:lnTo>
                  <a:pt x="3302" y="1581"/>
                </a:lnTo>
                <a:lnTo>
                  <a:pt x="3287" y="1586"/>
                </a:lnTo>
                <a:lnTo>
                  <a:pt x="3272" y="1589"/>
                </a:lnTo>
                <a:lnTo>
                  <a:pt x="3262" y="1593"/>
                </a:lnTo>
                <a:lnTo>
                  <a:pt x="3260" y="1588"/>
                </a:lnTo>
                <a:lnTo>
                  <a:pt x="3257" y="1583"/>
                </a:lnTo>
                <a:lnTo>
                  <a:pt x="3245" y="1584"/>
                </a:lnTo>
                <a:lnTo>
                  <a:pt x="3232" y="1589"/>
                </a:lnTo>
                <a:lnTo>
                  <a:pt x="3221" y="1586"/>
                </a:lnTo>
                <a:lnTo>
                  <a:pt x="3206" y="1581"/>
                </a:lnTo>
                <a:lnTo>
                  <a:pt x="3203" y="1576"/>
                </a:lnTo>
                <a:lnTo>
                  <a:pt x="3201" y="1571"/>
                </a:lnTo>
                <a:lnTo>
                  <a:pt x="3205" y="1563"/>
                </a:lnTo>
                <a:lnTo>
                  <a:pt x="3206" y="1556"/>
                </a:lnTo>
                <a:lnTo>
                  <a:pt x="3206" y="1551"/>
                </a:lnTo>
                <a:lnTo>
                  <a:pt x="3205" y="1549"/>
                </a:lnTo>
                <a:lnTo>
                  <a:pt x="3201" y="1546"/>
                </a:lnTo>
                <a:lnTo>
                  <a:pt x="3200" y="1544"/>
                </a:lnTo>
                <a:lnTo>
                  <a:pt x="3198" y="1541"/>
                </a:lnTo>
                <a:lnTo>
                  <a:pt x="3196" y="1536"/>
                </a:lnTo>
                <a:lnTo>
                  <a:pt x="3191" y="1539"/>
                </a:lnTo>
                <a:lnTo>
                  <a:pt x="3190" y="1541"/>
                </a:lnTo>
                <a:lnTo>
                  <a:pt x="3186" y="1541"/>
                </a:lnTo>
                <a:lnTo>
                  <a:pt x="3183" y="1541"/>
                </a:lnTo>
                <a:lnTo>
                  <a:pt x="3188" y="1536"/>
                </a:lnTo>
                <a:lnTo>
                  <a:pt x="3191" y="1534"/>
                </a:lnTo>
                <a:lnTo>
                  <a:pt x="3196" y="1534"/>
                </a:lnTo>
                <a:lnTo>
                  <a:pt x="3203" y="1534"/>
                </a:lnTo>
                <a:lnTo>
                  <a:pt x="3203" y="1531"/>
                </a:lnTo>
                <a:lnTo>
                  <a:pt x="3205" y="1526"/>
                </a:lnTo>
                <a:lnTo>
                  <a:pt x="3205" y="1521"/>
                </a:lnTo>
                <a:lnTo>
                  <a:pt x="3203" y="1516"/>
                </a:lnTo>
                <a:lnTo>
                  <a:pt x="3188" y="1526"/>
                </a:lnTo>
                <a:lnTo>
                  <a:pt x="3171" y="1536"/>
                </a:lnTo>
                <a:lnTo>
                  <a:pt x="3171" y="1522"/>
                </a:lnTo>
                <a:lnTo>
                  <a:pt x="3170" y="1514"/>
                </a:lnTo>
                <a:lnTo>
                  <a:pt x="3165" y="1507"/>
                </a:lnTo>
                <a:lnTo>
                  <a:pt x="3160" y="1499"/>
                </a:lnTo>
                <a:lnTo>
                  <a:pt x="3141" y="1496"/>
                </a:lnTo>
                <a:lnTo>
                  <a:pt x="3124" y="1496"/>
                </a:lnTo>
                <a:lnTo>
                  <a:pt x="3108" y="1497"/>
                </a:lnTo>
                <a:lnTo>
                  <a:pt x="3093" y="1502"/>
                </a:lnTo>
                <a:lnTo>
                  <a:pt x="3062" y="1514"/>
                </a:lnTo>
                <a:lnTo>
                  <a:pt x="3036" y="1524"/>
                </a:lnTo>
                <a:lnTo>
                  <a:pt x="3017" y="1526"/>
                </a:lnTo>
                <a:lnTo>
                  <a:pt x="3000" y="1526"/>
                </a:lnTo>
                <a:lnTo>
                  <a:pt x="2990" y="1532"/>
                </a:lnTo>
                <a:lnTo>
                  <a:pt x="2982" y="1537"/>
                </a:lnTo>
                <a:lnTo>
                  <a:pt x="2970" y="1541"/>
                </a:lnTo>
                <a:lnTo>
                  <a:pt x="2957" y="1541"/>
                </a:lnTo>
                <a:lnTo>
                  <a:pt x="2952" y="1539"/>
                </a:lnTo>
                <a:lnTo>
                  <a:pt x="2947" y="1537"/>
                </a:lnTo>
                <a:lnTo>
                  <a:pt x="2944" y="1532"/>
                </a:lnTo>
                <a:lnTo>
                  <a:pt x="2942" y="1526"/>
                </a:lnTo>
                <a:lnTo>
                  <a:pt x="2947" y="1519"/>
                </a:lnTo>
                <a:lnTo>
                  <a:pt x="2952" y="1512"/>
                </a:lnTo>
                <a:lnTo>
                  <a:pt x="2955" y="1502"/>
                </a:lnTo>
                <a:lnTo>
                  <a:pt x="2957" y="1492"/>
                </a:lnTo>
                <a:lnTo>
                  <a:pt x="2959" y="1472"/>
                </a:lnTo>
                <a:lnTo>
                  <a:pt x="2959" y="1449"/>
                </a:lnTo>
                <a:lnTo>
                  <a:pt x="2959" y="1425"/>
                </a:lnTo>
                <a:lnTo>
                  <a:pt x="2959" y="1402"/>
                </a:lnTo>
                <a:lnTo>
                  <a:pt x="2959" y="1392"/>
                </a:lnTo>
                <a:lnTo>
                  <a:pt x="2960" y="1380"/>
                </a:lnTo>
                <a:lnTo>
                  <a:pt x="2964" y="1372"/>
                </a:lnTo>
                <a:lnTo>
                  <a:pt x="2967" y="1363"/>
                </a:lnTo>
                <a:lnTo>
                  <a:pt x="2977" y="1360"/>
                </a:lnTo>
                <a:lnTo>
                  <a:pt x="2985" y="1355"/>
                </a:lnTo>
                <a:lnTo>
                  <a:pt x="2992" y="1350"/>
                </a:lnTo>
                <a:lnTo>
                  <a:pt x="3000" y="1345"/>
                </a:lnTo>
                <a:lnTo>
                  <a:pt x="3032" y="1336"/>
                </a:lnTo>
                <a:lnTo>
                  <a:pt x="3051" y="1330"/>
                </a:lnTo>
                <a:lnTo>
                  <a:pt x="3057" y="1326"/>
                </a:lnTo>
                <a:lnTo>
                  <a:pt x="3064" y="1320"/>
                </a:lnTo>
                <a:lnTo>
                  <a:pt x="3071" y="1310"/>
                </a:lnTo>
                <a:lnTo>
                  <a:pt x="3081" y="1293"/>
                </a:lnTo>
                <a:lnTo>
                  <a:pt x="3089" y="1295"/>
                </a:lnTo>
                <a:lnTo>
                  <a:pt x="3098" y="1295"/>
                </a:lnTo>
                <a:close/>
                <a:moveTo>
                  <a:pt x="2215" y="1218"/>
                </a:moveTo>
                <a:lnTo>
                  <a:pt x="2220" y="1229"/>
                </a:lnTo>
                <a:lnTo>
                  <a:pt x="2225" y="1243"/>
                </a:lnTo>
                <a:lnTo>
                  <a:pt x="2230" y="1256"/>
                </a:lnTo>
                <a:lnTo>
                  <a:pt x="2232" y="1270"/>
                </a:lnTo>
                <a:lnTo>
                  <a:pt x="2224" y="1283"/>
                </a:lnTo>
                <a:lnTo>
                  <a:pt x="2215" y="1296"/>
                </a:lnTo>
                <a:lnTo>
                  <a:pt x="2214" y="1311"/>
                </a:lnTo>
                <a:lnTo>
                  <a:pt x="2214" y="1326"/>
                </a:lnTo>
                <a:lnTo>
                  <a:pt x="2202" y="1345"/>
                </a:lnTo>
                <a:lnTo>
                  <a:pt x="2192" y="1363"/>
                </a:lnTo>
                <a:lnTo>
                  <a:pt x="2185" y="1383"/>
                </a:lnTo>
                <a:lnTo>
                  <a:pt x="2178" y="1403"/>
                </a:lnTo>
                <a:lnTo>
                  <a:pt x="2177" y="1407"/>
                </a:lnTo>
                <a:lnTo>
                  <a:pt x="2173" y="1410"/>
                </a:lnTo>
                <a:lnTo>
                  <a:pt x="2170" y="1412"/>
                </a:lnTo>
                <a:lnTo>
                  <a:pt x="2167" y="1414"/>
                </a:lnTo>
                <a:lnTo>
                  <a:pt x="2163" y="1414"/>
                </a:lnTo>
                <a:lnTo>
                  <a:pt x="2158" y="1412"/>
                </a:lnTo>
                <a:lnTo>
                  <a:pt x="2152" y="1410"/>
                </a:lnTo>
                <a:lnTo>
                  <a:pt x="2145" y="1407"/>
                </a:lnTo>
                <a:lnTo>
                  <a:pt x="2145" y="1392"/>
                </a:lnTo>
                <a:lnTo>
                  <a:pt x="2142" y="1380"/>
                </a:lnTo>
                <a:lnTo>
                  <a:pt x="2140" y="1368"/>
                </a:lnTo>
                <a:lnTo>
                  <a:pt x="2138" y="1353"/>
                </a:lnTo>
                <a:lnTo>
                  <a:pt x="2145" y="1347"/>
                </a:lnTo>
                <a:lnTo>
                  <a:pt x="2150" y="1338"/>
                </a:lnTo>
                <a:lnTo>
                  <a:pt x="2153" y="1330"/>
                </a:lnTo>
                <a:lnTo>
                  <a:pt x="2153" y="1320"/>
                </a:lnTo>
                <a:lnTo>
                  <a:pt x="2155" y="1310"/>
                </a:lnTo>
                <a:lnTo>
                  <a:pt x="2155" y="1300"/>
                </a:lnTo>
                <a:lnTo>
                  <a:pt x="2157" y="1290"/>
                </a:lnTo>
                <a:lnTo>
                  <a:pt x="2162" y="1281"/>
                </a:lnTo>
                <a:lnTo>
                  <a:pt x="2172" y="1278"/>
                </a:lnTo>
                <a:lnTo>
                  <a:pt x="2183" y="1273"/>
                </a:lnTo>
                <a:lnTo>
                  <a:pt x="2192" y="1268"/>
                </a:lnTo>
                <a:lnTo>
                  <a:pt x="2200" y="1259"/>
                </a:lnTo>
                <a:lnTo>
                  <a:pt x="2207" y="1253"/>
                </a:lnTo>
                <a:lnTo>
                  <a:pt x="2212" y="1243"/>
                </a:lnTo>
                <a:lnTo>
                  <a:pt x="2215" y="1231"/>
                </a:lnTo>
                <a:lnTo>
                  <a:pt x="2215" y="1218"/>
                </a:lnTo>
                <a:close/>
                <a:moveTo>
                  <a:pt x="3591" y="1531"/>
                </a:moveTo>
                <a:lnTo>
                  <a:pt x="3600" y="1534"/>
                </a:lnTo>
                <a:lnTo>
                  <a:pt x="3607" y="1541"/>
                </a:lnTo>
                <a:lnTo>
                  <a:pt x="3607" y="1559"/>
                </a:lnTo>
                <a:lnTo>
                  <a:pt x="3607" y="1574"/>
                </a:lnTo>
                <a:lnTo>
                  <a:pt x="3608" y="1578"/>
                </a:lnTo>
                <a:lnTo>
                  <a:pt x="3610" y="1579"/>
                </a:lnTo>
                <a:lnTo>
                  <a:pt x="3622" y="1578"/>
                </a:lnTo>
                <a:lnTo>
                  <a:pt x="3632" y="1574"/>
                </a:lnTo>
                <a:lnTo>
                  <a:pt x="3632" y="1579"/>
                </a:lnTo>
                <a:lnTo>
                  <a:pt x="3632" y="1584"/>
                </a:lnTo>
                <a:lnTo>
                  <a:pt x="3618" y="1594"/>
                </a:lnTo>
                <a:lnTo>
                  <a:pt x="3601" y="1606"/>
                </a:lnTo>
                <a:lnTo>
                  <a:pt x="3586" y="1618"/>
                </a:lnTo>
                <a:lnTo>
                  <a:pt x="3573" y="1624"/>
                </a:lnTo>
                <a:lnTo>
                  <a:pt x="3561" y="1626"/>
                </a:lnTo>
                <a:lnTo>
                  <a:pt x="3551" y="1628"/>
                </a:lnTo>
                <a:lnTo>
                  <a:pt x="3548" y="1635"/>
                </a:lnTo>
                <a:lnTo>
                  <a:pt x="3546" y="1640"/>
                </a:lnTo>
                <a:lnTo>
                  <a:pt x="3536" y="1640"/>
                </a:lnTo>
                <a:lnTo>
                  <a:pt x="3528" y="1641"/>
                </a:lnTo>
                <a:lnTo>
                  <a:pt x="3508" y="1656"/>
                </a:lnTo>
                <a:lnTo>
                  <a:pt x="3488" y="1673"/>
                </a:lnTo>
                <a:lnTo>
                  <a:pt x="3476" y="1681"/>
                </a:lnTo>
                <a:lnTo>
                  <a:pt x="3463" y="1688"/>
                </a:lnTo>
                <a:lnTo>
                  <a:pt x="3451" y="1691"/>
                </a:lnTo>
                <a:lnTo>
                  <a:pt x="3436" y="1695"/>
                </a:lnTo>
                <a:lnTo>
                  <a:pt x="3432" y="1693"/>
                </a:lnTo>
                <a:lnTo>
                  <a:pt x="3429" y="1691"/>
                </a:lnTo>
                <a:lnTo>
                  <a:pt x="3427" y="1688"/>
                </a:lnTo>
                <a:lnTo>
                  <a:pt x="3426" y="1685"/>
                </a:lnTo>
                <a:lnTo>
                  <a:pt x="3456" y="1666"/>
                </a:lnTo>
                <a:lnTo>
                  <a:pt x="3486" y="1650"/>
                </a:lnTo>
                <a:lnTo>
                  <a:pt x="3516" y="1631"/>
                </a:lnTo>
                <a:lnTo>
                  <a:pt x="3545" y="1613"/>
                </a:lnTo>
                <a:lnTo>
                  <a:pt x="3546" y="1616"/>
                </a:lnTo>
                <a:lnTo>
                  <a:pt x="3550" y="1619"/>
                </a:lnTo>
                <a:lnTo>
                  <a:pt x="3553" y="1621"/>
                </a:lnTo>
                <a:lnTo>
                  <a:pt x="3558" y="1621"/>
                </a:lnTo>
                <a:lnTo>
                  <a:pt x="3566" y="1616"/>
                </a:lnTo>
                <a:lnTo>
                  <a:pt x="3575" y="1611"/>
                </a:lnTo>
                <a:lnTo>
                  <a:pt x="3570" y="1606"/>
                </a:lnTo>
                <a:lnTo>
                  <a:pt x="3568" y="1604"/>
                </a:lnTo>
                <a:lnTo>
                  <a:pt x="3568" y="1601"/>
                </a:lnTo>
                <a:lnTo>
                  <a:pt x="3568" y="1596"/>
                </a:lnTo>
                <a:lnTo>
                  <a:pt x="3576" y="1593"/>
                </a:lnTo>
                <a:lnTo>
                  <a:pt x="3581" y="1586"/>
                </a:lnTo>
                <a:lnTo>
                  <a:pt x="3586" y="1579"/>
                </a:lnTo>
                <a:lnTo>
                  <a:pt x="3593" y="1573"/>
                </a:lnTo>
                <a:lnTo>
                  <a:pt x="3593" y="1552"/>
                </a:lnTo>
                <a:lnTo>
                  <a:pt x="3591" y="1531"/>
                </a:lnTo>
                <a:close/>
                <a:moveTo>
                  <a:pt x="3180" y="1547"/>
                </a:moveTo>
                <a:lnTo>
                  <a:pt x="3186" y="1549"/>
                </a:lnTo>
                <a:lnTo>
                  <a:pt x="3193" y="1551"/>
                </a:lnTo>
                <a:lnTo>
                  <a:pt x="3191" y="1552"/>
                </a:lnTo>
                <a:lnTo>
                  <a:pt x="3188" y="1554"/>
                </a:lnTo>
                <a:lnTo>
                  <a:pt x="3185" y="1556"/>
                </a:lnTo>
                <a:lnTo>
                  <a:pt x="3181" y="1556"/>
                </a:lnTo>
                <a:lnTo>
                  <a:pt x="3180" y="1554"/>
                </a:lnTo>
                <a:lnTo>
                  <a:pt x="3178" y="1549"/>
                </a:lnTo>
                <a:lnTo>
                  <a:pt x="3180" y="1547"/>
                </a:lnTo>
                <a:close/>
                <a:moveTo>
                  <a:pt x="3220" y="1656"/>
                </a:moveTo>
                <a:lnTo>
                  <a:pt x="3223" y="1636"/>
                </a:lnTo>
                <a:lnTo>
                  <a:pt x="3230" y="1616"/>
                </a:lnTo>
                <a:lnTo>
                  <a:pt x="3232" y="1616"/>
                </a:lnTo>
                <a:lnTo>
                  <a:pt x="3252" y="1618"/>
                </a:lnTo>
                <a:lnTo>
                  <a:pt x="3268" y="1621"/>
                </a:lnTo>
                <a:lnTo>
                  <a:pt x="3268" y="1623"/>
                </a:lnTo>
                <a:lnTo>
                  <a:pt x="3267" y="1626"/>
                </a:lnTo>
                <a:lnTo>
                  <a:pt x="3267" y="1629"/>
                </a:lnTo>
                <a:lnTo>
                  <a:pt x="3260" y="1638"/>
                </a:lnTo>
                <a:lnTo>
                  <a:pt x="3252" y="1645"/>
                </a:lnTo>
                <a:lnTo>
                  <a:pt x="3243" y="1651"/>
                </a:lnTo>
                <a:lnTo>
                  <a:pt x="3235" y="1656"/>
                </a:lnTo>
                <a:lnTo>
                  <a:pt x="3228" y="1656"/>
                </a:lnTo>
                <a:lnTo>
                  <a:pt x="3220" y="1656"/>
                </a:lnTo>
                <a:close/>
              </a:path>
            </a:pathLst>
          </a:custGeom>
          <a:solidFill>
            <a:srgbClr val="E2E2E2"/>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zh-CN" altLang="en-US"/>
          </a:p>
        </p:txBody>
      </p:sp>
      <p:sp>
        <p:nvSpPr>
          <p:cNvPr id="15364" name="Rectangle 6"/>
          <p:cNvSpPr>
            <a:spLocks noChangeArrowheads="1"/>
          </p:cNvSpPr>
          <p:nvPr/>
        </p:nvSpPr>
        <p:spPr bwMode="auto">
          <a:xfrm>
            <a:off x="771525" y="5486406"/>
            <a:ext cx="9361488" cy="936625"/>
          </a:xfrm>
          <a:prstGeom prst="rect">
            <a:avLst/>
          </a:prstGeom>
          <a:noFill/>
          <a:ln>
            <a:noFill/>
          </a:ln>
          <a:extLst/>
        </p:spPr>
        <p:txBody>
          <a:bodyPr lIns="82042" tIns="42659" rIns="82042" bIns="42659">
            <a:spAutoFit/>
          </a:bodyPr>
          <a:lstStyle/>
          <a:p>
            <a:pPr marL="177800" indent="-177800">
              <a:spcBef>
                <a:spcPts val="400"/>
              </a:spcBef>
              <a:buClr>
                <a:schemeClr val="tx1">
                  <a:lumMod val="50000"/>
                  <a:lumOff val="50000"/>
                </a:schemeClr>
              </a:buClr>
              <a:buSzPct val="70000"/>
              <a:buFont typeface="Wingdings" pitchFamily="2" charset="2"/>
              <a:buChar char="l"/>
              <a:defRPr/>
            </a:pPr>
            <a:r>
              <a:rPr lang="en-US" altLang="zh-CN" sz="1200" dirty="0">
                <a:solidFill>
                  <a:srgbClr val="404040"/>
                </a:solidFill>
                <a:latin typeface="Arial" pitchFamily="34" charset="0"/>
                <a:cs typeface="Arial" pitchFamily="34" charset="0"/>
              </a:rPr>
              <a:t>Operations in </a:t>
            </a:r>
            <a:r>
              <a:rPr lang="en-US" altLang="zh-CN" sz="1400" dirty="0">
                <a:solidFill>
                  <a:srgbClr val="FF0000"/>
                </a:solidFill>
                <a:latin typeface="Arial" pitchFamily="34" charset="0"/>
                <a:cs typeface="Arial" pitchFamily="34" charset="0"/>
              </a:rPr>
              <a:t>170+ </a:t>
            </a:r>
            <a:r>
              <a:rPr lang="en-US" altLang="zh-CN" sz="1200" dirty="0">
                <a:solidFill>
                  <a:srgbClr val="404040"/>
                </a:solidFill>
                <a:latin typeface="Arial" pitchFamily="34" charset="0"/>
                <a:cs typeface="Arial" pitchFamily="34" charset="0"/>
              </a:rPr>
              <a:t>countries;</a:t>
            </a:r>
            <a:r>
              <a:rPr lang="en-US" altLang="zh-CN" sz="1200" dirty="0">
                <a:latin typeface="Arial" pitchFamily="34" charset="0"/>
                <a:cs typeface="Arial" pitchFamily="34" charset="0"/>
              </a:rPr>
              <a:t> </a:t>
            </a:r>
            <a:r>
              <a:rPr lang="en-US" altLang="zh-CN" sz="1400" dirty="0">
                <a:solidFill>
                  <a:srgbClr val="FF0000"/>
                </a:solidFill>
                <a:latin typeface="Arial" pitchFamily="34" charset="0"/>
                <a:cs typeface="Arial" pitchFamily="34" charset="0"/>
              </a:rPr>
              <a:t>150,000+</a:t>
            </a:r>
            <a:r>
              <a:rPr lang="en-US" altLang="zh-CN" sz="1200" dirty="0">
                <a:latin typeface="Arial" pitchFamily="34" charset="0"/>
                <a:cs typeface="Arial" pitchFamily="34" charset="0"/>
              </a:rPr>
              <a:t> </a:t>
            </a:r>
            <a:r>
              <a:rPr lang="en-US" altLang="zh-CN" sz="1200" dirty="0">
                <a:solidFill>
                  <a:schemeClr val="tx1">
                    <a:lumMod val="75000"/>
                    <a:lumOff val="25000"/>
                  </a:schemeClr>
                </a:solidFill>
                <a:latin typeface="Arial" pitchFamily="34" charset="0"/>
                <a:cs typeface="Arial" pitchFamily="34" charset="0"/>
              </a:rPr>
              <a:t>employees comprised of </a:t>
            </a:r>
            <a:r>
              <a:rPr lang="en-US" altLang="zh-CN" sz="1400" dirty="0">
                <a:solidFill>
                  <a:srgbClr val="FF0000"/>
                </a:solidFill>
                <a:latin typeface="Arial" pitchFamily="34" charset="0"/>
                <a:cs typeface="Arial" pitchFamily="34" charset="0"/>
              </a:rPr>
              <a:t>150+ </a:t>
            </a:r>
            <a:r>
              <a:rPr lang="en-US" altLang="zh-CN" sz="1200" dirty="0">
                <a:solidFill>
                  <a:schemeClr val="tx1">
                    <a:lumMod val="75000"/>
                    <a:lumOff val="25000"/>
                  </a:schemeClr>
                </a:solidFill>
                <a:latin typeface="Arial" pitchFamily="34" charset="0"/>
                <a:cs typeface="Arial" pitchFamily="34" charset="0"/>
              </a:rPr>
              <a:t>nationalities worldwide ; </a:t>
            </a:r>
            <a:r>
              <a:rPr lang="en-US" altLang="zh-CN" sz="1400" dirty="0">
                <a:solidFill>
                  <a:srgbClr val="FF0000"/>
                </a:solidFill>
                <a:latin typeface="Arial" pitchFamily="34" charset="0"/>
                <a:cs typeface="Arial" pitchFamily="34" charset="0"/>
              </a:rPr>
              <a:t>30,000+</a:t>
            </a:r>
            <a:r>
              <a:rPr lang="en-US" altLang="zh-CN" sz="1200" dirty="0">
                <a:solidFill>
                  <a:srgbClr val="FF0000"/>
                </a:solidFill>
                <a:latin typeface="Arial" pitchFamily="34" charset="0"/>
                <a:cs typeface="Arial" pitchFamily="34" charset="0"/>
              </a:rPr>
              <a:t> </a:t>
            </a:r>
            <a:r>
              <a:rPr lang="en-US" altLang="zh-CN" sz="1200" dirty="0">
                <a:solidFill>
                  <a:schemeClr val="tx1">
                    <a:lumMod val="75000"/>
                    <a:lumOff val="25000"/>
                  </a:schemeClr>
                </a:solidFill>
                <a:latin typeface="Arial" pitchFamily="34" charset="0"/>
                <a:cs typeface="Arial" pitchFamily="34" charset="0"/>
              </a:rPr>
              <a:t>non-Chinese employees with </a:t>
            </a:r>
            <a:r>
              <a:rPr lang="en-US" altLang="zh-CN" sz="1400" dirty="0">
                <a:solidFill>
                  <a:srgbClr val="FF0000"/>
                </a:solidFill>
                <a:latin typeface="Arial" pitchFamily="34" charset="0"/>
                <a:cs typeface="Arial" pitchFamily="34" charset="0"/>
              </a:rPr>
              <a:t>70%+ </a:t>
            </a:r>
            <a:r>
              <a:rPr lang="en-US" altLang="zh-CN" sz="1200" dirty="0">
                <a:solidFill>
                  <a:schemeClr val="tx1">
                    <a:lumMod val="75000"/>
                    <a:lumOff val="25000"/>
                  </a:schemeClr>
                </a:solidFill>
                <a:latin typeface="Arial" pitchFamily="34" charset="0"/>
                <a:cs typeface="Arial" pitchFamily="34" charset="0"/>
              </a:rPr>
              <a:t>localization rate.</a:t>
            </a:r>
          </a:p>
          <a:p>
            <a:pPr marL="177800" indent="-177800">
              <a:spcBef>
                <a:spcPts val="400"/>
              </a:spcBef>
              <a:buClr>
                <a:schemeClr val="tx1">
                  <a:lumMod val="50000"/>
                  <a:lumOff val="50000"/>
                </a:schemeClr>
              </a:buClr>
              <a:buSzPct val="70000"/>
              <a:buFont typeface="Wingdings" pitchFamily="2" charset="2"/>
              <a:buChar char="l"/>
              <a:defRPr/>
            </a:pPr>
            <a:r>
              <a:rPr lang="en-US" altLang="zh-CN" sz="1200" dirty="0">
                <a:solidFill>
                  <a:schemeClr val="tx1">
                    <a:lumMod val="75000"/>
                    <a:lumOff val="25000"/>
                  </a:schemeClr>
                </a:solidFill>
                <a:latin typeface="Arial" pitchFamily="34" charset="0"/>
                <a:cs typeface="Arial" pitchFamily="34" charset="0"/>
              </a:rPr>
              <a:t>Huawei's global value chain allows fluid capability transfer across the globe, develops and retains talent in local countries, and creates jobs and economic opportunities. </a:t>
            </a:r>
          </a:p>
        </p:txBody>
      </p:sp>
      <p:sp>
        <p:nvSpPr>
          <p:cNvPr id="28676" name="Text Box 15"/>
          <p:cNvSpPr txBox="1">
            <a:spLocks noChangeArrowheads="1"/>
          </p:cNvSpPr>
          <p:nvPr/>
        </p:nvSpPr>
        <p:spPr bwMode="auto">
          <a:xfrm>
            <a:off x="1112841" y="4764088"/>
            <a:ext cx="1370011"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charset="0"/>
                <a:cs typeface="Arial" charset="0"/>
              </a:rPr>
              <a:t>R&amp;D center</a:t>
            </a:r>
            <a:endParaRPr lang="zh-CN" altLang="zh-CN" sz="800">
              <a:solidFill>
                <a:srgbClr val="404040"/>
              </a:solidFill>
              <a:latin typeface="Arial" charset="0"/>
              <a:cs typeface="Arial" charset="0"/>
            </a:endParaRPr>
          </a:p>
        </p:txBody>
      </p:sp>
      <p:sp>
        <p:nvSpPr>
          <p:cNvPr id="28677" name="Text Box 82"/>
          <p:cNvSpPr txBox="1">
            <a:spLocks noChangeArrowheads="1"/>
          </p:cNvSpPr>
          <p:nvPr/>
        </p:nvSpPr>
        <p:spPr bwMode="auto">
          <a:xfrm>
            <a:off x="1112841" y="4052888"/>
            <a:ext cx="1370011" cy="19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charset="0"/>
                <a:cs typeface="Arial" charset="0"/>
              </a:rPr>
              <a:t>Huawei Headquarters</a:t>
            </a:r>
            <a:endParaRPr lang="zh-CN" altLang="zh-CN" sz="800">
              <a:solidFill>
                <a:srgbClr val="404040"/>
              </a:solidFill>
              <a:latin typeface="Arial" charset="0"/>
              <a:cs typeface="Arial" charset="0"/>
            </a:endParaRPr>
          </a:p>
        </p:txBody>
      </p:sp>
      <p:sp>
        <p:nvSpPr>
          <p:cNvPr id="28678" name="Text Box 83"/>
          <p:cNvSpPr txBox="1">
            <a:spLocks noChangeArrowheads="1"/>
          </p:cNvSpPr>
          <p:nvPr/>
        </p:nvSpPr>
        <p:spPr bwMode="auto">
          <a:xfrm>
            <a:off x="1112841" y="5119688"/>
            <a:ext cx="1370011" cy="19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charset="0"/>
                <a:cs typeface="Arial" charset="0"/>
              </a:rPr>
              <a:t>Technical support center</a:t>
            </a:r>
            <a:endParaRPr lang="zh-CN" altLang="zh-CN" sz="800">
              <a:solidFill>
                <a:srgbClr val="404040"/>
              </a:solidFill>
              <a:latin typeface="Arial" charset="0"/>
              <a:cs typeface="Arial" charset="0"/>
            </a:endParaRPr>
          </a:p>
        </p:txBody>
      </p:sp>
      <p:sp>
        <p:nvSpPr>
          <p:cNvPr id="28679" name="Text Box 232"/>
          <p:cNvSpPr txBox="1">
            <a:spLocks noChangeArrowheads="1"/>
          </p:cNvSpPr>
          <p:nvPr/>
        </p:nvSpPr>
        <p:spPr bwMode="auto">
          <a:xfrm>
            <a:off x="1112842" y="4230688"/>
            <a:ext cx="1690687" cy="19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charset="0"/>
                <a:cs typeface="Arial" charset="0"/>
              </a:rPr>
              <a:t>Accounting shared service center</a:t>
            </a:r>
            <a:endParaRPr lang="zh-CN" altLang="zh-CN" sz="800">
              <a:solidFill>
                <a:srgbClr val="404040"/>
              </a:solidFill>
              <a:latin typeface="Arial" charset="0"/>
              <a:cs typeface="Arial" charset="0"/>
            </a:endParaRPr>
          </a:p>
        </p:txBody>
      </p:sp>
      <p:sp>
        <p:nvSpPr>
          <p:cNvPr id="28680" name="Text Box 244"/>
          <p:cNvSpPr txBox="1">
            <a:spLocks noChangeArrowheads="1"/>
          </p:cNvSpPr>
          <p:nvPr/>
        </p:nvSpPr>
        <p:spPr bwMode="auto">
          <a:xfrm>
            <a:off x="1112841" y="4586288"/>
            <a:ext cx="1370011"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charset="0"/>
                <a:cs typeface="Arial" charset="0"/>
              </a:rPr>
              <a:t>Supply center &amp; Hub</a:t>
            </a:r>
            <a:endParaRPr lang="zh-CN" altLang="zh-CN" sz="800">
              <a:solidFill>
                <a:srgbClr val="404040"/>
              </a:solidFill>
              <a:latin typeface="Arial" charset="0"/>
              <a:cs typeface="Arial" charset="0"/>
            </a:endParaRPr>
          </a:p>
        </p:txBody>
      </p:sp>
      <p:sp>
        <p:nvSpPr>
          <p:cNvPr id="28681" name="Text Box 259"/>
          <p:cNvSpPr txBox="1">
            <a:spLocks noChangeArrowheads="1"/>
          </p:cNvSpPr>
          <p:nvPr/>
        </p:nvSpPr>
        <p:spPr bwMode="auto">
          <a:xfrm>
            <a:off x="1112841" y="4941888"/>
            <a:ext cx="1370011"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charset="0"/>
                <a:cs typeface="Arial" charset="0"/>
              </a:rPr>
              <a:t>Training center</a:t>
            </a:r>
            <a:endParaRPr lang="zh-CN" altLang="zh-CN" sz="800">
              <a:solidFill>
                <a:srgbClr val="404040"/>
              </a:solidFill>
              <a:latin typeface="Arial" charset="0"/>
              <a:cs typeface="Arial" charset="0"/>
            </a:endParaRPr>
          </a:p>
        </p:txBody>
      </p:sp>
      <p:sp>
        <p:nvSpPr>
          <p:cNvPr id="28682" name="Text Box 262"/>
          <p:cNvSpPr txBox="1">
            <a:spLocks noChangeArrowheads="1"/>
          </p:cNvSpPr>
          <p:nvPr/>
        </p:nvSpPr>
        <p:spPr bwMode="auto">
          <a:xfrm>
            <a:off x="1112841" y="4408488"/>
            <a:ext cx="1370011"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charset="0"/>
                <a:cs typeface="Arial" charset="0"/>
              </a:rPr>
              <a:t>Bidding center</a:t>
            </a:r>
            <a:endParaRPr lang="zh-CN" altLang="zh-CN" sz="800">
              <a:solidFill>
                <a:srgbClr val="404040"/>
              </a:solidFill>
              <a:latin typeface="Arial" charset="0"/>
              <a:cs typeface="Arial" charset="0"/>
            </a:endParaRPr>
          </a:p>
        </p:txBody>
      </p:sp>
      <p:grpSp>
        <p:nvGrpSpPr>
          <p:cNvPr id="28683" name="组合 12"/>
          <p:cNvGrpSpPr>
            <a:grpSpLocks/>
          </p:cNvGrpSpPr>
          <p:nvPr/>
        </p:nvGrpSpPr>
        <p:grpSpPr bwMode="auto">
          <a:xfrm>
            <a:off x="947740" y="2136781"/>
            <a:ext cx="8709025" cy="2938463"/>
            <a:chOff x="947091" y="2137002"/>
            <a:chExt cx="8709025" cy="2938463"/>
          </a:xfrm>
        </p:grpSpPr>
        <p:sp>
          <p:nvSpPr>
            <p:cNvPr id="4" name="椭圆 145"/>
            <p:cNvSpPr>
              <a:spLocks noChangeArrowheads="1"/>
            </p:cNvSpPr>
            <p:nvPr/>
          </p:nvSpPr>
          <p:spPr bwMode="auto">
            <a:xfrm>
              <a:off x="947091" y="5002440"/>
              <a:ext cx="71437" cy="73025"/>
            </a:xfrm>
            <a:prstGeom prst="ellipse">
              <a:avLst/>
            </a:prstGeom>
            <a:solidFill>
              <a:srgbClr val="00B0F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7" name="椭圆 145"/>
            <p:cNvSpPr>
              <a:spLocks noChangeArrowheads="1"/>
            </p:cNvSpPr>
            <p:nvPr/>
          </p:nvSpPr>
          <p:spPr bwMode="auto">
            <a:xfrm>
              <a:off x="2799703" y="3133952"/>
              <a:ext cx="71438" cy="71438"/>
            </a:xfrm>
            <a:prstGeom prst="ellipse">
              <a:avLst/>
            </a:prstGeom>
            <a:solidFill>
              <a:srgbClr val="00B0F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393" name="椭圆 145"/>
            <p:cNvSpPr>
              <a:spLocks noChangeArrowheads="1"/>
            </p:cNvSpPr>
            <p:nvPr/>
          </p:nvSpPr>
          <p:spPr bwMode="auto">
            <a:xfrm>
              <a:off x="2769541" y="3395890"/>
              <a:ext cx="71437" cy="73025"/>
            </a:xfrm>
            <a:prstGeom prst="ellipse">
              <a:avLst/>
            </a:prstGeom>
            <a:solidFill>
              <a:srgbClr val="00B0F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394" name="椭圆 145"/>
            <p:cNvSpPr>
              <a:spLocks noChangeArrowheads="1"/>
            </p:cNvSpPr>
            <p:nvPr/>
          </p:nvSpPr>
          <p:spPr bwMode="auto">
            <a:xfrm>
              <a:off x="3769666" y="3694340"/>
              <a:ext cx="71437" cy="73025"/>
            </a:xfrm>
            <a:prstGeom prst="ellipse">
              <a:avLst/>
            </a:prstGeom>
            <a:solidFill>
              <a:srgbClr val="00B0F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395" name="椭圆 145"/>
            <p:cNvSpPr>
              <a:spLocks noChangeArrowheads="1"/>
            </p:cNvSpPr>
            <p:nvPr/>
          </p:nvSpPr>
          <p:spPr bwMode="auto">
            <a:xfrm>
              <a:off x="4617391" y="4680177"/>
              <a:ext cx="71437" cy="73025"/>
            </a:xfrm>
            <a:prstGeom prst="ellipse">
              <a:avLst/>
            </a:prstGeom>
            <a:solidFill>
              <a:srgbClr val="00B0F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396" name="椭圆 145"/>
            <p:cNvSpPr>
              <a:spLocks noChangeArrowheads="1"/>
            </p:cNvSpPr>
            <p:nvPr/>
          </p:nvSpPr>
          <p:spPr bwMode="auto">
            <a:xfrm>
              <a:off x="5976291" y="2343377"/>
              <a:ext cx="71437" cy="71438"/>
            </a:xfrm>
            <a:prstGeom prst="ellipse">
              <a:avLst/>
            </a:prstGeom>
            <a:solidFill>
              <a:srgbClr val="00B0F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397" name="椭圆 145"/>
            <p:cNvSpPr>
              <a:spLocks noChangeArrowheads="1"/>
            </p:cNvSpPr>
            <p:nvPr/>
          </p:nvSpPr>
          <p:spPr bwMode="auto">
            <a:xfrm>
              <a:off x="5963591" y="2619602"/>
              <a:ext cx="73025" cy="71438"/>
            </a:xfrm>
            <a:prstGeom prst="ellipse">
              <a:avLst/>
            </a:prstGeom>
            <a:solidFill>
              <a:srgbClr val="00B0F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398" name="椭圆 145"/>
            <p:cNvSpPr>
              <a:spLocks noChangeArrowheads="1"/>
            </p:cNvSpPr>
            <p:nvPr/>
          </p:nvSpPr>
          <p:spPr bwMode="auto">
            <a:xfrm>
              <a:off x="5774678" y="2722790"/>
              <a:ext cx="71438" cy="71437"/>
            </a:xfrm>
            <a:prstGeom prst="ellipse">
              <a:avLst/>
            </a:prstGeom>
            <a:solidFill>
              <a:srgbClr val="00B0F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399" name="椭圆 145"/>
            <p:cNvSpPr>
              <a:spLocks noChangeArrowheads="1"/>
            </p:cNvSpPr>
            <p:nvPr/>
          </p:nvSpPr>
          <p:spPr bwMode="auto">
            <a:xfrm>
              <a:off x="5865166" y="2908527"/>
              <a:ext cx="71437" cy="71438"/>
            </a:xfrm>
            <a:prstGeom prst="ellipse">
              <a:avLst/>
            </a:prstGeom>
            <a:solidFill>
              <a:srgbClr val="00B0F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00" name="椭圆 145"/>
            <p:cNvSpPr>
              <a:spLocks noChangeArrowheads="1"/>
            </p:cNvSpPr>
            <p:nvPr/>
          </p:nvSpPr>
          <p:spPr bwMode="auto">
            <a:xfrm>
              <a:off x="6369991" y="2664052"/>
              <a:ext cx="71437" cy="73025"/>
            </a:xfrm>
            <a:prstGeom prst="ellipse">
              <a:avLst/>
            </a:prstGeom>
            <a:solidFill>
              <a:srgbClr val="00B0F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01" name="椭圆 145"/>
            <p:cNvSpPr>
              <a:spLocks noChangeArrowheads="1"/>
            </p:cNvSpPr>
            <p:nvPr/>
          </p:nvSpPr>
          <p:spPr bwMode="auto">
            <a:xfrm>
              <a:off x="6446191" y="2737077"/>
              <a:ext cx="71437" cy="71438"/>
            </a:xfrm>
            <a:prstGeom prst="ellipse">
              <a:avLst/>
            </a:prstGeom>
            <a:solidFill>
              <a:srgbClr val="00B0F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02" name="椭圆 145"/>
            <p:cNvSpPr>
              <a:spLocks noChangeArrowheads="1"/>
            </p:cNvSpPr>
            <p:nvPr/>
          </p:nvSpPr>
          <p:spPr bwMode="auto">
            <a:xfrm>
              <a:off x="6025503" y="3730852"/>
              <a:ext cx="71438" cy="71438"/>
            </a:xfrm>
            <a:prstGeom prst="ellipse">
              <a:avLst/>
            </a:prstGeom>
            <a:solidFill>
              <a:srgbClr val="00B0F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03" name="椭圆 145"/>
            <p:cNvSpPr>
              <a:spLocks noChangeArrowheads="1"/>
            </p:cNvSpPr>
            <p:nvPr/>
          </p:nvSpPr>
          <p:spPr bwMode="auto">
            <a:xfrm>
              <a:off x="6898628" y="4926240"/>
              <a:ext cx="73025" cy="71437"/>
            </a:xfrm>
            <a:prstGeom prst="ellipse">
              <a:avLst/>
            </a:prstGeom>
            <a:solidFill>
              <a:srgbClr val="00B0F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04" name="椭圆 145"/>
            <p:cNvSpPr>
              <a:spLocks noChangeArrowheads="1"/>
            </p:cNvSpPr>
            <p:nvPr/>
          </p:nvSpPr>
          <p:spPr bwMode="auto">
            <a:xfrm>
              <a:off x="6114403" y="2456090"/>
              <a:ext cx="73025" cy="71437"/>
            </a:xfrm>
            <a:prstGeom prst="ellipse">
              <a:avLst/>
            </a:prstGeom>
            <a:solidFill>
              <a:srgbClr val="00B0F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05" name="椭圆 145"/>
            <p:cNvSpPr>
              <a:spLocks noChangeArrowheads="1"/>
            </p:cNvSpPr>
            <p:nvPr/>
          </p:nvSpPr>
          <p:spPr bwMode="auto">
            <a:xfrm>
              <a:off x="6200128" y="2419577"/>
              <a:ext cx="71438" cy="73025"/>
            </a:xfrm>
            <a:prstGeom prst="ellipse">
              <a:avLst/>
            </a:prstGeom>
            <a:solidFill>
              <a:srgbClr val="00B0F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06" name="椭圆 145"/>
            <p:cNvSpPr>
              <a:spLocks noChangeArrowheads="1"/>
            </p:cNvSpPr>
            <p:nvPr/>
          </p:nvSpPr>
          <p:spPr bwMode="auto">
            <a:xfrm>
              <a:off x="6369991" y="2457677"/>
              <a:ext cx="71437" cy="71438"/>
            </a:xfrm>
            <a:prstGeom prst="ellipse">
              <a:avLst/>
            </a:prstGeom>
            <a:solidFill>
              <a:srgbClr val="00B0F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07" name="椭圆 145"/>
            <p:cNvSpPr>
              <a:spLocks noChangeArrowheads="1"/>
            </p:cNvSpPr>
            <p:nvPr/>
          </p:nvSpPr>
          <p:spPr bwMode="auto">
            <a:xfrm>
              <a:off x="6416028" y="2376715"/>
              <a:ext cx="71438" cy="73025"/>
            </a:xfrm>
            <a:prstGeom prst="ellipse">
              <a:avLst/>
            </a:prstGeom>
            <a:solidFill>
              <a:srgbClr val="00B0F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08" name="椭圆 145"/>
            <p:cNvSpPr>
              <a:spLocks noChangeArrowheads="1"/>
            </p:cNvSpPr>
            <p:nvPr/>
          </p:nvSpPr>
          <p:spPr bwMode="auto">
            <a:xfrm>
              <a:off x="7144691" y="2137002"/>
              <a:ext cx="71437" cy="71438"/>
            </a:xfrm>
            <a:prstGeom prst="ellipse">
              <a:avLst/>
            </a:prstGeom>
            <a:solidFill>
              <a:srgbClr val="00B0F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09" name="椭圆 145"/>
            <p:cNvSpPr>
              <a:spLocks noChangeArrowheads="1"/>
            </p:cNvSpPr>
            <p:nvPr/>
          </p:nvSpPr>
          <p:spPr bwMode="auto">
            <a:xfrm>
              <a:off x="6947841" y="3026002"/>
              <a:ext cx="73025" cy="73025"/>
            </a:xfrm>
            <a:prstGeom prst="ellipse">
              <a:avLst/>
            </a:prstGeom>
            <a:solidFill>
              <a:srgbClr val="00B0F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10" name="椭圆 145"/>
            <p:cNvSpPr>
              <a:spLocks noChangeArrowheads="1"/>
            </p:cNvSpPr>
            <p:nvPr/>
          </p:nvSpPr>
          <p:spPr bwMode="auto">
            <a:xfrm>
              <a:off x="7098653" y="2781527"/>
              <a:ext cx="71438" cy="71438"/>
            </a:xfrm>
            <a:prstGeom prst="ellipse">
              <a:avLst/>
            </a:prstGeom>
            <a:solidFill>
              <a:srgbClr val="00B0F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11" name="椭圆 145"/>
            <p:cNvSpPr>
              <a:spLocks noChangeArrowheads="1"/>
            </p:cNvSpPr>
            <p:nvPr/>
          </p:nvSpPr>
          <p:spPr bwMode="auto">
            <a:xfrm>
              <a:off x="7389166" y="3432402"/>
              <a:ext cx="71437" cy="71438"/>
            </a:xfrm>
            <a:prstGeom prst="ellipse">
              <a:avLst/>
            </a:prstGeom>
            <a:solidFill>
              <a:srgbClr val="00B0F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12" name="椭圆 145"/>
            <p:cNvSpPr>
              <a:spLocks noChangeArrowheads="1"/>
            </p:cNvSpPr>
            <p:nvPr/>
          </p:nvSpPr>
          <p:spPr bwMode="auto">
            <a:xfrm>
              <a:off x="7481241" y="3403827"/>
              <a:ext cx="71437" cy="71438"/>
            </a:xfrm>
            <a:prstGeom prst="ellipse">
              <a:avLst/>
            </a:prstGeom>
            <a:solidFill>
              <a:srgbClr val="00B0F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13" name="椭圆 145"/>
            <p:cNvSpPr>
              <a:spLocks noChangeArrowheads="1"/>
            </p:cNvSpPr>
            <p:nvPr/>
          </p:nvSpPr>
          <p:spPr bwMode="auto">
            <a:xfrm>
              <a:off x="7184378" y="4061052"/>
              <a:ext cx="71438" cy="73025"/>
            </a:xfrm>
            <a:prstGeom prst="ellipse">
              <a:avLst/>
            </a:prstGeom>
            <a:solidFill>
              <a:srgbClr val="00B0F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14" name="椭圆 145"/>
            <p:cNvSpPr>
              <a:spLocks noChangeArrowheads="1"/>
            </p:cNvSpPr>
            <p:nvPr/>
          </p:nvSpPr>
          <p:spPr bwMode="auto">
            <a:xfrm>
              <a:off x="8292453" y="3213327"/>
              <a:ext cx="73025" cy="73025"/>
            </a:xfrm>
            <a:prstGeom prst="ellipse">
              <a:avLst/>
            </a:prstGeom>
            <a:solidFill>
              <a:srgbClr val="00B0F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15" name="椭圆 145"/>
            <p:cNvSpPr>
              <a:spLocks noChangeArrowheads="1"/>
            </p:cNvSpPr>
            <p:nvPr/>
          </p:nvSpPr>
          <p:spPr bwMode="auto">
            <a:xfrm>
              <a:off x="8441678" y="3324452"/>
              <a:ext cx="73025" cy="71438"/>
            </a:xfrm>
            <a:prstGeom prst="ellipse">
              <a:avLst/>
            </a:prstGeom>
            <a:solidFill>
              <a:srgbClr val="00B0F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16" name="椭圆 145"/>
            <p:cNvSpPr>
              <a:spLocks noChangeArrowheads="1"/>
            </p:cNvSpPr>
            <p:nvPr/>
          </p:nvSpPr>
          <p:spPr bwMode="auto">
            <a:xfrm>
              <a:off x="9248128" y="4124552"/>
              <a:ext cx="71438" cy="71438"/>
            </a:xfrm>
            <a:prstGeom prst="ellipse">
              <a:avLst/>
            </a:prstGeom>
            <a:solidFill>
              <a:srgbClr val="00B0F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17" name="椭圆 145"/>
            <p:cNvSpPr>
              <a:spLocks noChangeArrowheads="1"/>
            </p:cNvSpPr>
            <p:nvPr/>
          </p:nvSpPr>
          <p:spPr bwMode="auto">
            <a:xfrm>
              <a:off x="9559278" y="3953102"/>
              <a:ext cx="73025" cy="71438"/>
            </a:xfrm>
            <a:prstGeom prst="ellipse">
              <a:avLst/>
            </a:prstGeom>
            <a:solidFill>
              <a:srgbClr val="00B0F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18" name="椭圆 145"/>
            <p:cNvSpPr>
              <a:spLocks noChangeArrowheads="1"/>
            </p:cNvSpPr>
            <p:nvPr/>
          </p:nvSpPr>
          <p:spPr bwMode="auto">
            <a:xfrm>
              <a:off x="9344966" y="3675290"/>
              <a:ext cx="73025" cy="71437"/>
            </a:xfrm>
            <a:prstGeom prst="ellipse">
              <a:avLst/>
            </a:prstGeom>
            <a:solidFill>
              <a:srgbClr val="00B0F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19" name="椭圆 145"/>
            <p:cNvSpPr>
              <a:spLocks noChangeArrowheads="1"/>
            </p:cNvSpPr>
            <p:nvPr/>
          </p:nvSpPr>
          <p:spPr bwMode="auto">
            <a:xfrm>
              <a:off x="9584678" y="3186340"/>
              <a:ext cx="71438" cy="73025"/>
            </a:xfrm>
            <a:prstGeom prst="ellipse">
              <a:avLst/>
            </a:prstGeom>
            <a:solidFill>
              <a:srgbClr val="00B0F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20" name="椭圆 145"/>
            <p:cNvSpPr>
              <a:spLocks noChangeArrowheads="1"/>
            </p:cNvSpPr>
            <p:nvPr/>
          </p:nvSpPr>
          <p:spPr bwMode="auto">
            <a:xfrm>
              <a:off x="9262416" y="2900590"/>
              <a:ext cx="71437" cy="71437"/>
            </a:xfrm>
            <a:prstGeom prst="ellipse">
              <a:avLst/>
            </a:prstGeom>
            <a:solidFill>
              <a:srgbClr val="00B0F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21" name="椭圆 145"/>
            <p:cNvSpPr>
              <a:spLocks noChangeArrowheads="1"/>
            </p:cNvSpPr>
            <p:nvPr/>
          </p:nvSpPr>
          <p:spPr bwMode="auto">
            <a:xfrm>
              <a:off x="9391003" y="2718027"/>
              <a:ext cx="73025" cy="71438"/>
            </a:xfrm>
            <a:prstGeom prst="ellipse">
              <a:avLst/>
            </a:prstGeom>
            <a:solidFill>
              <a:srgbClr val="00B0F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22" name="椭圆 145"/>
            <p:cNvSpPr>
              <a:spLocks noChangeArrowheads="1"/>
            </p:cNvSpPr>
            <p:nvPr/>
          </p:nvSpPr>
          <p:spPr bwMode="auto">
            <a:xfrm>
              <a:off x="9230666" y="2840265"/>
              <a:ext cx="71437" cy="71437"/>
            </a:xfrm>
            <a:prstGeom prst="ellipse">
              <a:avLst/>
            </a:prstGeom>
            <a:solidFill>
              <a:srgbClr val="00B0F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grpSp>
      <p:sp>
        <p:nvSpPr>
          <p:cNvPr id="28684" name="Text Box 239"/>
          <p:cNvSpPr txBox="1">
            <a:spLocks noChangeArrowheads="1"/>
          </p:cNvSpPr>
          <p:nvPr/>
        </p:nvSpPr>
        <p:spPr bwMode="auto">
          <a:xfrm>
            <a:off x="4306890" y="4954592"/>
            <a:ext cx="57785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1000">
                <a:solidFill>
                  <a:srgbClr val="404040"/>
                </a:solidFill>
                <a:latin typeface="Arial" charset="0"/>
                <a:ea typeface="黑体" pitchFamily="49" charset="-122"/>
                <a:cs typeface="Arial" charset="0"/>
              </a:rPr>
              <a:t>Argentina</a:t>
            </a:r>
            <a:endParaRPr lang="zh-CN" altLang="zh-CN">
              <a:solidFill>
                <a:srgbClr val="404040"/>
              </a:solidFill>
              <a:latin typeface="Arial" charset="0"/>
              <a:ea typeface="黑体" pitchFamily="49" charset="-122"/>
              <a:cs typeface="Arial" charset="0"/>
            </a:endParaRPr>
          </a:p>
        </p:txBody>
      </p:sp>
      <p:sp>
        <p:nvSpPr>
          <p:cNvPr id="28685" name="Text Box 240"/>
          <p:cNvSpPr txBox="1">
            <a:spLocks noChangeArrowheads="1"/>
          </p:cNvSpPr>
          <p:nvPr/>
        </p:nvSpPr>
        <p:spPr bwMode="auto">
          <a:xfrm>
            <a:off x="7586664" y="4606928"/>
            <a:ext cx="57785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1000">
                <a:solidFill>
                  <a:srgbClr val="404040"/>
                </a:solidFill>
                <a:latin typeface="Arial" charset="0"/>
                <a:ea typeface="黑体" pitchFamily="49" charset="-122"/>
                <a:cs typeface="Arial" charset="0"/>
              </a:rPr>
              <a:t>Mauritius</a:t>
            </a:r>
            <a:endParaRPr lang="zh-CN" altLang="zh-CN">
              <a:solidFill>
                <a:srgbClr val="404040"/>
              </a:solidFill>
              <a:latin typeface="Arial" charset="0"/>
              <a:ea typeface="黑体" pitchFamily="49" charset="-122"/>
              <a:cs typeface="Arial" charset="0"/>
            </a:endParaRPr>
          </a:p>
        </p:txBody>
      </p:sp>
      <p:sp>
        <p:nvSpPr>
          <p:cNvPr id="28686" name="Text Box 241"/>
          <p:cNvSpPr txBox="1">
            <a:spLocks noChangeArrowheads="1"/>
          </p:cNvSpPr>
          <p:nvPr/>
        </p:nvSpPr>
        <p:spPr bwMode="auto">
          <a:xfrm>
            <a:off x="9347201" y="3762378"/>
            <a:ext cx="57785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1000">
                <a:solidFill>
                  <a:srgbClr val="404040"/>
                </a:solidFill>
                <a:latin typeface="Arial" charset="0"/>
                <a:ea typeface="黑体" pitchFamily="49" charset="-122"/>
                <a:cs typeface="Arial" charset="0"/>
              </a:rPr>
              <a:t>Malaysia</a:t>
            </a:r>
            <a:endParaRPr lang="zh-CN" altLang="zh-CN">
              <a:solidFill>
                <a:srgbClr val="404040"/>
              </a:solidFill>
              <a:latin typeface="Arial" charset="0"/>
              <a:ea typeface="黑体" pitchFamily="49" charset="-122"/>
              <a:cs typeface="Arial" charset="0"/>
            </a:endParaRPr>
          </a:p>
        </p:txBody>
      </p:sp>
      <p:sp>
        <p:nvSpPr>
          <p:cNvPr id="28687" name="Text Box 242"/>
          <p:cNvSpPr txBox="1">
            <a:spLocks noChangeArrowheads="1"/>
          </p:cNvSpPr>
          <p:nvPr/>
        </p:nvSpPr>
        <p:spPr bwMode="auto">
          <a:xfrm>
            <a:off x="6591302" y="2584453"/>
            <a:ext cx="57785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1000">
                <a:solidFill>
                  <a:srgbClr val="404040"/>
                </a:solidFill>
                <a:latin typeface="Arial" charset="0"/>
                <a:ea typeface="黑体" pitchFamily="49" charset="-122"/>
                <a:cs typeface="Arial" charset="0"/>
              </a:rPr>
              <a:t>Romania</a:t>
            </a:r>
            <a:endParaRPr lang="zh-CN" altLang="zh-CN">
              <a:solidFill>
                <a:srgbClr val="404040"/>
              </a:solidFill>
              <a:latin typeface="Arial" charset="0"/>
              <a:ea typeface="黑体" pitchFamily="49" charset="-122"/>
              <a:cs typeface="Arial" charset="0"/>
            </a:endParaRPr>
          </a:p>
        </p:txBody>
      </p:sp>
      <p:sp>
        <p:nvSpPr>
          <p:cNvPr id="28688" name="Text Box 243"/>
          <p:cNvSpPr txBox="1">
            <a:spLocks noChangeArrowheads="1"/>
          </p:cNvSpPr>
          <p:nvPr/>
        </p:nvSpPr>
        <p:spPr bwMode="auto">
          <a:xfrm>
            <a:off x="9426577" y="2895600"/>
            <a:ext cx="579438"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1000">
                <a:solidFill>
                  <a:srgbClr val="404040"/>
                </a:solidFill>
                <a:latin typeface="Arial" charset="0"/>
                <a:ea typeface="黑体" pitchFamily="49" charset="-122"/>
                <a:cs typeface="Arial" charset="0"/>
              </a:rPr>
              <a:t>China</a:t>
            </a:r>
            <a:endParaRPr lang="zh-CN" altLang="zh-CN">
              <a:solidFill>
                <a:srgbClr val="404040"/>
              </a:solidFill>
              <a:latin typeface="Arial" charset="0"/>
              <a:ea typeface="黑体" pitchFamily="49" charset="-122"/>
              <a:cs typeface="Arial" charset="0"/>
            </a:endParaRPr>
          </a:p>
        </p:txBody>
      </p:sp>
      <p:sp>
        <p:nvSpPr>
          <p:cNvPr id="28689" name="Text Box 251"/>
          <p:cNvSpPr txBox="1">
            <a:spLocks noChangeArrowheads="1"/>
          </p:cNvSpPr>
          <p:nvPr/>
        </p:nvSpPr>
        <p:spPr bwMode="auto">
          <a:xfrm>
            <a:off x="8537578" y="3327400"/>
            <a:ext cx="5778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1000">
                <a:solidFill>
                  <a:srgbClr val="404040"/>
                </a:solidFill>
                <a:latin typeface="Arial" charset="0"/>
                <a:ea typeface="黑体" pitchFamily="49" charset="-122"/>
                <a:cs typeface="Arial" charset="0"/>
              </a:rPr>
              <a:t>India</a:t>
            </a:r>
            <a:endParaRPr lang="zh-CN" altLang="zh-CN">
              <a:solidFill>
                <a:srgbClr val="404040"/>
              </a:solidFill>
              <a:latin typeface="Arial" charset="0"/>
              <a:ea typeface="黑体" pitchFamily="49" charset="-122"/>
              <a:cs typeface="Arial" charset="0"/>
            </a:endParaRPr>
          </a:p>
        </p:txBody>
      </p:sp>
      <p:sp>
        <p:nvSpPr>
          <p:cNvPr id="28690" name="Text Box 252"/>
          <p:cNvSpPr txBox="1">
            <a:spLocks noChangeArrowheads="1"/>
          </p:cNvSpPr>
          <p:nvPr/>
        </p:nvSpPr>
        <p:spPr bwMode="auto">
          <a:xfrm>
            <a:off x="6570663" y="2320928"/>
            <a:ext cx="57626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1000">
                <a:solidFill>
                  <a:srgbClr val="404040"/>
                </a:solidFill>
                <a:latin typeface="Arial" charset="0"/>
                <a:ea typeface="黑体" pitchFamily="49" charset="-122"/>
                <a:cs typeface="Arial" charset="0"/>
              </a:rPr>
              <a:t>Hungary</a:t>
            </a:r>
            <a:endParaRPr lang="zh-CN" altLang="zh-CN">
              <a:solidFill>
                <a:srgbClr val="404040"/>
              </a:solidFill>
              <a:latin typeface="Arial" charset="0"/>
              <a:ea typeface="黑体" pitchFamily="49" charset="-122"/>
              <a:cs typeface="Arial" charset="0"/>
            </a:endParaRPr>
          </a:p>
        </p:txBody>
      </p:sp>
      <p:sp>
        <p:nvSpPr>
          <p:cNvPr id="28691" name="Text Box 253"/>
          <p:cNvSpPr txBox="1">
            <a:spLocks noChangeArrowheads="1"/>
          </p:cNvSpPr>
          <p:nvPr/>
        </p:nvSpPr>
        <p:spPr bwMode="auto">
          <a:xfrm>
            <a:off x="4554541" y="4238625"/>
            <a:ext cx="5778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1000">
                <a:solidFill>
                  <a:srgbClr val="404040"/>
                </a:solidFill>
                <a:latin typeface="Arial" charset="0"/>
                <a:ea typeface="黑体" pitchFamily="49" charset="-122"/>
                <a:cs typeface="Arial" charset="0"/>
              </a:rPr>
              <a:t>Brazil</a:t>
            </a:r>
            <a:endParaRPr lang="zh-CN" altLang="zh-CN">
              <a:solidFill>
                <a:srgbClr val="404040"/>
              </a:solidFill>
              <a:latin typeface="Arial" charset="0"/>
              <a:ea typeface="黑体" pitchFamily="49" charset="-122"/>
              <a:cs typeface="Arial" charset="0"/>
            </a:endParaRPr>
          </a:p>
        </p:txBody>
      </p:sp>
      <p:sp>
        <p:nvSpPr>
          <p:cNvPr id="28692" name="Text Box 254"/>
          <p:cNvSpPr txBox="1">
            <a:spLocks noChangeArrowheads="1"/>
          </p:cNvSpPr>
          <p:nvPr/>
        </p:nvSpPr>
        <p:spPr bwMode="auto">
          <a:xfrm>
            <a:off x="2279650" y="3251200"/>
            <a:ext cx="577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1000">
                <a:solidFill>
                  <a:srgbClr val="404040"/>
                </a:solidFill>
                <a:latin typeface="Arial" charset="0"/>
                <a:ea typeface="黑体" pitchFamily="49" charset="-122"/>
                <a:cs typeface="Arial" charset="0"/>
              </a:rPr>
              <a:t>Mexico</a:t>
            </a:r>
            <a:endParaRPr lang="zh-CN" altLang="zh-CN">
              <a:solidFill>
                <a:srgbClr val="404040"/>
              </a:solidFill>
              <a:latin typeface="Arial" charset="0"/>
              <a:ea typeface="黑体" pitchFamily="49" charset="-122"/>
              <a:cs typeface="Arial" charset="0"/>
            </a:endParaRPr>
          </a:p>
        </p:txBody>
      </p:sp>
      <p:sp>
        <p:nvSpPr>
          <p:cNvPr id="28693" name="Text Box 256"/>
          <p:cNvSpPr txBox="1">
            <a:spLocks noChangeArrowheads="1"/>
          </p:cNvSpPr>
          <p:nvPr/>
        </p:nvSpPr>
        <p:spPr bwMode="auto">
          <a:xfrm>
            <a:off x="5435600" y="2078042"/>
            <a:ext cx="75723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1000">
                <a:solidFill>
                  <a:srgbClr val="404040"/>
                </a:solidFill>
                <a:latin typeface="Arial" charset="0"/>
                <a:ea typeface="黑体" pitchFamily="49" charset="-122"/>
                <a:cs typeface="Arial" charset="0"/>
              </a:rPr>
              <a:t>Netherlands</a:t>
            </a:r>
            <a:endParaRPr lang="zh-CN" altLang="zh-CN">
              <a:solidFill>
                <a:srgbClr val="404040"/>
              </a:solidFill>
              <a:latin typeface="Arial" charset="0"/>
              <a:ea typeface="黑体" pitchFamily="49" charset="-122"/>
              <a:cs typeface="Arial" charset="0"/>
            </a:endParaRPr>
          </a:p>
        </p:txBody>
      </p:sp>
      <p:sp>
        <p:nvSpPr>
          <p:cNvPr id="28694" name="Text Box 257"/>
          <p:cNvSpPr txBox="1">
            <a:spLocks noChangeArrowheads="1"/>
          </p:cNvSpPr>
          <p:nvPr/>
        </p:nvSpPr>
        <p:spPr bwMode="auto">
          <a:xfrm>
            <a:off x="7435854" y="3471864"/>
            <a:ext cx="57626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1000">
                <a:solidFill>
                  <a:srgbClr val="404040"/>
                </a:solidFill>
                <a:latin typeface="Arial" charset="0"/>
                <a:ea typeface="黑体" pitchFamily="49" charset="-122"/>
                <a:cs typeface="Arial" charset="0"/>
              </a:rPr>
              <a:t>UAE</a:t>
            </a:r>
            <a:endParaRPr lang="zh-CN" altLang="zh-CN">
              <a:solidFill>
                <a:srgbClr val="404040"/>
              </a:solidFill>
              <a:latin typeface="Arial" charset="0"/>
              <a:ea typeface="黑体" pitchFamily="49" charset="-122"/>
              <a:cs typeface="Arial" charset="0"/>
            </a:endParaRPr>
          </a:p>
        </p:txBody>
      </p:sp>
      <p:sp>
        <p:nvSpPr>
          <p:cNvPr id="28695" name="Text Box 401"/>
          <p:cNvSpPr txBox="1">
            <a:spLocks noChangeArrowheads="1"/>
          </p:cNvSpPr>
          <p:nvPr/>
        </p:nvSpPr>
        <p:spPr bwMode="auto">
          <a:xfrm>
            <a:off x="7340604" y="3094044"/>
            <a:ext cx="57626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1000">
                <a:solidFill>
                  <a:srgbClr val="404040"/>
                </a:solidFill>
                <a:latin typeface="Arial" charset="0"/>
                <a:ea typeface="黑体" pitchFamily="49" charset="-122"/>
                <a:cs typeface="Arial" charset="0"/>
              </a:rPr>
              <a:t>Bahrain</a:t>
            </a:r>
            <a:endParaRPr lang="zh-CN" altLang="zh-CN">
              <a:solidFill>
                <a:srgbClr val="404040"/>
              </a:solidFill>
              <a:latin typeface="Arial" charset="0"/>
              <a:ea typeface="黑体" pitchFamily="49" charset="-122"/>
              <a:cs typeface="Arial" charset="0"/>
            </a:endParaRPr>
          </a:p>
        </p:txBody>
      </p:sp>
      <p:sp>
        <p:nvSpPr>
          <p:cNvPr id="28696" name="Text Box 403"/>
          <p:cNvSpPr txBox="1">
            <a:spLocks noChangeArrowheads="1"/>
          </p:cNvSpPr>
          <p:nvPr/>
        </p:nvSpPr>
        <p:spPr bwMode="auto">
          <a:xfrm>
            <a:off x="5321304" y="2397128"/>
            <a:ext cx="57626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1000">
                <a:solidFill>
                  <a:srgbClr val="404040"/>
                </a:solidFill>
                <a:latin typeface="Arial" charset="0"/>
                <a:ea typeface="黑体" pitchFamily="49" charset="-122"/>
                <a:cs typeface="Arial" charset="0"/>
              </a:rPr>
              <a:t>Germany</a:t>
            </a:r>
            <a:endParaRPr lang="zh-CN" altLang="zh-CN">
              <a:solidFill>
                <a:srgbClr val="404040"/>
              </a:solidFill>
              <a:latin typeface="Arial" charset="0"/>
              <a:ea typeface="黑体" pitchFamily="49" charset="-122"/>
              <a:cs typeface="Arial" charset="0"/>
            </a:endParaRPr>
          </a:p>
        </p:txBody>
      </p:sp>
      <p:cxnSp>
        <p:nvCxnSpPr>
          <p:cNvPr id="153" name="直接连接符 152"/>
          <p:cNvCxnSpPr/>
          <p:nvPr/>
        </p:nvCxnSpPr>
        <p:spPr>
          <a:xfrm flipH="1">
            <a:off x="5897567" y="2497138"/>
            <a:ext cx="27146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flipH="1">
            <a:off x="6350002" y="2439994"/>
            <a:ext cx="227012" cy="793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699" name="等腰三角形 132"/>
          <p:cNvSpPr>
            <a:spLocks noChangeAspect="1"/>
          </p:cNvSpPr>
          <p:nvPr/>
        </p:nvSpPr>
        <p:spPr bwMode="auto">
          <a:xfrm>
            <a:off x="6450017" y="2540006"/>
            <a:ext cx="117475" cy="79375"/>
          </a:xfrm>
          <a:prstGeom prst="triangle">
            <a:avLst>
              <a:gd name="adj" fmla="val 50000"/>
            </a:avLst>
          </a:prstGeom>
          <a:solidFill>
            <a:srgbClr val="FF0000"/>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lIns="91425" tIns="45712" rIns="91425" bIns="45712"/>
          <a:lstStyle/>
          <a:p>
            <a:pPr defTabSz="877888" eaLnBrk="0" hangingPunct="0"/>
            <a:endParaRPr lang="zh-CN" altLang="en-US" sz="1600">
              <a:solidFill>
                <a:srgbClr val="000000"/>
              </a:solidFill>
              <a:latin typeface="Arial" charset="0"/>
              <a:ea typeface="MS PGothic" pitchFamily="34" charset="-128"/>
              <a:cs typeface="Arial" charset="0"/>
            </a:endParaRPr>
          </a:p>
        </p:txBody>
      </p:sp>
      <p:grpSp>
        <p:nvGrpSpPr>
          <p:cNvPr id="6" name="组合 4"/>
          <p:cNvGrpSpPr/>
          <p:nvPr/>
        </p:nvGrpSpPr>
        <p:grpSpPr>
          <a:xfrm>
            <a:off x="940745" y="2370367"/>
            <a:ext cx="8605837" cy="2695575"/>
            <a:chOff x="940741" y="2370365"/>
            <a:chExt cx="8605837" cy="2695575"/>
          </a:xfrm>
          <a:solidFill>
            <a:srgbClr val="FF0000"/>
          </a:solidFill>
        </p:grpSpPr>
        <p:sp>
          <p:nvSpPr>
            <p:cNvPr id="2" name="矩形 1"/>
            <p:cNvSpPr>
              <a:spLocks noChangeAspect="1"/>
            </p:cNvSpPr>
            <p:nvPr/>
          </p:nvSpPr>
          <p:spPr bwMode="auto">
            <a:xfrm>
              <a:off x="950266" y="4650015"/>
              <a:ext cx="71437" cy="73025"/>
            </a:xfrm>
            <a:prstGeom prst="rect">
              <a:avLst/>
            </a:prstGeom>
            <a:grpFill/>
            <a:ln w="38100" cap="flat" cmpd="sng" algn="ctr">
              <a:noFill/>
              <a:prstDash val="solid"/>
              <a:headEnd type="none" w="med" len="med"/>
              <a:tailEnd type="none" w="med" len="med"/>
            </a:ln>
            <a:effectLst/>
          </p:spPr>
          <p:txBody>
            <a:bodyPr lIns="91425" tIns="45712" rIns="91425" bIns="45712"/>
            <a:lstStyle/>
            <a:p>
              <a:pPr defTabSz="877888" eaLnBrk="0" hangingPunct="0">
                <a:defRPr/>
              </a:pPr>
              <a:endParaRPr lang="zh-CN" altLang="en-US" sz="1600">
                <a:solidFill>
                  <a:srgbClr val="000000"/>
                </a:solidFill>
                <a:latin typeface="Arial" pitchFamily="34" charset="0"/>
                <a:ea typeface="ＭＳ Ｐゴシック" pitchFamily="34" charset="-128"/>
                <a:cs typeface="Arial" pitchFamily="34" charset="0"/>
              </a:endParaRPr>
            </a:p>
          </p:txBody>
        </p:sp>
        <p:sp>
          <p:nvSpPr>
            <p:cNvPr id="21" name="矩形 20"/>
            <p:cNvSpPr/>
            <p:nvPr/>
          </p:nvSpPr>
          <p:spPr bwMode="auto">
            <a:xfrm rot="2700000">
              <a:off x="951853" y="4473802"/>
              <a:ext cx="71438" cy="71438"/>
            </a:xfrm>
            <a:prstGeom prst="rect">
              <a:avLst/>
            </a:prstGeom>
            <a:grpFill/>
            <a:ln w="38100" cap="flat" cmpd="sng" algn="ctr">
              <a:noFill/>
              <a:prstDash val="solid"/>
              <a:headEnd type="none" w="med" len="med"/>
              <a:tailEnd type="none" w="med" len="med"/>
            </a:ln>
            <a:effectLst/>
          </p:spPr>
          <p:txBody>
            <a:bodyPr lIns="91425" tIns="45712" rIns="91425" bIns="45712"/>
            <a:lstStyle/>
            <a:p>
              <a:pPr defTabSz="877888" eaLnBrk="0" hangingPunct="0">
                <a:defRPr/>
              </a:pPr>
              <a:endParaRPr lang="zh-CN" altLang="en-US" sz="1600">
                <a:solidFill>
                  <a:srgbClr val="000000"/>
                </a:solidFill>
                <a:latin typeface="Arial" pitchFamily="34" charset="0"/>
                <a:ea typeface="ＭＳ Ｐゴシック" pitchFamily="34" charset="-128"/>
                <a:cs typeface="Arial" pitchFamily="34" charset="0"/>
              </a:endParaRPr>
            </a:p>
          </p:txBody>
        </p:sp>
        <p:sp>
          <p:nvSpPr>
            <p:cNvPr id="23" name="等腰三角形 22"/>
            <p:cNvSpPr>
              <a:spLocks noChangeAspect="1"/>
            </p:cNvSpPr>
            <p:nvPr/>
          </p:nvSpPr>
          <p:spPr bwMode="auto">
            <a:xfrm>
              <a:off x="940741" y="4294415"/>
              <a:ext cx="92075" cy="79375"/>
            </a:xfrm>
            <a:prstGeom prst="triangle">
              <a:avLst/>
            </a:prstGeom>
            <a:grpFill/>
            <a:ln w="38100" cap="flat" cmpd="sng" algn="ctr">
              <a:noFill/>
              <a:prstDash val="solid"/>
              <a:headEnd type="none" w="med" len="med"/>
              <a:tailEnd type="none" w="med" len="med"/>
            </a:ln>
            <a:effectLst/>
          </p:spPr>
          <p:txBody>
            <a:bodyPr lIns="91425" tIns="45712" rIns="91425" bIns="45712"/>
            <a:lstStyle/>
            <a:p>
              <a:pPr defTabSz="877888" eaLnBrk="0" hangingPunct="0">
                <a:defRPr/>
              </a:pPr>
              <a:endParaRPr lang="zh-CN" altLang="en-US" sz="1600">
                <a:solidFill>
                  <a:srgbClr val="000000"/>
                </a:solidFill>
                <a:latin typeface="Arial" pitchFamily="34" charset="0"/>
                <a:ea typeface="ＭＳ Ｐゴシック" pitchFamily="34" charset="-128"/>
                <a:cs typeface="Arial" pitchFamily="34" charset="0"/>
              </a:endParaRPr>
            </a:p>
          </p:txBody>
        </p:sp>
        <p:sp>
          <p:nvSpPr>
            <p:cNvPr id="121" name="矩形 120"/>
            <p:cNvSpPr>
              <a:spLocks/>
            </p:cNvSpPr>
            <p:nvPr/>
          </p:nvSpPr>
          <p:spPr bwMode="auto">
            <a:xfrm>
              <a:off x="4361803" y="4346802"/>
              <a:ext cx="71438" cy="73025"/>
            </a:xfrm>
            <a:prstGeom prst="rect">
              <a:avLst/>
            </a:prstGeom>
            <a:grpFill/>
            <a:ln w="38100" cap="flat" cmpd="sng" algn="ctr">
              <a:noFill/>
              <a:prstDash val="solid"/>
              <a:headEnd type="none" w="med" len="med"/>
              <a:tailEnd type="none" w="med" len="med"/>
            </a:ln>
            <a:effectLst/>
          </p:spPr>
          <p:txBody>
            <a:bodyPr lIns="91425" tIns="45712" rIns="91425" bIns="45712"/>
            <a:lstStyle/>
            <a:p>
              <a:pPr defTabSz="877888" eaLnBrk="0" hangingPunct="0">
                <a:defRPr/>
              </a:pPr>
              <a:endParaRPr lang="zh-CN" altLang="en-US" sz="1600">
                <a:solidFill>
                  <a:srgbClr val="000000"/>
                </a:solidFill>
                <a:latin typeface="Arial" pitchFamily="34" charset="0"/>
                <a:ea typeface="ＭＳ Ｐゴシック" pitchFamily="34" charset="-128"/>
                <a:cs typeface="Arial" pitchFamily="34" charset="0"/>
              </a:endParaRPr>
            </a:p>
          </p:txBody>
        </p:sp>
        <p:sp>
          <p:nvSpPr>
            <p:cNvPr id="122" name="矩形 121"/>
            <p:cNvSpPr>
              <a:spLocks/>
            </p:cNvSpPr>
            <p:nvPr/>
          </p:nvSpPr>
          <p:spPr bwMode="auto">
            <a:xfrm>
              <a:off x="2769541" y="3286352"/>
              <a:ext cx="71437" cy="71438"/>
            </a:xfrm>
            <a:prstGeom prst="rect">
              <a:avLst/>
            </a:prstGeom>
            <a:grpFill/>
            <a:ln w="38100" cap="flat" cmpd="sng" algn="ctr">
              <a:noFill/>
              <a:prstDash val="solid"/>
              <a:headEnd type="none" w="med" len="med"/>
              <a:tailEnd type="none" w="med" len="med"/>
            </a:ln>
            <a:effectLst/>
          </p:spPr>
          <p:txBody>
            <a:bodyPr lIns="91425" tIns="45712" rIns="91425" bIns="45712"/>
            <a:lstStyle/>
            <a:p>
              <a:pPr defTabSz="877888" eaLnBrk="0" hangingPunct="0">
                <a:defRPr/>
              </a:pPr>
              <a:endParaRPr lang="zh-CN" altLang="en-US" sz="1600">
                <a:solidFill>
                  <a:srgbClr val="000000"/>
                </a:solidFill>
                <a:latin typeface="Arial" pitchFamily="34" charset="0"/>
                <a:ea typeface="ＭＳ Ｐゴシック" pitchFamily="34" charset="-128"/>
                <a:cs typeface="Arial" pitchFamily="34" charset="0"/>
              </a:endParaRPr>
            </a:p>
          </p:txBody>
        </p:sp>
        <p:sp>
          <p:nvSpPr>
            <p:cNvPr id="123" name="矩形 122"/>
            <p:cNvSpPr>
              <a:spLocks/>
            </p:cNvSpPr>
            <p:nvPr/>
          </p:nvSpPr>
          <p:spPr bwMode="auto">
            <a:xfrm>
              <a:off x="6141391" y="2370365"/>
              <a:ext cx="71437" cy="73025"/>
            </a:xfrm>
            <a:prstGeom prst="rect">
              <a:avLst/>
            </a:prstGeom>
            <a:grpFill/>
            <a:ln w="38100" cap="flat" cmpd="sng" algn="ctr">
              <a:noFill/>
              <a:prstDash val="solid"/>
              <a:headEnd type="none" w="med" len="med"/>
              <a:tailEnd type="none" w="med" len="med"/>
            </a:ln>
            <a:effectLst/>
          </p:spPr>
          <p:txBody>
            <a:bodyPr lIns="91425" tIns="45712" rIns="91425" bIns="45712"/>
            <a:lstStyle/>
            <a:p>
              <a:pPr defTabSz="877888" eaLnBrk="0" hangingPunct="0">
                <a:defRPr/>
              </a:pPr>
              <a:endParaRPr lang="zh-CN" altLang="en-US" sz="1600">
                <a:solidFill>
                  <a:srgbClr val="000000"/>
                </a:solidFill>
                <a:latin typeface="Arial" pitchFamily="34" charset="0"/>
                <a:ea typeface="ＭＳ Ｐゴシック" pitchFamily="34" charset="-128"/>
                <a:cs typeface="Arial" pitchFamily="34" charset="0"/>
              </a:endParaRPr>
            </a:p>
          </p:txBody>
        </p:sp>
        <p:sp>
          <p:nvSpPr>
            <p:cNvPr id="124" name="矩形 123"/>
            <p:cNvSpPr>
              <a:spLocks/>
            </p:cNvSpPr>
            <p:nvPr/>
          </p:nvSpPr>
          <p:spPr bwMode="auto">
            <a:xfrm>
              <a:off x="6295378" y="2495777"/>
              <a:ext cx="71438" cy="73025"/>
            </a:xfrm>
            <a:prstGeom prst="rect">
              <a:avLst/>
            </a:prstGeom>
            <a:grpFill/>
            <a:ln w="38100" cap="flat" cmpd="sng" algn="ctr">
              <a:noFill/>
              <a:prstDash val="solid"/>
              <a:headEnd type="none" w="med" len="med"/>
              <a:tailEnd type="none" w="med" len="med"/>
            </a:ln>
            <a:effectLst/>
          </p:spPr>
          <p:txBody>
            <a:bodyPr lIns="91425" tIns="45712" rIns="91425" bIns="45712"/>
            <a:lstStyle/>
            <a:p>
              <a:pPr defTabSz="877888" eaLnBrk="0" hangingPunct="0">
                <a:defRPr/>
              </a:pPr>
              <a:endParaRPr lang="zh-CN" altLang="en-US" sz="1600">
                <a:solidFill>
                  <a:srgbClr val="000000"/>
                </a:solidFill>
                <a:latin typeface="Arial" pitchFamily="34" charset="0"/>
                <a:ea typeface="ＭＳ Ｐゴシック" pitchFamily="34" charset="-128"/>
                <a:cs typeface="Arial" pitchFamily="34" charset="0"/>
              </a:endParaRPr>
            </a:p>
          </p:txBody>
        </p:sp>
        <p:sp>
          <p:nvSpPr>
            <p:cNvPr id="125" name="矩形 124"/>
            <p:cNvSpPr>
              <a:spLocks/>
            </p:cNvSpPr>
            <p:nvPr/>
          </p:nvSpPr>
          <p:spPr bwMode="auto">
            <a:xfrm>
              <a:off x="7565378" y="3368902"/>
              <a:ext cx="71438" cy="71438"/>
            </a:xfrm>
            <a:prstGeom prst="rect">
              <a:avLst/>
            </a:prstGeom>
            <a:grpFill/>
            <a:ln w="38100" cap="flat" cmpd="sng" algn="ctr">
              <a:noFill/>
              <a:prstDash val="solid"/>
              <a:headEnd type="none" w="med" len="med"/>
              <a:tailEnd type="none" w="med" len="med"/>
            </a:ln>
            <a:effectLst/>
          </p:spPr>
          <p:txBody>
            <a:bodyPr lIns="91425" tIns="45712" rIns="91425" bIns="45712"/>
            <a:lstStyle/>
            <a:p>
              <a:pPr defTabSz="877888" eaLnBrk="0" hangingPunct="0">
                <a:defRPr/>
              </a:pPr>
              <a:endParaRPr lang="zh-CN" altLang="en-US" sz="1600">
                <a:solidFill>
                  <a:srgbClr val="000000"/>
                </a:solidFill>
                <a:latin typeface="Arial" pitchFamily="34" charset="0"/>
                <a:ea typeface="ＭＳ Ｐゴシック" pitchFamily="34" charset="-128"/>
                <a:cs typeface="Arial" pitchFamily="34" charset="0"/>
              </a:endParaRPr>
            </a:p>
          </p:txBody>
        </p:sp>
        <p:sp>
          <p:nvSpPr>
            <p:cNvPr id="126" name="矩形 125"/>
            <p:cNvSpPr>
              <a:spLocks/>
            </p:cNvSpPr>
            <p:nvPr/>
          </p:nvSpPr>
          <p:spPr bwMode="auto">
            <a:xfrm>
              <a:off x="8452791" y="3443515"/>
              <a:ext cx="71437" cy="73025"/>
            </a:xfrm>
            <a:prstGeom prst="rect">
              <a:avLst/>
            </a:prstGeom>
            <a:grpFill/>
            <a:ln w="38100" cap="flat" cmpd="sng" algn="ctr">
              <a:noFill/>
              <a:prstDash val="solid"/>
              <a:headEnd type="none" w="med" len="med"/>
              <a:tailEnd type="none" w="med" len="med"/>
            </a:ln>
            <a:effectLst/>
          </p:spPr>
          <p:txBody>
            <a:bodyPr lIns="91425" tIns="45712" rIns="91425" bIns="45712"/>
            <a:lstStyle/>
            <a:p>
              <a:pPr defTabSz="877888" eaLnBrk="0" hangingPunct="0">
                <a:defRPr/>
              </a:pPr>
              <a:endParaRPr lang="zh-CN" altLang="en-US" sz="1600">
                <a:solidFill>
                  <a:srgbClr val="000000"/>
                </a:solidFill>
                <a:latin typeface="Arial" pitchFamily="34" charset="0"/>
                <a:ea typeface="ＭＳ Ｐゴシック" pitchFamily="34" charset="-128"/>
                <a:cs typeface="Arial" pitchFamily="34" charset="0"/>
              </a:endParaRPr>
            </a:p>
          </p:txBody>
        </p:sp>
        <p:sp>
          <p:nvSpPr>
            <p:cNvPr id="127" name="矩形 126"/>
            <p:cNvSpPr>
              <a:spLocks/>
            </p:cNvSpPr>
            <p:nvPr/>
          </p:nvSpPr>
          <p:spPr bwMode="auto">
            <a:xfrm>
              <a:off x="9344966" y="3126015"/>
              <a:ext cx="71437" cy="71437"/>
            </a:xfrm>
            <a:prstGeom prst="rect">
              <a:avLst/>
            </a:prstGeom>
            <a:grpFill/>
            <a:ln w="38100" cap="flat" cmpd="sng" algn="ctr">
              <a:noFill/>
              <a:prstDash val="solid"/>
              <a:headEnd type="none" w="med" len="med"/>
              <a:tailEnd type="none" w="med" len="med"/>
            </a:ln>
            <a:effectLst/>
          </p:spPr>
          <p:txBody>
            <a:bodyPr lIns="91425" tIns="45712" rIns="91425" bIns="45712"/>
            <a:lstStyle/>
            <a:p>
              <a:pPr defTabSz="877888" eaLnBrk="0" hangingPunct="0">
                <a:defRPr/>
              </a:pPr>
              <a:endParaRPr lang="zh-CN" altLang="en-US" sz="1600">
                <a:solidFill>
                  <a:srgbClr val="000000"/>
                </a:solidFill>
                <a:latin typeface="Arial" pitchFamily="34" charset="0"/>
                <a:ea typeface="ＭＳ Ｐゴシック" pitchFamily="34" charset="-128"/>
                <a:cs typeface="Arial" pitchFamily="34" charset="0"/>
              </a:endParaRPr>
            </a:p>
          </p:txBody>
        </p:sp>
        <p:sp>
          <p:nvSpPr>
            <p:cNvPr id="128" name="矩形 127"/>
            <p:cNvSpPr/>
            <p:nvPr/>
          </p:nvSpPr>
          <p:spPr bwMode="auto">
            <a:xfrm rot="2700000">
              <a:off x="6204891" y="2459265"/>
              <a:ext cx="71437" cy="71437"/>
            </a:xfrm>
            <a:prstGeom prst="rect">
              <a:avLst/>
            </a:prstGeom>
            <a:grpFill/>
            <a:ln w="38100" cap="flat" cmpd="sng" algn="ctr">
              <a:noFill/>
              <a:prstDash val="solid"/>
              <a:headEnd type="none" w="med" len="med"/>
              <a:tailEnd type="none" w="med" len="med"/>
            </a:ln>
            <a:effectLst/>
          </p:spPr>
          <p:txBody>
            <a:bodyPr lIns="91425" tIns="45712" rIns="91425" bIns="45712"/>
            <a:lstStyle/>
            <a:p>
              <a:pPr defTabSz="877888" eaLnBrk="0" hangingPunct="0">
                <a:defRPr/>
              </a:pPr>
              <a:endParaRPr lang="zh-CN" altLang="en-US" sz="1600">
                <a:solidFill>
                  <a:srgbClr val="000000"/>
                </a:solidFill>
                <a:latin typeface="Arial" pitchFamily="34" charset="0"/>
                <a:ea typeface="ＭＳ Ｐゴシック" pitchFamily="34" charset="-128"/>
                <a:cs typeface="Arial" pitchFamily="34" charset="0"/>
              </a:endParaRPr>
            </a:p>
          </p:txBody>
        </p:sp>
        <p:sp>
          <p:nvSpPr>
            <p:cNvPr id="129" name="矩形 128"/>
            <p:cNvSpPr/>
            <p:nvPr/>
          </p:nvSpPr>
          <p:spPr bwMode="auto">
            <a:xfrm rot="2700000">
              <a:off x="7379641" y="3056165"/>
              <a:ext cx="71437" cy="71437"/>
            </a:xfrm>
            <a:prstGeom prst="rect">
              <a:avLst/>
            </a:prstGeom>
            <a:grpFill/>
            <a:ln w="38100" cap="flat" cmpd="sng" algn="ctr">
              <a:noFill/>
              <a:prstDash val="solid"/>
              <a:headEnd type="none" w="med" len="med"/>
              <a:tailEnd type="none" w="med" len="med"/>
            </a:ln>
            <a:effectLst/>
          </p:spPr>
          <p:txBody>
            <a:bodyPr lIns="91425" tIns="45712" rIns="91425" bIns="45712"/>
            <a:lstStyle/>
            <a:p>
              <a:pPr defTabSz="877888" eaLnBrk="0" hangingPunct="0">
                <a:defRPr/>
              </a:pPr>
              <a:endParaRPr lang="zh-CN" altLang="en-US" sz="1600">
                <a:solidFill>
                  <a:srgbClr val="000000"/>
                </a:solidFill>
                <a:latin typeface="Arial" pitchFamily="34" charset="0"/>
                <a:ea typeface="ＭＳ Ｐゴシック" pitchFamily="34" charset="-128"/>
                <a:cs typeface="Arial" pitchFamily="34" charset="0"/>
              </a:endParaRPr>
            </a:p>
          </p:txBody>
        </p:sp>
        <p:sp>
          <p:nvSpPr>
            <p:cNvPr id="130" name="矩形 129"/>
            <p:cNvSpPr/>
            <p:nvPr/>
          </p:nvSpPr>
          <p:spPr bwMode="auto">
            <a:xfrm rot="2700000">
              <a:off x="8363891" y="3472090"/>
              <a:ext cx="73025" cy="73025"/>
            </a:xfrm>
            <a:prstGeom prst="rect">
              <a:avLst/>
            </a:prstGeom>
            <a:grpFill/>
            <a:ln w="38100" cap="flat" cmpd="sng" algn="ctr">
              <a:noFill/>
              <a:prstDash val="solid"/>
              <a:headEnd type="none" w="med" len="med"/>
              <a:tailEnd type="none" w="med" len="med"/>
            </a:ln>
            <a:effectLst/>
          </p:spPr>
          <p:txBody>
            <a:bodyPr lIns="91425" tIns="45712" rIns="91425" bIns="45712"/>
            <a:lstStyle/>
            <a:p>
              <a:pPr defTabSz="877888" eaLnBrk="0" hangingPunct="0">
                <a:defRPr/>
              </a:pPr>
              <a:endParaRPr lang="zh-CN" altLang="en-US" sz="1600">
                <a:solidFill>
                  <a:srgbClr val="000000"/>
                </a:solidFill>
                <a:latin typeface="Arial" pitchFamily="34" charset="0"/>
                <a:ea typeface="ＭＳ Ｐゴシック" pitchFamily="34" charset="-128"/>
                <a:cs typeface="Arial" pitchFamily="34" charset="0"/>
              </a:endParaRPr>
            </a:p>
          </p:txBody>
        </p:sp>
        <p:sp>
          <p:nvSpPr>
            <p:cNvPr id="131" name="矩形 130"/>
            <p:cNvSpPr/>
            <p:nvPr/>
          </p:nvSpPr>
          <p:spPr bwMode="auto">
            <a:xfrm rot="2700000">
              <a:off x="9475141" y="2618015"/>
              <a:ext cx="71437" cy="71437"/>
            </a:xfrm>
            <a:prstGeom prst="rect">
              <a:avLst/>
            </a:prstGeom>
            <a:grpFill/>
            <a:ln w="38100" cap="flat" cmpd="sng" algn="ctr">
              <a:noFill/>
              <a:prstDash val="solid"/>
              <a:headEnd type="none" w="med" len="med"/>
              <a:tailEnd type="none" w="med" len="med"/>
            </a:ln>
            <a:effectLst/>
          </p:spPr>
          <p:txBody>
            <a:bodyPr lIns="91425" tIns="45712" rIns="91425" bIns="45712"/>
            <a:lstStyle/>
            <a:p>
              <a:pPr defTabSz="877888" eaLnBrk="0" hangingPunct="0">
                <a:defRPr/>
              </a:pPr>
              <a:endParaRPr lang="zh-CN" altLang="en-US" sz="1600">
                <a:solidFill>
                  <a:srgbClr val="000000"/>
                </a:solidFill>
                <a:latin typeface="Arial" pitchFamily="34" charset="0"/>
                <a:ea typeface="ＭＳ Ｐゴシック" pitchFamily="34" charset="-128"/>
                <a:cs typeface="Arial" pitchFamily="34" charset="0"/>
              </a:endParaRPr>
            </a:p>
          </p:txBody>
        </p:sp>
        <p:sp>
          <p:nvSpPr>
            <p:cNvPr id="132" name="等腰三角形 131"/>
            <p:cNvSpPr>
              <a:spLocks noChangeAspect="1"/>
            </p:cNvSpPr>
            <p:nvPr/>
          </p:nvSpPr>
          <p:spPr bwMode="auto">
            <a:xfrm>
              <a:off x="4150666" y="4986565"/>
              <a:ext cx="117475" cy="79375"/>
            </a:xfrm>
            <a:prstGeom prst="triangle">
              <a:avLst/>
            </a:prstGeom>
            <a:grpFill/>
            <a:ln w="38100" cap="flat" cmpd="sng" algn="ctr">
              <a:noFill/>
              <a:prstDash val="solid"/>
              <a:headEnd type="none" w="med" len="med"/>
              <a:tailEnd type="none" w="med" len="med"/>
            </a:ln>
            <a:effectLst/>
          </p:spPr>
          <p:txBody>
            <a:bodyPr lIns="91425" tIns="45712" rIns="91425" bIns="45712"/>
            <a:lstStyle/>
            <a:p>
              <a:pPr defTabSz="877888" eaLnBrk="0" hangingPunct="0">
                <a:defRPr/>
              </a:pPr>
              <a:endParaRPr lang="zh-CN" altLang="en-US" sz="1600">
                <a:solidFill>
                  <a:srgbClr val="000000"/>
                </a:solidFill>
                <a:latin typeface="Arial" pitchFamily="34" charset="0"/>
                <a:ea typeface="ＭＳ Ｐゴシック" pitchFamily="34" charset="-128"/>
                <a:cs typeface="Arial" pitchFamily="34" charset="0"/>
              </a:endParaRPr>
            </a:p>
          </p:txBody>
        </p:sp>
        <p:sp>
          <p:nvSpPr>
            <p:cNvPr id="134" name="等腰三角形 133"/>
            <p:cNvSpPr>
              <a:spLocks noChangeAspect="1"/>
            </p:cNvSpPr>
            <p:nvPr/>
          </p:nvSpPr>
          <p:spPr bwMode="auto">
            <a:xfrm>
              <a:off x="7781278" y="4542065"/>
              <a:ext cx="117475" cy="79375"/>
            </a:xfrm>
            <a:prstGeom prst="triangle">
              <a:avLst/>
            </a:prstGeom>
            <a:grpFill/>
            <a:ln w="38100" cap="flat" cmpd="sng" algn="ctr">
              <a:noFill/>
              <a:prstDash val="solid"/>
              <a:headEnd type="none" w="med" len="med"/>
              <a:tailEnd type="none" w="med" len="med"/>
            </a:ln>
            <a:effectLst/>
          </p:spPr>
          <p:txBody>
            <a:bodyPr lIns="91425" tIns="45712" rIns="91425" bIns="45712"/>
            <a:lstStyle/>
            <a:p>
              <a:pPr defTabSz="877888" eaLnBrk="0" hangingPunct="0">
                <a:defRPr/>
              </a:pPr>
              <a:endParaRPr lang="zh-CN" altLang="en-US" sz="1600">
                <a:solidFill>
                  <a:srgbClr val="000000"/>
                </a:solidFill>
                <a:latin typeface="Arial" pitchFamily="34" charset="0"/>
                <a:ea typeface="ＭＳ Ｐゴシック" pitchFamily="34" charset="-128"/>
                <a:cs typeface="Arial" pitchFamily="34" charset="0"/>
              </a:endParaRPr>
            </a:p>
          </p:txBody>
        </p:sp>
        <p:sp>
          <p:nvSpPr>
            <p:cNvPr id="135" name="等腰三角形 134"/>
            <p:cNvSpPr>
              <a:spLocks noChangeAspect="1"/>
            </p:cNvSpPr>
            <p:nvPr/>
          </p:nvSpPr>
          <p:spPr bwMode="auto">
            <a:xfrm>
              <a:off x="9271941" y="3965802"/>
              <a:ext cx="117475" cy="79375"/>
            </a:xfrm>
            <a:prstGeom prst="triangle">
              <a:avLst/>
            </a:prstGeom>
            <a:grpFill/>
            <a:ln w="38100" cap="flat" cmpd="sng" algn="ctr">
              <a:noFill/>
              <a:prstDash val="solid"/>
              <a:headEnd type="none" w="med" len="med"/>
              <a:tailEnd type="none" w="med" len="med"/>
            </a:ln>
            <a:effectLst/>
          </p:spPr>
          <p:txBody>
            <a:bodyPr lIns="91425" tIns="45712" rIns="91425" bIns="45712"/>
            <a:lstStyle/>
            <a:p>
              <a:pPr defTabSz="877888" eaLnBrk="0" hangingPunct="0">
                <a:defRPr/>
              </a:pPr>
              <a:endParaRPr lang="zh-CN" altLang="en-US" sz="1600">
                <a:solidFill>
                  <a:srgbClr val="000000"/>
                </a:solidFill>
                <a:latin typeface="Arial" pitchFamily="34" charset="0"/>
                <a:ea typeface="ＭＳ Ｐゴシック" pitchFamily="34" charset="-128"/>
                <a:cs typeface="Arial" pitchFamily="34" charset="0"/>
              </a:endParaRPr>
            </a:p>
          </p:txBody>
        </p:sp>
        <p:sp>
          <p:nvSpPr>
            <p:cNvPr id="136" name="等腰三角形 135"/>
            <p:cNvSpPr>
              <a:spLocks noChangeAspect="1"/>
            </p:cNvSpPr>
            <p:nvPr/>
          </p:nvSpPr>
          <p:spPr bwMode="auto">
            <a:xfrm>
              <a:off x="9378303" y="2838677"/>
              <a:ext cx="119063" cy="79375"/>
            </a:xfrm>
            <a:prstGeom prst="triangle">
              <a:avLst/>
            </a:prstGeom>
            <a:grpFill/>
            <a:ln w="38100" cap="flat" cmpd="sng" algn="ctr">
              <a:noFill/>
              <a:prstDash val="solid"/>
              <a:headEnd type="none" w="med" len="med"/>
              <a:tailEnd type="none" w="med" len="med"/>
            </a:ln>
            <a:effectLst/>
          </p:spPr>
          <p:txBody>
            <a:bodyPr lIns="91425" tIns="45712" rIns="91425" bIns="45712"/>
            <a:lstStyle/>
            <a:p>
              <a:pPr defTabSz="877888" eaLnBrk="0" hangingPunct="0">
                <a:defRPr/>
              </a:pPr>
              <a:endParaRPr lang="zh-CN" altLang="en-US" sz="1600">
                <a:solidFill>
                  <a:srgbClr val="000000"/>
                </a:solidFill>
                <a:latin typeface="Arial" pitchFamily="34" charset="0"/>
                <a:ea typeface="ＭＳ Ｐゴシック" pitchFamily="34" charset="-128"/>
                <a:cs typeface="Arial" pitchFamily="34" charset="0"/>
              </a:endParaRPr>
            </a:p>
          </p:txBody>
        </p:sp>
        <p:cxnSp>
          <p:nvCxnSpPr>
            <p:cNvPr id="162" name="直接连接符 161"/>
            <p:cNvCxnSpPr/>
            <p:nvPr/>
          </p:nvCxnSpPr>
          <p:spPr bwMode="auto">
            <a:xfrm flipH="1" flipV="1">
              <a:off x="6508103" y="2619602"/>
              <a:ext cx="53975" cy="9525"/>
            </a:xfrm>
            <a:prstGeom prst="line">
              <a:avLst/>
            </a:prstGeom>
            <a:grpFill/>
            <a:ln w="38100" cap="flat" cmpd="sng" algn="ctr">
              <a:noFill/>
              <a:prstDash val="solid"/>
              <a:headEnd type="none" w="med" len="med"/>
              <a:tailEnd type="none" w="med" len="med"/>
            </a:ln>
            <a:effectLst/>
          </p:spPr>
        </p:cxnSp>
      </p:grpSp>
      <p:pic>
        <p:nvPicPr>
          <p:cNvPr id="28701" name="Picture 20"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8175" y="3255969"/>
            <a:ext cx="128588" cy="12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702" name="组合 7"/>
          <p:cNvGrpSpPr>
            <a:grpSpLocks/>
          </p:cNvGrpSpPr>
          <p:nvPr/>
        </p:nvGrpSpPr>
        <p:grpSpPr bwMode="auto">
          <a:xfrm>
            <a:off x="947737" y="2078038"/>
            <a:ext cx="10229850" cy="3297237"/>
            <a:chOff x="947091" y="2078265"/>
            <a:chExt cx="10229850" cy="3297237"/>
          </a:xfrm>
        </p:grpSpPr>
        <p:sp>
          <p:nvSpPr>
            <p:cNvPr id="15368" name="Oval 84"/>
            <p:cNvSpPr>
              <a:spLocks noChangeArrowheads="1"/>
            </p:cNvSpPr>
            <p:nvPr/>
          </p:nvSpPr>
          <p:spPr bwMode="auto">
            <a:xfrm>
              <a:off x="947091" y="5178652"/>
              <a:ext cx="71437" cy="73025"/>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23" name="Oval 84"/>
            <p:cNvSpPr>
              <a:spLocks noChangeArrowheads="1"/>
            </p:cNvSpPr>
            <p:nvPr/>
          </p:nvSpPr>
          <p:spPr bwMode="auto">
            <a:xfrm>
              <a:off x="2904478" y="3062515"/>
              <a:ext cx="71438" cy="71437"/>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24" name="Oval 84"/>
            <p:cNvSpPr>
              <a:spLocks noChangeArrowheads="1"/>
            </p:cNvSpPr>
            <p:nvPr/>
          </p:nvSpPr>
          <p:spPr bwMode="auto">
            <a:xfrm>
              <a:off x="2891778" y="3372077"/>
              <a:ext cx="73025" cy="71438"/>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25" name="Oval 84"/>
            <p:cNvSpPr>
              <a:spLocks noChangeArrowheads="1"/>
            </p:cNvSpPr>
            <p:nvPr/>
          </p:nvSpPr>
          <p:spPr bwMode="auto">
            <a:xfrm>
              <a:off x="3677591" y="3403827"/>
              <a:ext cx="71437" cy="71438"/>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26" name="Oval 84"/>
            <p:cNvSpPr>
              <a:spLocks noChangeArrowheads="1"/>
            </p:cNvSpPr>
            <p:nvPr/>
          </p:nvSpPr>
          <p:spPr bwMode="auto">
            <a:xfrm>
              <a:off x="3918891" y="3730852"/>
              <a:ext cx="71437" cy="71438"/>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27" name="Oval 84"/>
            <p:cNvSpPr>
              <a:spLocks noChangeArrowheads="1"/>
            </p:cNvSpPr>
            <p:nvPr/>
          </p:nvSpPr>
          <p:spPr bwMode="auto">
            <a:xfrm>
              <a:off x="3771253" y="3802290"/>
              <a:ext cx="71438" cy="73025"/>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28" name="Oval 84"/>
            <p:cNvSpPr>
              <a:spLocks noChangeArrowheads="1"/>
            </p:cNvSpPr>
            <p:nvPr/>
          </p:nvSpPr>
          <p:spPr bwMode="auto">
            <a:xfrm>
              <a:off x="3671241" y="3946752"/>
              <a:ext cx="71437" cy="71438"/>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29" name="Oval 84"/>
            <p:cNvSpPr>
              <a:spLocks noChangeArrowheads="1"/>
            </p:cNvSpPr>
            <p:nvPr/>
          </p:nvSpPr>
          <p:spPr bwMode="auto">
            <a:xfrm>
              <a:off x="3918891" y="4356327"/>
              <a:ext cx="71437" cy="73025"/>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30" name="Oval 84"/>
            <p:cNvSpPr>
              <a:spLocks noChangeArrowheads="1"/>
            </p:cNvSpPr>
            <p:nvPr/>
          </p:nvSpPr>
          <p:spPr bwMode="auto">
            <a:xfrm>
              <a:off x="4268141" y="4534127"/>
              <a:ext cx="73025" cy="73025"/>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31" name="Oval 84"/>
            <p:cNvSpPr>
              <a:spLocks noChangeArrowheads="1"/>
            </p:cNvSpPr>
            <p:nvPr/>
          </p:nvSpPr>
          <p:spPr bwMode="auto">
            <a:xfrm>
              <a:off x="4525316" y="4413477"/>
              <a:ext cx="71437" cy="71438"/>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32" name="Oval 84"/>
            <p:cNvSpPr>
              <a:spLocks noChangeArrowheads="1"/>
            </p:cNvSpPr>
            <p:nvPr/>
          </p:nvSpPr>
          <p:spPr bwMode="auto">
            <a:xfrm>
              <a:off x="4176066" y="5143727"/>
              <a:ext cx="71437" cy="73025"/>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33" name="Oval 84"/>
            <p:cNvSpPr>
              <a:spLocks noChangeArrowheads="1"/>
            </p:cNvSpPr>
            <p:nvPr/>
          </p:nvSpPr>
          <p:spPr bwMode="auto">
            <a:xfrm>
              <a:off x="4050653" y="5302477"/>
              <a:ext cx="73025" cy="73025"/>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34" name="Oval 84"/>
            <p:cNvSpPr>
              <a:spLocks noChangeArrowheads="1"/>
            </p:cNvSpPr>
            <p:nvPr/>
          </p:nvSpPr>
          <p:spPr bwMode="auto">
            <a:xfrm>
              <a:off x="6795441" y="4997677"/>
              <a:ext cx="73025" cy="73025"/>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35" name="Oval 84"/>
            <p:cNvSpPr>
              <a:spLocks noChangeArrowheads="1"/>
            </p:cNvSpPr>
            <p:nvPr/>
          </p:nvSpPr>
          <p:spPr bwMode="auto">
            <a:xfrm>
              <a:off x="7111353" y="4151540"/>
              <a:ext cx="71438" cy="73025"/>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36" name="Oval 84"/>
            <p:cNvSpPr>
              <a:spLocks noChangeArrowheads="1"/>
            </p:cNvSpPr>
            <p:nvPr/>
          </p:nvSpPr>
          <p:spPr bwMode="auto">
            <a:xfrm>
              <a:off x="5950891" y="2976790"/>
              <a:ext cx="71437" cy="71437"/>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37" name="Oval 84"/>
            <p:cNvSpPr>
              <a:spLocks noChangeArrowheads="1"/>
            </p:cNvSpPr>
            <p:nvPr/>
          </p:nvSpPr>
          <p:spPr bwMode="auto">
            <a:xfrm>
              <a:off x="5820716" y="3683227"/>
              <a:ext cx="73025" cy="71438"/>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38" name="Oval 84"/>
            <p:cNvSpPr>
              <a:spLocks noChangeArrowheads="1"/>
            </p:cNvSpPr>
            <p:nvPr/>
          </p:nvSpPr>
          <p:spPr bwMode="auto">
            <a:xfrm>
              <a:off x="5869928" y="2762477"/>
              <a:ext cx="71438" cy="71438"/>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39" name="Oval 84"/>
            <p:cNvSpPr>
              <a:spLocks noChangeArrowheads="1"/>
            </p:cNvSpPr>
            <p:nvPr/>
          </p:nvSpPr>
          <p:spPr bwMode="auto">
            <a:xfrm>
              <a:off x="6003278" y="2714852"/>
              <a:ext cx="73025" cy="71438"/>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40" name="Oval 84"/>
            <p:cNvSpPr>
              <a:spLocks noChangeArrowheads="1"/>
            </p:cNvSpPr>
            <p:nvPr/>
          </p:nvSpPr>
          <p:spPr bwMode="auto">
            <a:xfrm>
              <a:off x="6141391" y="2610077"/>
              <a:ext cx="71437" cy="71438"/>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41" name="Oval 84"/>
            <p:cNvSpPr>
              <a:spLocks noChangeArrowheads="1"/>
            </p:cNvSpPr>
            <p:nvPr/>
          </p:nvSpPr>
          <p:spPr bwMode="auto">
            <a:xfrm>
              <a:off x="6489053" y="2078265"/>
              <a:ext cx="71438" cy="71437"/>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42" name="Oval 84"/>
            <p:cNvSpPr>
              <a:spLocks noChangeArrowheads="1"/>
            </p:cNvSpPr>
            <p:nvPr/>
          </p:nvSpPr>
          <p:spPr bwMode="auto">
            <a:xfrm>
              <a:off x="7008166" y="2206852"/>
              <a:ext cx="71437" cy="73025"/>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43" name="Oval 84"/>
            <p:cNvSpPr>
              <a:spLocks noChangeArrowheads="1"/>
            </p:cNvSpPr>
            <p:nvPr/>
          </p:nvSpPr>
          <p:spPr bwMode="auto">
            <a:xfrm>
              <a:off x="6941491" y="3100615"/>
              <a:ext cx="73025" cy="71437"/>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44" name="Oval 84"/>
            <p:cNvSpPr>
              <a:spLocks noChangeArrowheads="1"/>
            </p:cNvSpPr>
            <p:nvPr/>
          </p:nvSpPr>
          <p:spPr bwMode="auto">
            <a:xfrm>
              <a:off x="6276328" y="2875190"/>
              <a:ext cx="73025" cy="73025"/>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45" name="Oval 84"/>
            <p:cNvSpPr>
              <a:spLocks noChangeArrowheads="1"/>
            </p:cNvSpPr>
            <p:nvPr/>
          </p:nvSpPr>
          <p:spPr bwMode="auto">
            <a:xfrm>
              <a:off x="6581128" y="2695802"/>
              <a:ext cx="73025" cy="73025"/>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46" name="Oval 84"/>
            <p:cNvSpPr>
              <a:spLocks noChangeArrowheads="1"/>
            </p:cNvSpPr>
            <p:nvPr/>
          </p:nvSpPr>
          <p:spPr bwMode="auto">
            <a:xfrm>
              <a:off x="6843066" y="2756127"/>
              <a:ext cx="71437" cy="73025"/>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47" name="Oval 84"/>
            <p:cNvSpPr>
              <a:spLocks noChangeArrowheads="1"/>
            </p:cNvSpPr>
            <p:nvPr/>
          </p:nvSpPr>
          <p:spPr bwMode="auto">
            <a:xfrm>
              <a:off x="7190728" y="2832327"/>
              <a:ext cx="73025" cy="71438"/>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48" name="Oval 84"/>
            <p:cNvSpPr>
              <a:spLocks noChangeArrowheads="1"/>
            </p:cNvSpPr>
            <p:nvPr/>
          </p:nvSpPr>
          <p:spPr bwMode="auto">
            <a:xfrm>
              <a:off x="6993878" y="2816452"/>
              <a:ext cx="73025" cy="73025"/>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49" name="Oval 84"/>
            <p:cNvSpPr>
              <a:spLocks noChangeArrowheads="1"/>
            </p:cNvSpPr>
            <p:nvPr/>
          </p:nvSpPr>
          <p:spPr bwMode="auto">
            <a:xfrm>
              <a:off x="6795441" y="2613252"/>
              <a:ext cx="73025" cy="73025"/>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50" name="Oval 84"/>
            <p:cNvSpPr>
              <a:spLocks noChangeArrowheads="1"/>
            </p:cNvSpPr>
            <p:nvPr/>
          </p:nvSpPr>
          <p:spPr bwMode="auto">
            <a:xfrm>
              <a:off x="6673203" y="2518002"/>
              <a:ext cx="73025" cy="71438"/>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51" name="Oval 84"/>
            <p:cNvSpPr>
              <a:spLocks noChangeArrowheads="1"/>
            </p:cNvSpPr>
            <p:nvPr/>
          </p:nvSpPr>
          <p:spPr bwMode="auto">
            <a:xfrm>
              <a:off x="6806553" y="2483077"/>
              <a:ext cx="73025" cy="71438"/>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52" name="Oval 84"/>
            <p:cNvSpPr>
              <a:spLocks noChangeArrowheads="1"/>
            </p:cNvSpPr>
            <p:nvPr/>
          </p:nvSpPr>
          <p:spPr bwMode="auto">
            <a:xfrm>
              <a:off x="7955903" y="3084740"/>
              <a:ext cx="71438" cy="71437"/>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53" name="Oval 84"/>
            <p:cNvSpPr>
              <a:spLocks noChangeArrowheads="1"/>
            </p:cNvSpPr>
            <p:nvPr/>
          </p:nvSpPr>
          <p:spPr bwMode="auto">
            <a:xfrm>
              <a:off x="8300391" y="2937102"/>
              <a:ext cx="73025" cy="73025"/>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54" name="Oval 84"/>
            <p:cNvSpPr>
              <a:spLocks noChangeArrowheads="1"/>
            </p:cNvSpPr>
            <p:nvPr/>
          </p:nvSpPr>
          <p:spPr bwMode="auto">
            <a:xfrm>
              <a:off x="8140053" y="2781527"/>
              <a:ext cx="73025" cy="71438"/>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55" name="Oval 84"/>
            <p:cNvSpPr>
              <a:spLocks noChangeArrowheads="1"/>
            </p:cNvSpPr>
            <p:nvPr/>
          </p:nvSpPr>
          <p:spPr bwMode="auto">
            <a:xfrm>
              <a:off x="7898753" y="2598965"/>
              <a:ext cx="71438" cy="71437"/>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56" name="Oval 84"/>
            <p:cNvSpPr>
              <a:spLocks noChangeArrowheads="1"/>
            </p:cNvSpPr>
            <p:nvPr/>
          </p:nvSpPr>
          <p:spPr bwMode="auto">
            <a:xfrm>
              <a:off x="8282928" y="3286352"/>
              <a:ext cx="71438" cy="71438"/>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57" name="Oval 84"/>
            <p:cNvSpPr>
              <a:spLocks noChangeArrowheads="1"/>
            </p:cNvSpPr>
            <p:nvPr/>
          </p:nvSpPr>
          <p:spPr bwMode="auto">
            <a:xfrm>
              <a:off x="8375003" y="3395890"/>
              <a:ext cx="71438" cy="73025"/>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58" name="Oval 84"/>
            <p:cNvSpPr>
              <a:spLocks noChangeArrowheads="1"/>
            </p:cNvSpPr>
            <p:nvPr/>
          </p:nvSpPr>
          <p:spPr bwMode="auto">
            <a:xfrm>
              <a:off x="8497241" y="3622902"/>
              <a:ext cx="71437" cy="71438"/>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59" name="Oval 84"/>
            <p:cNvSpPr>
              <a:spLocks noChangeArrowheads="1"/>
            </p:cNvSpPr>
            <p:nvPr/>
          </p:nvSpPr>
          <p:spPr bwMode="auto">
            <a:xfrm>
              <a:off x="8765528" y="3232377"/>
              <a:ext cx="71438" cy="71438"/>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60" name="Oval 84"/>
            <p:cNvSpPr>
              <a:spLocks noChangeArrowheads="1"/>
            </p:cNvSpPr>
            <p:nvPr/>
          </p:nvSpPr>
          <p:spPr bwMode="auto">
            <a:xfrm>
              <a:off x="9156053" y="3559402"/>
              <a:ext cx="71438" cy="71438"/>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61" name="Oval 84"/>
            <p:cNvSpPr>
              <a:spLocks noChangeArrowheads="1"/>
            </p:cNvSpPr>
            <p:nvPr/>
          </p:nvSpPr>
          <p:spPr bwMode="auto">
            <a:xfrm>
              <a:off x="9303691" y="3557815"/>
              <a:ext cx="71437" cy="73025"/>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62" name="Oval 84"/>
            <p:cNvSpPr>
              <a:spLocks noChangeArrowheads="1"/>
            </p:cNvSpPr>
            <p:nvPr/>
          </p:nvSpPr>
          <p:spPr bwMode="auto">
            <a:xfrm>
              <a:off x="9198916" y="3810227"/>
              <a:ext cx="73025" cy="73025"/>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63" name="Oval 84"/>
            <p:cNvSpPr>
              <a:spLocks noChangeArrowheads="1"/>
            </p:cNvSpPr>
            <p:nvPr/>
          </p:nvSpPr>
          <p:spPr bwMode="auto">
            <a:xfrm>
              <a:off x="9202091" y="3910240"/>
              <a:ext cx="71437" cy="73025"/>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64" name="Oval 84"/>
            <p:cNvSpPr>
              <a:spLocks noChangeArrowheads="1"/>
            </p:cNvSpPr>
            <p:nvPr/>
          </p:nvSpPr>
          <p:spPr bwMode="auto">
            <a:xfrm>
              <a:off x="9335441" y="4138840"/>
              <a:ext cx="71437" cy="71437"/>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65" name="Oval 84"/>
            <p:cNvSpPr>
              <a:spLocks noChangeArrowheads="1"/>
            </p:cNvSpPr>
            <p:nvPr/>
          </p:nvSpPr>
          <p:spPr bwMode="auto">
            <a:xfrm>
              <a:off x="9794228" y="3557815"/>
              <a:ext cx="71438" cy="73025"/>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466" name="Oval 84"/>
            <p:cNvSpPr>
              <a:spLocks noChangeArrowheads="1"/>
            </p:cNvSpPr>
            <p:nvPr/>
          </p:nvSpPr>
          <p:spPr bwMode="auto">
            <a:xfrm>
              <a:off x="10373666" y="4932590"/>
              <a:ext cx="71437" cy="71437"/>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cxnSp>
          <p:nvCxnSpPr>
            <p:cNvPr id="151" name="直接连接符 150"/>
            <p:cNvCxnSpPr/>
            <p:nvPr/>
          </p:nvCxnSpPr>
          <p:spPr bwMode="auto">
            <a:xfrm flipH="1" flipV="1">
              <a:off x="6071541" y="2243365"/>
              <a:ext cx="96837" cy="134937"/>
            </a:xfrm>
            <a:prstGeom prst="line">
              <a:avLst/>
            </a:prstGeom>
            <a:gradFill>
              <a:gsLst>
                <a:gs pos="100000">
                  <a:srgbClr val="CC6600"/>
                </a:gs>
                <a:gs pos="51000">
                  <a:srgbClr val="FF9900"/>
                </a:gs>
                <a:gs pos="0">
                  <a:srgbClr val="FFFF00"/>
                </a:gs>
              </a:gsLst>
              <a:lin ang="3600000" scaled="0"/>
            </a:gradFill>
            <a:ln>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cxnSp>
        <p:sp>
          <p:nvSpPr>
            <p:cNvPr id="15501" name="Oval 84"/>
            <p:cNvSpPr>
              <a:spLocks noChangeArrowheads="1"/>
            </p:cNvSpPr>
            <p:nvPr/>
          </p:nvSpPr>
          <p:spPr bwMode="auto">
            <a:xfrm>
              <a:off x="6435078" y="3124427"/>
              <a:ext cx="71438" cy="71438"/>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502" name="Oval 84"/>
            <p:cNvSpPr>
              <a:spLocks noChangeArrowheads="1"/>
            </p:cNvSpPr>
            <p:nvPr/>
          </p:nvSpPr>
          <p:spPr bwMode="auto">
            <a:xfrm>
              <a:off x="7622528" y="3276827"/>
              <a:ext cx="71438" cy="71438"/>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503" name="Oval 84"/>
            <p:cNvSpPr>
              <a:spLocks noChangeArrowheads="1"/>
            </p:cNvSpPr>
            <p:nvPr/>
          </p:nvSpPr>
          <p:spPr bwMode="auto">
            <a:xfrm>
              <a:off x="6947841" y="3349852"/>
              <a:ext cx="71437" cy="71438"/>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504" name="Oval 84"/>
            <p:cNvSpPr>
              <a:spLocks noChangeArrowheads="1"/>
            </p:cNvSpPr>
            <p:nvPr/>
          </p:nvSpPr>
          <p:spPr bwMode="auto">
            <a:xfrm>
              <a:off x="5666728" y="3226027"/>
              <a:ext cx="73025" cy="73025"/>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505" name="Oval 84"/>
            <p:cNvSpPr>
              <a:spLocks noChangeArrowheads="1"/>
            </p:cNvSpPr>
            <p:nvPr/>
          </p:nvSpPr>
          <p:spPr bwMode="auto">
            <a:xfrm>
              <a:off x="6449366" y="4099152"/>
              <a:ext cx="71437" cy="71438"/>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506" name="Oval 84"/>
            <p:cNvSpPr>
              <a:spLocks noChangeArrowheads="1"/>
            </p:cNvSpPr>
            <p:nvPr/>
          </p:nvSpPr>
          <p:spPr bwMode="auto">
            <a:xfrm>
              <a:off x="5639741" y="3494315"/>
              <a:ext cx="71437" cy="71437"/>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507" name="Oval 84"/>
            <p:cNvSpPr>
              <a:spLocks noChangeArrowheads="1"/>
            </p:cNvSpPr>
            <p:nvPr/>
          </p:nvSpPr>
          <p:spPr bwMode="auto">
            <a:xfrm>
              <a:off x="6612878" y="3754665"/>
              <a:ext cx="71438" cy="71437"/>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508" name="Oval 84"/>
            <p:cNvSpPr>
              <a:spLocks noChangeArrowheads="1"/>
            </p:cNvSpPr>
            <p:nvPr/>
          </p:nvSpPr>
          <p:spPr bwMode="auto">
            <a:xfrm>
              <a:off x="6112816" y="3754665"/>
              <a:ext cx="71437" cy="71437"/>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509" name="Oval 84"/>
            <p:cNvSpPr>
              <a:spLocks noChangeArrowheads="1"/>
            </p:cNvSpPr>
            <p:nvPr/>
          </p:nvSpPr>
          <p:spPr bwMode="auto">
            <a:xfrm>
              <a:off x="7117703" y="3754665"/>
              <a:ext cx="71438" cy="71437"/>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510" name="Oval 84"/>
            <p:cNvSpPr>
              <a:spLocks noChangeArrowheads="1"/>
            </p:cNvSpPr>
            <p:nvPr/>
          </p:nvSpPr>
          <p:spPr bwMode="auto">
            <a:xfrm>
              <a:off x="5958828" y="2276702"/>
              <a:ext cx="71438" cy="71438"/>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511" name="Oval 84"/>
            <p:cNvSpPr>
              <a:spLocks noChangeArrowheads="1"/>
            </p:cNvSpPr>
            <p:nvPr/>
          </p:nvSpPr>
          <p:spPr bwMode="auto">
            <a:xfrm>
              <a:off x="6485878" y="2337027"/>
              <a:ext cx="73025" cy="71438"/>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512" name="Oval 84"/>
            <p:cNvSpPr>
              <a:spLocks noChangeArrowheads="1"/>
            </p:cNvSpPr>
            <p:nvPr/>
          </p:nvSpPr>
          <p:spPr bwMode="auto">
            <a:xfrm>
              <a:off x="6255691" y="2367190"/>
              <a:ext cx="71437" cy="71437"/>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513" name="Oval 84"/>
            <p:cNvSpPr>
              <a:spLocks noChangeArrowheads="1"/>
            </p:cNvSpPr>
            <p:nvPr/>
          </p:nvSpPr>
          <p:spPr bwMode="auto">
            <a:xfrm>
              <a:off x="6041378" y="2522765"/>
              <a:ext cx="71438" cy="71437"/>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514" name="Oval 84"/>
            <p:cNvSpPr>
              <a:spLocks noChangeArrowheads="1"/>
            </p:cNvSpPr>
            <p:nvPr/>
          </p:nvSpPr>
          <p:spPr bwMode="auto">
            <a:xfrm>
              <a:off x="6425553" y="2513240"/>
              <a:ext cx="73025" cy="71437"/>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515" name="Oval 84"/>
            <p:cNvSpPr>
              <a:spLocks noChangeArrowheads="1"/>
            </p:cNvSpPr>
            <p:nvPr/>
          </p:nvSpPr>
          <p:spPr bwMode="auto">
            <a:xfrm>
              <a:off x="3271191" y="2700565"/>
              <a:ext cx="71437" cy="71437"/>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516" name="Oval 84"/>
            <p:cNvSpPr>
              <a:spLocks noChangeArrowheads="1"/>
            </p:cNvSpPr>
            <p:nvPr/>
          </p:nvSpPr>
          <p:spPr bwMode="auto">
            <a:xfrm>
              <a:off x="3661716" y="2359252"/>
              <a:ext cx="73025" cy="71438"/>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517" name="Oval 84"/>
            <p:cNvSpPr>
              <a:spLocks noChangeArrowheads="1"/>
            </p:cNvSpPr>
            <p:nvPr/>
          </p:nvSpPr>
          <p:spPr bwMode="auto">
            <a:xfrm>
              <a:off x="10189516" y="4070577"/>
              <a:ext cx="73025" cy="71438"/>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518" name="Oval 84"/>
            <p:cNvSpPr>
              <a:spLocks noChangeArrowheads="1"/>
            </p:cNvSpPr>
            <p:nvPr/>
          </p:nvSpPr>
          <p:spPr bwMode="auto">
            <a:xfrm>
              <a:off x="6249341" y="2544990"/>
              <a:ext cx="71437" cy="71437"/>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519" name="Oval 84"/>
            <p:cNvSpPr>
              <a:spLocks noChangeArrowheads="1"/>
            </p:cNvSpPr>
            <p:nvPr/>
          </p:nvSpPr>
          <p:spPr bwMode="auto">
            <a:xfrm>
              <a:off x="5939778" y="3518127"/>
              <a:ext cx="71438" cy="71438"/>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520" name="Oval 84"/>
            <p:cNvSpPr>
              <a:spLocks noChangeArrowheads="1"/>
            </p:cNvSpPr>
            <p:nvPr/>
          </p:nvSpPr>
          <p:spPr bwMode="auto">
            <a:xfrm>
              <a:off x="6338241" y="3862615"/>
              <a:ext cx="71437" cy="71437"/>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521" name="Oval 84"/>
            <p:cNvSpPr>
              <a:spLocks noChangeArrowheads="1"/>
            </p:cNvSpPr>
            <p:nvPr/>
          </p:nvSpPr>
          <p:spPr bwMode="auto">
            <a:xfrm>
              <a:off x="6570016" y="4443640"/>
              <a:ext cx="71437" cy="73025"/>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522" name="Oval 84"/>
            <p:cNvSpPr>
              <a:spLocks noChangeArrowheads="1"/>
            </p:cNvSpPr>
            <p:nvPr/>
          </p:nvSpPr>
          <p:spPr bwMode="auto">
            <a:xfrm>
              <a:off x="6593828" y="4811940"/>
              <a:ext cx="71438" cy="73025"/>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523" name="Oval 84"/>
            <p:cNvSpPr>
              <a:spLocks noChangeArrowheads="1"/>
            </p:cNvSpPr>
            <p:nvPr/>
          </p:nvSpPr>
          <p:spPr bwMode="auto">
            <a:xfrm>
              <a:off x="6758928" y="4467452"/>
              <a:ext cx="73025" cy="73025"/>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524" name="Oval 84"/>
            <p:cNvSpPr>
              <a:spLocks noChangeArrowheads="1"/>
            </p:cNvSpPr>
            <p:nvPr/>
          </p:nvSpPr>
          <p:spPr bwMode="auto">
            <a:xfrm>
              <a:off x="7092303" y="3938815"/>
              <a:ext cx="71438" cy="73025"/>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525" name="Oval 84"/>
            <p:cNvSpPr>
              <a:spLocks noChangeArrowheads="1"/>
            </p:cNvSpPr>
            <p:nvPr/>
          </p:nvSpPr>
          <p:spPr bwMode="auto">
            <a:xfrm>
              <a:off x="6919266" y="4723040"/>
              <a:ext cx="73025" cy="71437"/>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526" name="Oval 84"/>
            <p:cNvSpPr>
              <a:spLocks noChangeArrowheads="1"/>
            </p:cNvSpPr>
            <p:nvPr/>
          </p:nvSpPr>
          <p:spPr bwMode="auto">
            <a:xfrm>
              <a:off x="6498578" y="4688115"/>
              <a:ext cx="71438" cy="71437"/>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527" name="Oval 84"/>
            <p:cNvSpPr>
              <a:spLocks noChangeArrowheads="1"/>
            </p:cNvSpPr>
            <p:nvPr/>
          </p:nvSpPr>
          <p:spPr bwMode="auto">
            <a:xfrm>
              <a:off x="7006578" y="4419827"/>
              <a:ext cx="73025" cy="71438"/>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528" name="Oval 84"/>
            <p:cNvSpPr>
              <a:spLocks noChangeArrowheads="1"/>
            </p:cNvSpPr>
            <p:nvPr/>
          </p:nvSpPr>
          <p:spPr bwMode="auto">
            <a:xfrm>
              <a:off x="6724003" y="4664302"/>
              <a:ext cx="71438" cy="71438"/>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529" name="Oval 84"/>
            <p:cNvSpPr>
              <a:spLocks noChangeArrowheads="1"/>
            </p:cNvSpPr>
            <p:nvPr/>
          </p:nvSpPr>
          <p:spPr bwMode="auto">
            <a:xfrm>
              <a:off x="6303316" y="2278290"/>
              <a:ext cx="71437" cy="71437"/>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530" name="Oval 84"/>
            <p:cNvSpPr>
              <a:spLocks noChangeArrowheads="1"/>
            </p:cNvSpPr>
            <p:nvPr/>
          </p:nvSpPr>
          <p:spPr bwMode="auto">
            <a:xfrm>
              <a:off x="6427141" y="2651352"/>
              <a:ext cx="71437" cy="73025"/>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531" name="Oval 84"/>
            <p:cNvSpPr>
              <a:spLocks noChangeArrowheads="1"/>
            </p:cNvSpPr>
            <p:nvPr/>
          </p:nvSpPr>
          <p:spPr bwMode="auto">
            <a:xfrm>
              <a:off x="11103916" y="5258027"/>
              <a:ext cx="73025" cy="73025"/>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532" name="Oval 84"/>
            <p:cNvSpPr>
              <a:spLocks noChangeArrowheads="1"/>
            </p:cNvSpPr>
            <p:nvPr/>
          </p:nvSpPr>
          <p:spPr bwMode="auto">
            <a:xfrm>
              <a:off x="9994253" y="2881540"/>
              <a:ext cx="71438" cy="73025"/>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533" name="Oval 84"/>
            <p:cNvSpPr>
              <a:spLocks noChangeArrowheads="1"/>
            </p:cNvSpPr>
            <p:nvPr/>
          </p:nvSpPr>
          <p:spPr bwMode="auto">
            <a:xfrm>
              <a:off x="7247878" y="3133952"/>
              <a:ext cx="71438" cy="71438"/>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sp>
          <p:nvSpPr>
            <p:cNvPr id="15534" name="Oval 84"/>
            <p:cNvSpPr>
              <a:spLocks noChangeArrowheads="1"/>
            </p:cNvSpPr>
            <p:nvPr/>
          </p:nvSpPr>
          <p:spPr bwMode="auto">
            <a:xfrm>
              <a:off x="6639866" y="2092552"/>
              <a:ext cx="73025" cy="73025"/>
            </a:xfrm>
            <a:prstGeom prst="ellipse">
              <a:avLst/>
            </a:prstGeom>
            <a:solidFill>
              <a:srgbClr val="FF9900"/>
            </a:solidFill>
            <a:ln>
              <a:noFill/>
              <a:headEnd type="none" w="med" len="med"/>
              <a:tailEnd type="none" w="med" len="med"/>
            </a:ln>
            <a:effectLst/>
            <a:extLst/>
          </p:spPr>
          <p:style>
            <a:lnRef idx="3">
              <a:schemeClr val="lt1"/>
            </a:lnRef>
            <a:fillRef idx="1">
              <a:schemeClr val="accent1"/>
            </a:fillRef>
            <a:effectRef idx="1">
              <a:schemeClr val="accent1"/>
            </a:effectRef>
            <a:fontRef idx="minor">
              <a:schemeClr val="lt1"/>
            </a:fontRef>
          </p:style>
          <p:txBody>
            <a:bodyPr lIns="91425" tIns="45712" rIns="91425" bIns="45712"/>
            <a:lstStyle/>
            <a:p>
              <a:pPr defTabSz="877888" eaLnBrk="0" hangingPunct="0">
                <a:buClr>
                  <a:srgbClr val="CC9900"/>
                </a:buClr>
                <a:buFont typeface="Wingdings" pitchFamily="2" charset="2"/>
                <a:buChar char="n"/>
                <a:defRPr/>
              </a:pPr>
              <a:endParaRPr lang="zh-CN" altLang="zh-CN" sz="1600">
                <a:solidFill>
                  <a:srgbClr val="FFFFFF"/>
                </a:solidFill>
                <a:latin typeface="Arial" pitchFamily="34" charset="0"/>
                <a:ea typeface="MS PGothic" pitchFamily="34" charset="-128"/>
                <a:cs typeface="Arial" pitchFamily="34" charset="0"/>
              </a:endParaRPr>
            </a:p>
          </p:txBody>
        </p:sp>
      </p:grpSp>
      <p:grpSp>
        <p:nvGrpSpPr>
          <p:cNvPr id="12" name="组合 11"/>
          <p:cNvGrpSpPr/>
          <p:nvPr/>
        </p:nvGrpSpPr>
        <p:grpSpPr>
          <a:xfrm>
            <a:off x="947094" y="2100490"/>
            <a:ext cx="9256713" cy="2795587"/>
            <a:chOff x="947091" y="2100490"/>
            <a:chExt cx="9256712" cy="2795587"/>
          </a:xfrm>
          <a:solidFill>
            <a:srgbClr val="00B08A"/>
          </a:solidFill>
        </p:grpSpPr>
        <p:sp>
          <p:nvSpPr>
            <p:cNvPr id="15369" name="椭圆 145"/>
            <p:cNvSpPr>
              <a:spLocks noChangeArrowheads="1"/>
            </p:cNvSpPr>
            <p:nvPr/>
          </p:nvSpPr>
          <p:spPr bwMode="auto">
            <a:xfrm>
              <a:off x="947091" y="4823052"/>
              <a:ext cx="71437" cy="73025"/>
            </a:xfrm>
            <a:prstGeom prst="ellipse">
              <a:avLst/>
            </a:prstGeom>
            <a:grpFill/>
            <a:ln w="38100" cap="flat" cmpd="sng" algn="ctr">
              <a:noFill/>
              <a:prstDash val="solid"/>
              <a:headEnd type="none" w="med" len="med"/>
              <a:tailEnd type="none" w="med" len="med"/>
            </a:ln>
            <a:effectLst/>
            <a:extLst/>
          </p:spPr>
          <p:txBody>
            <a:bodyPr lIns="91425" tIns="45712" rIns="91425" bIns="45712"/>
            <a:lstStyle/>
            <a:p>
              <a:pPr defTabSz="877888" eaLnBrk="0" hangingPunct="0">
                <a:defRPr/>
              </a:pPr>
              <a:endParaRPr lang="zh-CN" altLang="zh-CN" sz="1600">
                <a:solidFill>
                  <a:srgbClr val="FFFFFF"/>
                </a:solidFill>
                <a:latin typeface="Arial" pitchFamily="34" charset="0"/>
                <a:ea typeface="ＭＳ Ｐゴシック" pitchFamily="34" charset="-128"/>
                <a:cs typeface="Arial" pitchFamily="34" charset="0"/>
              </a:endParaRPr>
            </a:p>
          </p:txBody>
        </p:sp>
        <p:sp>
          <p:nvSpPr>
            <p:cNvPr id="15379" name="椭圆 145"/>
            <p:cNvSpPr>
              <a:spLocks noChangeArrowheads="1"/>
            </p:cNvSpPr>
            <p:nvPr/>
          </p:nvSpPr>
          <p:spPr bwMode="auto">
            <a:xfrm>
              <a:off x="2454907" y="2809109"/>
              <a:ext cx="71438" cy="71438"/>
            </a:xfrm>
            <a:prstGeom prst="ellipse">
              <a:avLst/>
            </a:prstGeom>
            <a:grpFill/>
            <a:ln w="38100" cap="flat" cmpd="sng" algn="ctr">
              <a:noFill/>
              <a:prstDash val="solid"/>
              <a:headEnd type="none" w="med" len="med"/>
              <a:tailEnd type="none" w="med" len="med"/>
            </a:ln>
            <a:effectLst/>
            <a:extLst/>
          </p:spPr>
          <p:txBody>
            <a:bodyPr lIns="91425" tIns="45712" rIns="91425" bIns="45712"/>
            <a:lstStyle/>
            <a:p>
              <a:pPr defTabSz="877888" eaLnBrk="0" hangingPunct="0">
                <a:defRPr/>
              </a:pPr>
              <a:endParaRPr lang="zh-CN" altLang="zh-CN" sz="1600">
                <a:solidFill>
                  <a:srgbClr val="FFFFFF"/>
                </a:solidFill>
                <a:latin typeface="Arial" pitchFamily="34" charset="0"/>
                <a:ea typeface="ＭＳ Ｐゴシック" pitchFamily="34" charset="-128"/>
                <a:cs typeface="Arial" pitchFamily="34" charset="0"/>
              </a:endParaRPr>
            </a:p>
          </p:txBody>
        </p:sp>
        <p:sp>
          <p:nvSpPr>
            <p:cNvPr id="15380" name="椭圆 145"/>
            <p:cNvSpPr>
              <a:spLocks noChangeArrowheads="1"/>
            </p:cNvSpPr>
            <p:nvPr/>
          </p:nvSpPr>
          <p:spPr bwMode="auto">
            <a:xfrm>
              <a:off x="6416028" y="2148115"/>
              <a:ext cx="71438" cy="71437"/>
            </a:xfrm>
            <a:prstGeom prst="ellipse">
              <a:avLst/>
            </a:prstGeom>
            <a:grpFill/>
            <a:ln w="38100" cap="flat" cmpd="sng" algn="ctr">
              <a:noFill/>
              <a:prstDash val="solid"/>
              <a:headEnd type="none" w="med" len="med"/>
              <a:tailEnd type="none" w="med" len="med"/>
            </a:ln>
            <a:effectLst/>
            <a:extLst/>
          </p:spPr>
          <p:txBody>
            <a:bodyPr lIns="91425" tIns="45712" rIns="91425" bIns="45712"/>
            <a:lstStyle/>
            <a:p>
              <a:pPr defTabSz="877888" eaLnBrk="0" hangingPunct="0">
                <a:defRPr/>
              </a:pPr>
              <a:endParaRPr lang="zh-CN" altLang="zh-CN" sz="1600">
                <a:solidFill>
                  <a:srgbClr val="FFFFFF"/>
                </a:solidFill>
                <a:latin typeface="Arial" pitchFamily="34" charset="0"/>
                <a:ea typeface="ＭＳ Ｐゴシック" pitchFamily="34" charset="-128"/>
                <a:cs typeface="Arial" pitchFamily="34" charset="0"/>
              </a:endParaRPr>
            </a:p>
          </p:txBody>
        </p:sp>
        <p:sp>
          <p:nvSpPr>
            <p:cNvPr id="15381" name="椭圆 145"/>
            <p:cNvSpPr>
              <a:spLocks noChangeArrowheads="1"/>
            </p:cNvSpPr>
            <p:nvPr/>
          </p:nvSpPr>
          <p:spPr bwMode="auto">
            <a:xfrm>
              <a:off x="6146153" y="2527527"/>
              <a:ext cx="71438" cy="71438"/>
            </a:xfrm>
            <a:prstGeom prst="ellipse">
              <a:avLst/>
            </a:prstGeom>
            <a:grpFill/>
            <a:ln w="38100" cap="flat" cmpd="sng" algn="ctr">
              <a:noFill/>
              <a:prstDash val="solid"/>
              <a:headEnd type="none" w="med" len="med"/>
              <a:tailEnd type="none" w="med" len="med"/>
            </a:ln>
            <a:effectLst/>
            <a:extLst/>
          </p:spPr>
          <p:txBody>
            <a:bodyPr lIns="91425" tIns="45712" rIns="91425" bIns="45712"/>
            <a:lstStyle/>
            <a:p>
              <a:pPr defTabSz="877888" eaLnBrk="0" hangingPunct="0">
                <a:defRPr/>
              </a:pPr>
              <a:endParaRPr lang="zh-CN" altLang="zh-CN" sz="1600">
                <a:solidFill>
                  <a:srgbClr val="FFFFFF"/>
                </a:solidFill>
                <a:latin typeface="Arial" pitchFamily="34" charset="0"/>
                <a:ea typeface="ＭＳ Ｐゴシック" pitchFamily="34" charset="-128"/>
                <a:cs typeface="Arial" pitchFamily="34" charset="0"/>
              </a:endParaRPr>
            </a:p>
          </p:txBody>
        </p:sp>
        <p:sp>
          <p:nvSpPr>
            <p:cNvPr id="15382" name="椭圆 145"/>
            <p:cNvSpPr>
              <a:spLocks noChangeArrowheads="1"/>
            </p:cNvSpPr>
            <p:nvPr/>
          </p:nvSpPr>
          <p:spPr bwMode="auto">
            <a:xfrm>
              <a:off x="6946253" y="2721202"/>
              <a:ext cx="71438" cy="73025"/>
            </a:xfrm>
            <a:prstGeom prst="ellipse">
              <a:avLst/>
            </a:prstGeom>
            <a:grpFill/>
            <a:ln w="38100" cap="flat" cmpd="sng" algn="ctr">
              <a:noFill/>
              <a:prstDash val="solid"/>
              <a:headEnd type="none" w="med" len="med"/>
              <a:tailEnd type="none" w="med" len="med"/>
            </a:ln>
            <a:effectLst/>
            <a:extLst/>
          </p:spPr>
          <p:txBody>
            <a:bodyPr lIns="91425" tIns="45712" rIns="91425" bIns="45712"/>
            <a:lstStyle/>
            <a:p>
              <a:pPr defTabSz="877888" eaLnBrk="0" hangingPunct="0">
                <a:defRPr/>
              </a:pPr>
              <a:endParaRPr lang="zh-CN" altLang="zh-CN" sz="1600">
                <a:solidFill>
                  <a:srgbClr val="FFFFFF"/>
                </a:solidFill>
                <a:latin typeface="Arial" pitchFamily="34" charset="0"/>
                <a:ea typeface="ＭＳ Ｐゴシック" pitchFamily="34" charset="-128"/>
                <a:cs typeface="Arial" pitchFamily="34" charset="0"/>
              </a:endParaRPr>
            </a:p>
          </p:txBody>
        </p:sp>
        <p:sp>
          <p:nvSpPr>
            <p:cNvPr id="15383" name="椭圆 145"/>
            <p:cNvSpPr>
              <a:spLocks noChangeArrowheads="1"/>
            </p:cNvSpPr>
            <p:nvPr/>
          </p:nvSpPr>
          <p:spPr bwMode="auto">
            <a:xfrm>
              <a:off x="7343128" y="2100490"/>
              <a:ext cx="71438" cy="73025"/>
            </a:xfrm>
            <a:prstGeom prst="ellipse">
              <a:avLst/>
            </a:prstGeom>
            <a:grpFill/>
            <a:ln w="38100" cap="flat" cmpd="sng" algn="ctr">
              <a:noFill/>
              <a:prstDash val="solid"/>
              <a:headEnd type="none" w="med" len="med"/>
              <a:tailEnd type="none" w="med" len="med"/>
            </a:ln>
            <a:effectLst/>
            <a:extLst/>
          </p:spPr>
          <p:txBody>
            <a:bodyPr lIns="91425" tIns="45712" rIns="91425" bIns="45712"/>
            <a:lstStyle/>
            <a:p>
              <a:pPr defTabSz="877888" eaLnBrk="0" hangingPunct="0">
                <a:defRPr/>
              </a:pPr>
              <a:endParaRPr lang="zh-CN" altLang="zh-CN" sz="1600">
                <a:solidFill>
                  <a:srgbClr val="FFFFFF"/>
                </a:solidFill>
                <a:latin typeface="Arial" pitchFamily="34" charset="0"/>
                <a:ea typeface="ＭＳ Ｐゴシック" pitchFamily="34" charset="-128"/>
                <a:cs typeface="Arial" pitchFamily="34" charset="0"/>
              </a:endParaRPr>
            </a:p>
          </p:txBody>
        </p:sp>
        <p:sp>
          <p:nvSpPr>
            <p:cNvPr id="15384" name="椭圆 145"/>
            <p:cNvSpPr>
              <a:spLocks noChangeArrowheads="1"/>
            </p:cNvSpPr>
            <p:nvPr/>
          </p:nvSpPr>
          <p:spPr bwMode="auto">
            <a:xfrm>
              <a:off x="8441678" y="3538765"/>
              <a:ext cx="73025" cy="73025"/>
            </a:xfrm>
            <a:prstGeom prst="ellipse">
              <a:avLst/>
            </a:prstGeom>
            <a:grpFill/>
            <a:ln w="38100" cap="flat" cmpd="sng" algn="ctr">
              <a:noFill/>
              <a:prstDash val="solid"/>
              <a:headEnd type="none" w="med" len="med"/>
              <a:tailEnd type="none" w="med" len="med"/>
            </a:ln>
            <a:effectLst/>
            <a:extLst/>
          </p:spPr>
          <p:txBody>
            <a:bodyPr lIns="91425" tIns="45712" rIns="91425" bIns="45712"/>
            <a:lstStyle/>
            <a:p>
              <a:pPr defTabSz="877888" eaLnBrk="0" hangingPunct="0">
                <a:defRPr/>
              </a:pPr>
              <a:endParaRPr lang="zh-CN" altLang="zh-CN" sz="1600">
                <a:solidFill>
                  <a:srgbClr val="FFFFFF"/>
                </a:solidFill>
                <a:latin typeface="Arial" pitchFamily="34" charset="0"/>
                <a:ea typeface="ＭＳ Ｐゴシック" pitchFamily="34" charset="-128"/>
                <a:cs typeface="Arial" pitchFamily="34" charset="0"/>
              </a:endParaRPr>
            </a:p>
          </p:txBody>
        </p:sp>
        <p:sp>
          <p:nvSpPr>
            <p:cNvPr id="15385" name="椭圆 145"/>
            <p:cNvSpPr>
              <a:spLocks noChangeArrowheads="1"/>
            </p:cNvSpPr>
            <p:nvPr/>
          </p:nvSpPr>
          <p:spPr bwMode="auto">
            <a:xfrm>
              <a:off x="9457678" y="3070452"/>
              <a:ext cx="71438" cy="71438"/>
            </a:xfrm>
            <a:prstGeom prst="ellipse">
              <a:avLst/>
            </a:prstGeom>
            <a:grpFill/>
            <a:ln w="38100" cap="flat" cmpd="sng" algn="ctr">
              <a:noFill/>
              <a:prstDash val="solid"/>
              <a:headEnd type="none" w="med" len="med"/>
              <a:tailEnd type="none" w="med" len="med"/>
            </a:ln>
            <a:effectLst/>
            <a:extLst/>
          </p:spPr>
          <p:txBody>
            <a:bodyPr lIns="91425" tIns="45712" rIns="91425" bIns="45712"/>
            <a:lstStyle/>
            <a:p>
              <a:pPr defTabSz="877888" eaLnBrk="0" hangingPunct="0">
                <a:defRPr/>
              </a:pPr>
              <a:endParaRPr lang="zh-CN" altLang="zh-CN" sz="1600">
                <a:solidFill>
                  <a:srgbClr val="FFFFFF"/>
                </a:solidFill>
                <a:latin typeface="Arial" pitchFamily="34" charset="0"/>
                <a:ea typeface="ＭＳ Ｐゴシック" pitchFamily="34" charset="-128"/>
                <a:cs typeface="Arial" pitchFamily="34" charset="0"/>
              </a:endParaRPr>
            </a:p>
          </p:txBody>
        </p:sp>
        <p:sp>
          <p:nvSpPr>
            <p:cNvPr id="15386" name="椭圆 145"/>
            <p:cNvSpPr>
              <a:spLocks noChangeArrowheads="1"/>
            </p:cNvSpPr>
            <p:nvPr/>
          </p:nvSpPr>
          <p:spPr bwMode="auto">
            <a:xfrm>
              <a:off x="9645003" y="3064102"/>
              <a:ext cx="71438" cy="71438"/>
            </a:xfrm>
            <a:prstGeom prst="ellipse">
              <a:avLst/>
            </a:prstGeom>
            <a:grpFill/>
            <a:ln w="38100" cap="flat" cmpd="sng" algn="ctr">
              <a:noFill/>
              <a:prstDash val="solid"/>
              <a:headEnd type="none" w="med" len="med"/>
              <a:tailEnd type="none" w="med" len="med"/>
            </a:ln>
            <a:effectLst/>
            <a:extLst/>
          </p:spPr>
          <p:txBody>
            <a:bodyPr lIns="91425" tIns="45712" rIns="91425" bIns="45712"/>
            <a:lstStyle/>
            <a:p>
              <a:pPr defTabSz="877888" eaLnBrk="0" hangingPunct="0">
                <a:defRPr/>
              </a:pPr>
              <a:endParaRPr lang="zh-CN" altLang="zh-CN" sz="1600">
                <a:solidFill>
                  <a:srgbClr val="FFFFFF"/>
                </a:solidFill>
                <a:latin typeface="Arial" pitchFamily="34" charset="0"/>
                <a:ea typeface="ＭＳ Ｐゴシック" pitchFamily="34" charset="-128"/>
                <a:cs typeface="Arial" pitchFamily="34" charset="0"/>
              </a:endParaRPr>
            </a:p>
          </p:txBody>
        </p:sp>
        <p:sp>
          <p:nvSpPr>
            <p:cNvPr id="15387" name="椭圆 145"/>
            <p:cNvSpPr>
              <a:spLocks noChangeArrowheads="1"/>
            </p:cNvSpPr>
            <p:nvPr/>
          </p:nvSpPr>
          <p:spPr bwMode="auto">
            <a:xfrm>
              <a:off x="9562453" y="3006952"/>
              <a:ext cx="71438" cy="71438"/>
            </a:xfrm>
            <a:prstGeom prst="ellipse">
              <a:avLst/>
            </a:prstGeom>
            <a:grpFill/>
            <a:ln w="38100" cap="flat" cmpd="sng" algn="ctr">
              <a:noFill/>
              <a:prstDash val="solid"/>
              <a:headEnd type="none" w="med" len="med"/>
              <a:tailEnd type="none" w="med" len="med"/>
            </a:ln>
            <a:effectLst/>
            <a:extLst/>
          </p:spPr>
          <p:txBody>
            <a:bodyPr lIns="91425" tIns="45712" rIns="91425" bIns="45712"/>
            <a:lstStyle/>
            <a:p>
              <a:pPr defTabSz="877888" eaLnBrk="0" hangingPunct="0">
                <a:defRPr/>
              </a:pPr>
              <a:endParaRPr lang="zh-CN" altLang="zh-CN" sz="1600">
                <a:solidFill>
                  <a:srgbClr val="FFFFFF"/>
                </a:solidFill>
                <a:latin typeface="Arial" pitchFamily="34" charset="0"/>
                <a:ea typeface="ＭＳ Ｐゴシック" pitchFamily="34" charset="-128"/>
                <a:cs typeface="Arial" pitchFamily="34" charset="0"/>
              </a:endParaRPr>
            </a:p>
          </p:txBody>
        </p:sp>
        <p:sp>
          <p:nvSpPr>
            <p:cNvPr id="15388" name="椭圆 145"/>
            <p:cNvSpPr>
              <a:spLocks noChangeArrowheads="1"/>
            </p:cNvSpPr>
            <p:nvPr/>
          </p:nvSpPr>
          <p:spPr bwMode="auto">
            <a:xfrm>
              <a:off x="9527528" y="2875190"/>
              <a:ext cx="71438" cy="71437"/>
            </a:xfrm>
            <a:prstGeom prst="ellipse">
              <a:avLst/>
            </a:prstGeom>
            <a:grpFill/>
            <a:ln w="38100" cap="flat" cmpd="sng" algn="ctr">
              <a:noFill/>
              <a:prstDash val="solid"/>
              <a:headEnd type="none" w="med" len="med"/>
              <a:tailEnd type="none" w="med" len="med"/>
            </a:ln>
            <a:effectLst/>
            <a:extLst/>
          </p:spPr>
          <p:txBody>
            <a:bodyPr lIns="91425" tIns="45712" rIns="91425" bIns="45712"/>
            <a:lstStyle/>
            <a:p>
              <a:pPr defTabSz="877888" eaLnBrk="0" hangingPunct="0">
                <a:defRPr/>
              </a:pPr>
              <a:endParaRPr lang="zh-CN" altLang="zh-CN" sz="1600">
                <a:solidFill>
                  <a:srgbClr val="FFFFFF"/>
                </a:solidFill>
                <a:latin typeface="Arial" pitchFamily="34" charset="0"/>
                <a:ea typeface="ＭＳ Ｐゴシック" pitchFamily="34" charset="-128"/>
                <a:cs typeface="Arial" pitchFamily="34" charset="0"/>
              </a:endParaRPr>
            </a:p>
          </p:txBody>
        </p:sp>
        <p:sp>
          <p:nvSpPr>
            <p:cNvPr id="9" name="椭圆 145"/>
            <p:cNvSpPr>
              <a:spLocks noChangeArrowheads="1"/>
            </p:cNvSpPr>
            <p:nvPr/>
          </p:nvSpPr>
          <p:spPr bwMode="auto">
            <a:xfrm>
              <a:off x="9251303" y="3016477"/>
              <a:ext cx="71438" cy="71438"/>
            </a:xfrm>
            <a:prstGeom prst="ellipse">
              <a:avLst/>
            </a:prstGeom>
            <a:grpFill/>
            <a:ln w="38100" cap="flat" cmpd="sng" algn="ctr">
              <a:noFill/>
              <a:prstDash val="solid"/>
              <a:headEnd type="none" w="med" len="med"/>
              <a:tailEnd type="none" w="med" len="med"/>
            </a:ln>
            <a:effectLst/>
            <a:extLst/>
          </p:spPr>
          <p:txBody>
            <a:bodyPr lIns="91425" tIns="45712" rIns="91425" bIns="45712"/>
            <a:lstStyle/>
            <a:p>
              <a:pPr defTabSz="877888" eaLnBrk="0" hangingPunct="0">
                <a:defRPr/>
              </a:pPr>
              <a:endParaRPr lang="zh-CN" altLang="zh-CN" sz="1600">
                <a:solidFill>
                  <a:srgbClr val="FFFFFF"/>
                </a:solidFill>
                <a:latin typeface="Arial" pitchFamily="34" charset="0"/>
                <a:ea typeface="ＭＳ Ｐゴシック" pitchFamily="34" charset="-128"/>
                <a:cs typeface="Arial" pitchFamily="34" charset="0"/>
              </a:endParaRPr>
            </a:p>
          </p:txBody>
        </p:sp>
        <p:sp>
          <p:nvSpPr>
            <p:cNvPr id="10" name="椭圆 145"/>
            <p:cNvSpPr>
              <a:spLocks noChangeArrowheads="1"/>
            </p:cNvSpPr>
            <p:nvPr/>
          </p:nvSpPr>
          <p:spPr bwMode="auto">
            <a:xfrm>
              <a:off x="9348141" y="2927577"/>
              <a:ext cx="71437" cy="71438"/>
            </a:xfrm>
            <a:prstGeom prst="ellipse">
              <a:avLst/>
            </a:prstGeom>
            <a:grpFill/>
            <a:ln w="38100" cap="flat" cmpd="sng" algn="ctr">
              <a:noFill/>
              <a:prstDash val="solid"/>
              <a:headEnd type="none" w="med" len="med"/>
              <a:tailEnd type="none" w="med" len="med"/>
            </a:ln>
            <a:effectLst/>
            <a:extLst/>
          </p:spPr>
          <p:txBody>
            <a:bodyPr lIns="91425" tIns="45712" rIns="91425" bIns="45712"/>
            <a:lstStyle/>
            <a:p>
              <a:pPr defTabSz="877888" eaLnBrk="0" hangingPunct="0">
                <a:defRPr/>
              </a:pPr>
              <a:endParaRPr lang="zh-CN" altLang="zh-CN" sz="1600">
                <a:solidFill>
                  <a:srgbClr val="FFFFFF"/>
                </a:solidFill>
                <a:latin typeface="Arial" pitchFamily="34" charset="0"/>
                <a:ea typeface="ＭＳ Ｐゴシック" pitchFamily="34" charset="-128"/>
                <a:cs typeface="Arial" pitchFamily="34" charset="0"/>
              </a:endParaRPr>
            </a:p>
          </p:txBody>
        </p:sp>
        <p:sp>
          <p:nvSpPr>
            <p:cNvPr id="11" name="椭圆 145"/>
            <p:cNvSpPr>
              <a:spLocks noChangeArrowheads="1"/>
            </p:cNvSpPr>
            <p:nvPr/>
          </p:nvSpPr>
          <p:spPr bwMode="auto">
            <a:xfrm>
              <a:off x="9467203" y="2724377"/>
              <a:ext cx="73025" cy="73025"/>
            </a:xfrm>
            <a:prstGeom prst="ellipse">
              <a:avLst/>
            </a:prstGeom>
            <a:grpFill/>
            <a:ln w="38100" cap="flat" cmpd="sng" algn="ctr">
              <a:noFill/>
              <a:prstDash val="solid"/>
              <a:headEnd type="none" w="med" len="med"/>
              <a:tailEnd type="none" w="med" len="med"/>
            </a:ln>
            <a:effectLst/>
            <a:extLst/>
          </p:spPr>
          <p:txBody>
            <a:bodyPr lIns="91425" tIns="45712" rIns="91425" bIns="45712"/>
            <a:lstStyle/>
            <a:p>
              <a:pPr defTabSz="877888" eaLnBrk="0" hangingPunct="0">
                <a:defRPr/>
              </a:pPr>
              <a:endParaRPr lang="zh-CN" altLang="zh-CN" sz="1600">
                <a:solidFill>
                  <a:srgbClr val="FFFFFF"/>
                </a:solidFill>
                <a:latin typeface="Arial" pitchFamily="34" charset="0"/>
                <a:ea typeface="ＭＳ Ｐゴシック" pitchFamily="34" charset="-128"/>
                <a:cs typeface="Arial" pitchFamily="34" charset="0"/>
              </a:endParaRPr>
            </a:p>
          </p:txBody>
        </p:sp>
        <p:sp>
          <p:nvSpPr>
            <p:cNvPr id="15535" name="椭圆 145"/>
            <p:cNvSpPr>
              <a:spLocks noChangeArrowheads="1"/>
            </p:cNvSpPr>
            <p:nvPr/>
          </p:nvSpPr>
          <p:spPr bwMode="auto">
            <a:xfrm>
              <a:off x="10132366" y="2695802"/>
              <a:ext cx="71437" cy="73025"/>
            </a:xfrm>
            <a:prstGeom prst="ellipse">
              <a:avLst/>
            </a:prstGeom>
            <a:grpFill/>
            <a:ln w="38100" cap="flat" cmpd="sng" algn="ctr">
              <a:noFill/>
              <a:prstDash val="solid"/>
              <a:headEnd type="none" w="med" len="med"/>
              <a:tailEnd type="none" w="med" len="med"/>
            </a:ln>
            <a:effectLst/>
            <a:extLst/>
          </p:spPr>
          <p:txBody>
            <a:bodyPr lIns="91425" tIns="45712" rIns="91425" bIns="45712"/>
            <a:lstStyle/>
            <a:p>
              <a:pPr defTabSz="877888" eaLnBrk="0" hangingPunct="0">
                <a:defRPr/>
              </a:pPr>
              <a:endParaRPr lang="zh-CN" altLang="zh-CN" sz="1600">
                <a:solidFill>
                  <a:srgbClr val="FFFFFF"/>
                </a:solidFill>
                <a:latin typeface="Arial" pitchFamily="34" charset="0"/>
                <a:ea typeface="ＭＳ Ｐゴシック" pitchFamily="34" charset="-128"/>
                <a:cs typeface="Arial" pitchFamily="34" charset="0"/>
              </a:endParaRPr>
            </a:p>
          </p:txBody>
        </p:sp>
        <p:sp>
          <p:nvSpPr>
            <p:cNvPr id="15536" name="椭圆 145"/>
            <p:cNvSpPr>
              <a:spLocks noChangeArrowheads="1"/>
            </p:cNvSpPr>
            <p:nvPr/>
          </p:nvSpPr>
          <p:spPr bwMode="auto">
            <a:xfrm>
              <a:off x="3883966" y="2568802"/>
              <a:ext cx="71437" cy="71438"/>
            </a:xfrm>
            <a:prstGeom prst="ellipse">
              <a:avLst/>
            </a:prstGeom>
            <a:grpFill/>
            <a:ln w="38100" cap="flat" cmpd="sng" algn="ctr">
              <a:noFill/>
              <a:prstDash val="solid"/>
              <a:headEnd type="none" w="med" len="med"/>
              <a:tailEnd type="none" w="med" len="med"/>
            </a:ln>
            <a:effectLst/>
            <a:extLst/>
          </p:spPr>
          <p:txBody>
            <a:bodyPr lIns="91425" tIns="45712" rIns="91425" bIns="45712"/>
            <a:lstStyle/>
            <a:p>
              <a:pPr defTabSz="877888" eaLnBrk="0" hangingPunct="0">
                <a:defRPr/>
              </a:pPr>
              <a:endParaRPr lang="zh-CN" altLang="zh-CN" sz="1600">
                <a:solidFill>
                  <a:srgbClr val="FFFFFF"/>
                </a:solidFill>
                <a:latin typeface="Arial" pitchFamily="34" charset="0"/>
                <a:ea typeface="ＭＳ Ｐゴシック" pitchFamily="34" charset="-128"/>
                <a:cs typeface="Arial" pitchFamily="34" charset="0"/>
              </a:endParaRPr>
            </a:p>
          </p:txBody>
        </p:sp>
      </p:grpSp>
      <p:sp>
        <p:nvSpPr>
          <p:cNvPr id="3" name="标题 2"/>
          <p:cNvSpPr>
            <a:spLocks noGrp="1"/>
          </p:cNvSpPr>
          <p:nvPr>
            <p:ph type="title"/>
          </p:nvPr>
        </p:nvSpPr>
        <p:spPr>
          <a:xfrm>
            <a:off x="823913" y="341314"/>
            <a:ext cx="10847387" cy="1107996"/>
          </a:xfrm>
        </p:spPr>
        <p:txBody>
          <a:bodyPr/>
          <a:lstStyle/>
          <a:p>
            <a:pPr>
              <a:defRPr/>
            </a:pPr>
            <a:r>
              <a:rPr lang="en-US" altLang="zh-CN" dirty="0" smtClean="0"/>
              <a:t>Globalized resource deployment and localized business operations</a:t>
            </a:r>
            <a:endParaRPr lang="en-US" altLang="zh-CN" dirty="0"/>
          </a:p>
        </p:txBody>
      </p:sp>
      <p:pic>
        <p:nvPicPr>
          <p:cNvPr id="28705" name="Picture 77" desc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3925" y="4090988"/>
            <a:ext cx="128588" cy="12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06" name="Text Box 256"/>
          <p:cNvSpPr txBox="1">
            <a:spLocks noChangeArrowheads="1"/>
          </p:cNvSpPr>
          <p:nvPr/>
        </p:nvSpPr>
        <p:spPr bwMode="auto">
          <a:xfrm>
            <a:off x="3768726" y="2271719"/>
            <a:ext cx="75723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1000">
                <a:solidFill>
                  <a:srgbClr val="404040"/>
                </a:solidFill>
                <a:latin typeface="Arial" charset="0"/>
                <a:ea typeface="黑体" pitchFamily="49" charset="-122"/>
                <a:cs typeface="Arial" charset="0"/>
              </a:rPr>
              <a:t>Toronto</a:t>
            </a:r>
            <a:endParaRPr lang="zh-CN" altLang="zh-CN">
              <a:solidFill>
                <a:srgbClr val="404040"/>
              </a:solidFill>
              <a:latin typeface="Arial" charset="0"/>
              <a:ea typeface="黑体" pitchFamily="49" charset="-122"/>
              <a:cs typeface="Arial" charset="0"/>
            </a:endParaRPr>
          </a:p>
        </p:txBody>
      </p:sp>
      <p:sp>
        <p:nvSpPr>
          <p:cNvPr id="28707" name="Text Box 256"/>
          <p:cNvSpPr txBox="1">
            <a:spLocks noChangeArrowheads="1"/>
          </p:cNvSpPr>
          <p:nvPr/>
        </p:nvSpPr>
        <p:spPr bwMode="auto">
          <a:xfrm>
            <a:off x="3956052" y="2482850"/>
            <a:ext cx="757238"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1000">
                <a:solidFill>
                  <a:srgbClr val="404040"/>
                </a:solidFill>
                <a:latin typeface="Arial" charset="0"/>
                <a:ea typeface="黑体" pitchFamily="49" charset="-122"/>
                <a:cs typeface="Arial" charset="0"/>
              </a:rPr>
              <a:t>Ottawa</a:t>
            </a:r>
            <a:endParaRPr lang="zh-CN" altLang="zh-CN">
              <a:solidFill>
                <a:srgbClr val="404040"/>
              </a:solidFill>
              <a:latin typeface="Arial" charset="0"/>
              <a:ea typeface="黑体" pitchFamily="49" charset="-122"/>
              <a:cs typeface="Arial" charset="0"/>
            </a:endParaRPr>
          </a:p>
        </p:txBody>
      </p:sp>
      <p:sp>
        <p:nvSpPr>
          <p:cNvPr id="28708" name="Text Box 256"/>
          <p:cNvSpPr txBox="1">
            <a:spLocks noChangeArrowheads="1"/>
          </p:cNvSpPr>
          <p:nvPr/>
        </p:nvSpPr>
        <p:spPr bwMode="auto">
          <a:xfrm>
            <a:off x="1673227" y="2741617"/>
            <a:ext cx="75723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1000">
                <a:solidFill>
                  <a:srgbClr val="404040"/>
                </a:solidFill>
                <a:latin typeface="Arial" charset="0"/>
                <a:ea typeface="黑体" pitchFamily="49" charset="-122"/>
                <a:cs typeface="Arial" charset="0"/>
              </a:rPr>
              <a:t>Silicon Valley</a:t>
            </a:r>
            <a:endParaRPr lang="zh-CN" altLang="zh-CN">
              <a:solidFill>
                <a:srgbClr val="404040"/>
              </a:solidFill>
              <a:latin typeface="Arial" charset="0"/>
              <a:ea typeface="黑体" pitchFamily="49" charset="-122"/>
              <a:cs typeface="Arial" charset="0"/>
            </a:endParaRPr>
          </a:p>
        </p:txBody>
      </p:sp>
    </p:spTree>
    <p:extLst>
      <p:ext uri="{BB962C8B-B14F-4D97-AF65-F5344CB8AC3E}">
        <p14:creationId xmlns:p14="http://schemas.microsoft.com/office/powerpoint/2010/main" val="1784657758"/>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43089" y="2390013"/>
            <a:ext cx="8304212" cy="1354217"/>
          </a:xfrm>
        </p:spPr>
        <p:txBody>
          <a:bodyPr/>
          <a:lstStyle/>
          <a:p>
            <a:pPr algn="ctr">
              <a:defRPr/>
            </a:pPr>
            <a:r>
              <a:rPr lang="en-US" altLang="zh-CN" sz="4400" b="1" dirty="0" smtClean="0"/>
              <a:t>Huawei’s </a:t>
            </a:r>
            <a:r>
              <a:rPr lang="en-US" altLang="zh-CN" sz="4400" b="1" dirty="0"/>
              <a:t>commitment in Denmark and Europe</a:t>
            </a:r>
          </a:p>
        </p:txBody>
      </p:sp>
    </p:spTree>
    <p:extLst>
      <p:ext uri="{BB962C8B-B14F-4D97-AF65-F5344CB8AC3E}">
        <p14:creationId xmlns:p14="http://schemas.microsoft.com/office/powerpoint/2010/main" val="8123040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圆角矩形 53"/>
          <p:cNvSpPr/>
          <p:nvPr/>
        </p:nvSpPr>
        <p:spPr bwMode="auto">
          <a:xfrm>
            <a:off x="976599" y="1233498"/>
            <a:ext cx="10698163" cy="2554741"/>
          </a:xfrm>
          <a:prstGeom prst="roundRect">
            <a:avLst>
              <a:gd name="adj" fmla="val 3161"/>
            </a:avLst>
          </a:prstGeom>
          <a:gradFill>
            <a:gsLst>
              <a:gs pos="0">
                <a:schemeClr val="bg1">
                  <a:lumMod val="95000"/>
                </a:schemeClr>
              </a:gs>
              <a:gs pos="100000">
                <a:srgbClr val="FFFFFF"/>
              </a:gs>
            </a:gsLst>
            <a:lin ang="16200000" scaled="0"/>
          </a:gradFill>
          <a:ln>
            <a:noFill/>
          </a:ln>
          <a:effectLst>
            <a:outerShdw blurRad="63500" sx="101000" sy="101000" algn="ctr"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buNone/>
            </a:pPr>
            <a:endParaRPr lang="zh-CN" altLang="en-US" sz="1600">
              <a:solidFill>
                <a:srgbClr val="000000"/>
              </a:solidFill>
              <a:latin typeface="Arial" pitchFamily="34" charset="0"/>
              <a:ea typeface="SimSun" pitchFamily="2" charset="-122"/>
              <a:cs typeface="Arial" pitchFamily="34" charset="0"/>
            </a:endParaRPr>
          </a:p>
        </p:txBody>
      </p:sp>
      <p:sp>
        <p:nvSpPr>
          <p:cNvPr id="27" name="Title 1"/>
          <p:cNvSpPr>
            <a:spLocks noGrp="1"/>
          </p:cNvSpPr>
          <p:nvPr>
            <p:ph type="title"/>
          </p:nvPr>
        </p:nvSpPr>
        <p:spPr>
          <a:xfrm>
            <a:off x="832038" y="417126"/>
            <a:ext cx="10975975" cy="523220"/>
          </a:xfrm>
          <a:noFill/>
          <a:ln w="9525" algn="ctr">
            <a:noFill/>
            <a:miter lim="800000"/>
            <a:headEnd/>
            <a:tailEnd/>
          </a:ln>
          <a:effectLst/>
        </p:spPr>
        <p:txBody>
          <a:bodyPr vert="horz" wrap="square" lIns="91440" tIns="45720" rIns="91440" bIns="45720" numCol="1" anchor="ctr" anchorCtr="0" compatLnSpc="1">
            <a:prstTxWarp prst="textNoShape">
              <a:avLst/>
            </a:prstTxWarp>
          </a:bodyPr>
          <a:lstStyle/>
          <a:p>
            <a:r>
              <a:rPr lang="en-US" altLang="zh-CN" sz="2800" dirty="0" smtClean="0">
                <a:latin typeface="+mj-lt"/>
                <a:ea typeface="微软雅黑" pitchFamily="34" charset="-122"/>
                <a:cs typeface="Arial" pitchFamily="34" charset="0"/>
              </a:rPr>
              <a:t>Huawei Europe: Continued Local Commitment</a:t>
            </a:r>
          </a:p>
        </p:txBody>
      </p:sp>
      <p:sp>
        <p:nvSpPr>
          <p:cNvPr id="28" name="Rectangle 23"/>
          <p:cNvSpPr/>
          <p:nvPr/>
        </p:nvSpPr>
        <p:spPr bwMode="auto">
          <a:xfrm>
            <a:off x="1076384" y="1458980"/>
            <a:ext cx="11118797" cy="232524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2" rtlCol="0" anchor="t" anchorCtr="0" compatLnSpc="1">
            <a:prstTxWarp prst="textNoShape">
              <a:avLst/>
            </a:prstTxWarp>
          </a:bodyPr>
          <a:lstStyle/>
          <a:p>
            <a:pPr defTabSz="834496" fontAlgn="auto">
              <a:lnSpc>
                <a:spcPct val="150000"/>
              </a:lnSpc>
              <a:spcBef>
                <a:spcPts val="0"/>
              </a:spcBef>
              <a:spcAft>
                <a:spcPts val="0"/>
              </a:spcAft>
              <a:buClr>
                <a:srgbClr val="990000"/>
              </a:buClr>
              <a:buSzPct val="60000"/>
              <a:buNone/>
              <a:defRPr/>
            </a:pPr>
            <a:r>
              <a:rPr lang="en-US" altLang="zh-CN" sz="1350" b="1" kern="0" dirty="0" smtClean="0">
                <a:solidFill>
                  <a:srgbClr val="C00000"/>
                </a:solidFill>
                <a:latin typeface="Arial" pitchFamily="34" charset="0"/>
                <a:ea typeface="华文细黑" pitchFamily="2" charset="-122"/>
                <a:cs typeface="Arial" pitchFamily="34" charset="0"/>
              </a:rPr>
              <a:t>5.23 </a:t>
            </a:r>
            <a:r>
              <a:rPr lang="en-US" altLang="zh-CN" sz="1350" kern="0" dirty="0" smtClean="0">
                <a:solidFill>
                  <a:srgbClr val="000000"/>
                </a:solidFill>
                <a:latin typeface="Arial" pitchFamily="34" charset="0"/>
                <a:ea typeface="华文细黑" pitchFamily="2" charset="-122"/>
                <a:cs typeface="Arial" pitchFamily="34" charset="0"/>
              </a:rPr>
              <a:t>billion revenue for Europe Region</a:t>
            </a:r>
          </a:p>
          <a:p>
            <a:pPr defTabSz="834496" fontAlgn="auto">
              <a:lnSpc>
                <a:spcPct val="150000"/>
              </a:lnSpc>
              <a:spcBef>
                <a:spcPts val="0"/>
              </a:spcBef>
              <a:spcAft>
                <a:spcPts val="0"/>
              </a:spcAft>
              <a:buClr>
                <a:srgbClr val="990000"/>
              </a:buClr>
              <a:buSzPct val="60000"/>
              <a:buNone/>
              <a:defRPr/>
            </a:pPr>
            <a:r>
              <a:rPr lang="en-US" altLang="zh-CN" sz="1350" b="1" kern="0" dirty="0" smtClean="0">
                <a:solidFill>
                  <a:srgbClr val="C00000"/>
                </a:solidFill>
                <a:latin typeface="Arial" pitchFamily="34" charset="0"/>
                <a:ea typeface="华文细黑" pitchFamily="2" charset="-122"/>
                <a:cs typeface="Arial" pitchFamily="34" charset="0"/>
              </a:rPr>
              <a:t>3.4</a:t>
            </a:r>
            <a:r>
              <a:rPr lang="en-US" altLang="zh-CN" sz="1350" b="0" kern="0" dirty="0" smtClean="0">
                <a:solidFill>
                  <a:srgbClr val="000000"/>
                </a:solidFill>
                <a:latin typeface="Arial" pitchFamily="34" charset="0"/>
                <a:ea typeface="华文细黑" pitchFamily="2" charset="-122"/>
                <a:cs typeface="Arial" pitchFamily="34" charset="0"/>
              </a:rPr>
              <a:t> Billion </a:t>
            </a:r>
            <a:r>
              <a:rPr lang="en-US" altLang="zh-CN" sz="1350" kern="0" dirty="0" smtClean="0">
                <a:solidFill>
                  <a:srgbClr val="000000"/>
                </a:solidFill>
                <a:latin typeface="Arial" pitchFamily="34" charset="0"/>
                <a:ea typeface="华文细黑" pitchFamily="2" charset="-122"/>
                <a:cs typeface="Arial" pitchFamily="34" charset="0"/>
              </a:rPr>
              <a:t>US</a:t>
            </a:r>
            <a:r>
              <a:rPr lang="en-US" altLang="zh-CN" sz="1350" b="0" kern="0" dirty="0" smtClean="0">
                <a:solidFill>
                  <a:srgbClr val="000000"/>
                </a:solidFill>
                <a:latin typeface="Arial" pitchFamily="34" charset="0"/>
                <a:ea typeface="华文细黑" pitchFamily="2" charset="-122"/>
                <a:cs typeface="Arial" pitchFamily="34" charset="0"/>
              </a:rPr>
              <a:t>$ Procurement amount</a:t>
            </a:r>
          </a:p>
          <a:p>
            <a:pPr marL="0" marR="0" lvl="0" indent="0" defTabSz="834496" eaLnBrk="1" fontAlgn="auto" latinLnBrk="0" hangingPunct="1">
              <a:lnSpc>
                <a:spcPct val="150000"/>
              </a:lnSpc>
              <a:spcBef>
                <a:spcPts val="0"/>
              </a:spcBef>
              <a:spcAft>
                <a:spcPts val="0"/>
              </a:spcAft>
              <a:buClr>
                <a:srgbClr val="990000"/>
              </a:buClr>
              <a:buSzPct val="60000"/>
              <a:buNone/>
              <a:tabLst/>
              <a:defRPr/>
            </a:pPr>
            <a:r>
              <a:rPr lang="en-US" altLang="zh-CN" sz="1350" b="1" kern="0" dirty="0" smtClean="0">
                <a:solidFill>
                  <a:srgbClr val="C00000"/>
                </a:solidFill>
                <a:latin typeface="Arial" pitchFamily="34" charset="0"/>
                <a:ea typeface="华文细黑" pitchFamily="2" charset="-122"/>
                <a:cs typeface="Arial" pitchFamily="34" charset="0"/>
              </a:rPr>
              <a:t>7,700</a:t>
            </a:r>
            <a:r>
              <a:rPr lang="en-US" altLang="zh-CN" sz="1350" b="1" kern="0" dirty="0" smtClean="0">
                <a:solidFill>
                  <a:srgbClr val="990000"/>
                </a:solidFill>
                <a:latin typeface="Arial" pitchFamily="34" charset="0"/>
                <a:ea typeface="华文细黑" pitchFamily="2" charset="-122"/>
                <a:cs typeface="Arial" pitchFamily="34" charset="0"/>
              </a:rPr>
              <a:t> </a:t>
            </a:r>
            <a:r>
              <a:rPr lang="en-US" altLang="zh-CN" sz="1350" b="0" kern="0" dirty="0" smtClean="0">
                <a:solidFill>
                  <a:srgbClr val="000000"/>
                </a:solidFill>
                <a:latin typeface="Arial" pitchFamily="34" charset="0"/>
                <a:ea typeface="华文细黑" pitchFamily="2" charset="-122"/>
                <a:cs typeface="Arial" pitchFamily="34" charset="0"/>
              </a:rPr>
              <a:t>Employees,</a:t>
            </a:r>
            <a:r>
              <a:rPr lang="en-US" altLang="zh-CN" sz="1350" kern="0" dirty="0" smtClean="0">
                <a:solidFill>
                  <a:srgbClr val="000000"/>
                </a:solidFill>
                <a:latin typeface="Arial" pitchFamily="34" charset="0"/>
                <a:ea typeface="华文细黑" pitchFamily="2" charset="-122"/>
                <a:cs typeface="Arial" pitchFamily="34" charset="0"/>
              </a:rPr>
              <a:t> </a:t>
            </a:r>
            <a:r>
              <a:rPr lang="en-US" altLang="zh-CN" sz="1350" b="1" kern="0" dirty="0" smtClean="0">
                <a:solidFill>
                  <a:srgbClr val="C00000"/>
                </a:solidFill>
                <a:latin typeface="Arial" pitchFamily="34" charset="0"/>
                <a:ea typeface="华文细黑" pitchFamily="2" charset="-122"/>
                <a:cs typeface="Arial" pitchFamily="34" charset="0"/>
              </a:rPr>
              <a:t>850+</a:t>
            </a:r>
            <a:r>
              <a:rPr lang="en-US" altLang="zh-CN" sz="1350" kern="0" dirty="0" smtClean="0">
                <a:solidFill>
                  <a:srgbClr val="C00000"/>
                </a:solidFill>
                <a:latin typeface="Arial" pitchFamily="34" charset="0"/>
                <a:ea typeface="华文细黑" pitchFamily="2" charset="-122"/>
                <a:cs typeface="Arial" pitchFamily="34" charset="0"/>
              </a:rPr>
              <a:t> </a:t>
            </a:r>
            <a:r>
              <a:rPr lang="en-US" altLang="zh-CN" sz="1350" b="0" kern="0" dirty="0" smtClean="0">
                <a:solidFill>
                  <a:srgbClr val="000000"/>
                </a:solidFill>
                <a:latin typeface="Arial" pitchFamily="34" charset="0"/>
                <a:ea typeface="华文细黑" pitchFamily="2" charset="-122"/>
                <a:cs typeface="Arial" pitchFamily="34" charset="0"/>
              </a:rPr>
              <a:t>in R&amp;D</a:t>
            </a:r>
          </a:p>
          <a:p>
            <a:pPr defTabSz="834496" fontAlgn="auto">
              <a:lnSpc>
                <a:spcPct val="150000"/>
              </a:lnSpc>
              <a:spcBef>
                <a:spcPts val="0"/>
              </a:spcBef>
              <a:spcAft>
                <a:spcPts val="0"/>
              </a:spcAft>
              <a:buClr>
                <a:srgbClr val="990000"/>
              </a:buClr>
              <a:buSzPct val="60000"/>
              <a:buNone/>
              <a:defRPr/>
            </a:pPr>
            <a:r>
              <a:rPr lang="en-US" altLang="zh-CN" sz="1350" b="1" kern="0" dirty="0" smtClean="0">
                <a:solidFill>
                  <a:srgbClr val="C00000"/>
                </a:solidFill>
                <a:latin typeface="Arial" pitchFamily="34" charset="0"/>
                <a:ea typeface="华文细黑" pitchFamily="2" charset="-122"/>
                <a:cs typeface="Arial" pitchFamily="34" charset="0"/>
              </a:rPr>
              <a:t>2</a:t>
            </a:r>
            <a:r>
              <a:rPr lang="en-US" altLang="zh-CN" sz="1350" kern="0" dirty="0" smtClean="0">
                <a:solidFill>
                  <a:srgbClr val="C00000"/>
                </a:solidFill>
                <a:latin typeface="Arial" pitchFamily="34" charset="0"/>
                <a:ea typeface="华文细黑" pitchFamily="2" charset="-122"/>
                <a:cs typeface="Arial" pitchFamily="34" charset="0"/>
              </a:rPr>
              <a:t> </a:t>
            </a:r>
            <a:r>
              <a:rPr lang="en-US" altLang="zh-CN" sz="1350" b="0" kern="0" dirty="0" smtClean="0">
                <a:latin typeface="Arial" pitchFamily="34" charset="0"/>
                <a:ea typeface="华文细黑" pitchFamily="2" charset="-122"/>
                <a:cs typeface="Arial" pitchFamily="34" charset="0"/>
              </a:rPr>
              <a:t>Regional headquarters: Warsaw &amp; Dusseldorf</a:t>
            </a:r>
            <a:endParaRPr lang="en-US" altLang="zh-CN" sz="1350" b="0" kern="0" dirty="0" smtClean="0">
              <a:solidFill>
                <a:srgbClr val="000000"/>
              </a:solidFill>
              <a:latin typeface="Arial" pitchFamily="34" charset="0"/>
              <a:ea typeface="华文细黑" pitchFamily="2" charset="-122"/>
              <a:cs typeface="Arial" pitchFamily="34" charset="0"/>
            </a:endParaRPr>
          </a:p>
          <a:p>
            <a:pPr defTabSz="834496" fontAlgn="auto">
              <a:lnSpc>
                <a:spcPct val="150000"/>
              </a:lnSpc>
              <a:spcBef>
                <a:spcPts val="0"/>
              </a:spcBef>
              <a:spcAft>
                <a:spcPts val="0"/>
              </a:spcAft>
              <a:buClr>
                <a:srgbClr val="990000"/>
              </a:buClr>
              <a:buSzPct val="60000"/>
              <a:buNone/>
              <a:defRPr/>
            </a:pPr>
            <a:r>
              <a:rPr lang="en-US" altLang="zh-CN" sz="1350" b="1" kern="0" dirty="0" smtClean="0">
                <a:solidFill>
                  <a:srgbClr val="C00000"/>
                </a:solidFill>
                <a:latin typeface="Arial" pitchFamily="34" charset="0"/>
                <a:ea typeface="华文细黑" pitchFamily="2" charset="-122"/>
                <a:cs typeface="Arial" pitchFamily="34" charset="0"/>
              </a:rPr>
              <a:t>2</a:t>
            </a:r>
            <a:r>
              <a:rPr lang="en-US" altLang="zh-CN" sz="1350" kern="0" dirty="0" smtClean="0">
                <a:solidFill>
                  <a:srgbClr val="000000"/>
                </a:solidFill>
                <a:latin typeface="Arial" pitchFamily="34" charset="0"/>
                <a:ea typeface="华文细黑" pitchFamily="2" charset="-122"/>
                <a:cs typeface="Arial" pitchFamily="34" charset="0"/>
              </a:rPr>
              <a:t> R&amp;D center </a:t>
            </a:r>
            <a:r>
              <a:rPr lang="en-US" altLang="zh-CN" sz="1350" b="1" kern="0" dirty="0" smtClean="0">
                <a:solidFill>
                  <a:srgbClr val="990000"/>
                </a:solidFill>
                <a:latin typeface="Arial" pitchFamily="34" charset="0"/>
                <a:ea typeface="华文细黑" pitchFamily="2" charset="-122"/>
                <a:cs typeface="Arial" pitchFamily="34" charset="0"/>
              </a:rPr>
              <a:t>and </a:t>
            </a:r>
            <a:r>
              <a:rPr lang="en-US" altLang="zh-CN" sz="1350" b="1" kern="0" dirty="0" smtClean="0">
                <a:solidFill>
                  <a:srgbClr val="C00000"/>
                </a:solidFill>
                <a:latin typeface="Arial" pitchFamily="34" charset="0"/>
                <a:ea typeface="华文细黑" pitchFamily="2" charset="-122"/>
                <a:cs typeface="Arial" pitchFamily="34" charset="0"/>
              </a:rPr>
              <a:t>11</a:t>
            </a:r>
            <a:r>
              <a:rPr lang="en-US" altLang="zh-CN" sz="1350" kern="0" dirty="0" smtClean="0">
                <a:latin typeface="Arial" pitchFamily="34" charset="0"/>
                <a:ea typeface="华文细黑" pitchFamily="2" charset="-122"/>
                <a:cs typeface="Arial" pitchFamily="34" charset="0"/>
              </a:rPr>
              <a:t> </a:t>
            </a:r>
            <a:r>
              <a:rPr lang="en-US" altLang="zh-CN" sz="1350" b="0" kern="0" dirty="0" smtClean="0">
                <a:latin typeface="Arial" pitchFamily="34" charset="0"/>
                <a:ea typeface="华文细黑" pitchFamily="2" charset="-122"/>
                <a:cs typeface="Arial" pitchFamily="34" charset="0"/>
              </a:rPr>
              <a:t>R&amp;D Sites</a:t>
            </a:r>
          </a:p>
          <a:p>
            <a:pPr defTabSz="834496" fontAlgn="auto">
              <a:lnSpc>
                <a:spcPct val="150000"/>
              </a:lnSpc>
              <a:spcBef>
                <a:spcPts val="0"/>
              </a:spcBef>
              <a:spcAft>
                <a:spcPts val="0"/>
              </a:spcAft>
              <a:buClr>
                <a:srgbClr val="990000"/>
              </a:buClr>
              <a:buSzPct val="60000"/>
              <a:buNone/>
              <a:defRPr/>
            </a:pPr>
            <a:endParaRPr lang="en-US" altLang="zh-CN" sz="1350" b="1" kern="0" dirty="0" smtClean="0">
              <a:solidFill>
                <a:srgbClr val="C00000"/>
              </a:solidFill>
              <a:latin typeface="Arial" pitchFamily="34" charset="0"/>
              <a:ea typeface="华文细黑" pitchFamily="2" charset="-122"/>
              <a:cs typeface="Arial" pitchFamily="34" charset="0"/>
            </a:endParaRPr>
          </a:p>
          <a:p>
            <a:pPr defTabSz="834496" fontAlgn="auto">
              <a:lnSpc>
                <a:spcPct val="150000"/>
              </a:lnSpc>
              <a:spcBef>
                <a:spcPts val="0"/>
              </a:spcBef>
              <a:spcAft>
                <a:spcPts val="0"/>
              </a:spcAft>
              <a:buClr>
                <a:srgbClr val="990000"/>
              </a:buClr>
              <a:buSzPct val="60000"/>
              <a:buNone/>
              <a:defRPr/>
            </a:pPr>
            <a:endParaRPr lang="en-US" altLang="zh-CN" sz="1350" b="1" kern="0" dirty="0" smtClean="0">
              <a:solidFill>
                <a:srgbClr val="C00000"/>
              </a:solidFill>
              <a:latin typeface="Arial" pitchFamily="34" charset="0"/>
              <a:ea typeface="华文细黑" pitchFamily="2" charset="-122"/>
              <a:cs typeface="Arial" pitchFamily="34" charset="0"/>
            </a:endParaRPr>
          </a:p>
          <a:p>
            <a:pPr defTabSz="834496" fontAlgn="auto">
              <a:lnSpc>
                <a:spcPct val="150000"/>
              </a:lnSpc>
              <a:spcBef>
                <a:spcPts val="0"/>
              </a:spcBef>
              <a:spcAft>
                <a:spcPts val="0"/>
              </a:spcAft>
              <a:buClr>
                <a:srgbClr val="990000"/>
              </a:buClr>
              <a:buSzPct val="60000"/>
              <a:buNone/>
              <a:defRPr/>
            </a:pPr>
            <a:r>
              <a:rPr lang="en-US" altLang="zh-CN" sz="1350" b="1" kern="0" dirty="0" smtClean="0">
                <a:solidFill>
                  <a:srgbClr val="C00000"/>
                </a:solidFill>
                <a:latin typeface="Arial" pitchFamily="34" charset="0"/>
                <a:ea typeface="华文细黑" pitchFamily="2" charset="-122"/>
                <a:cs typeface="Arial" pitchFamily="34" charset="0"/>
              </a:rPr>
              <a:t>  2</a:t>
            </a:r>
            <a:r>
              <a:rPr lang="en-US" altLang="zh-CN" sz="1350" b="1" kern="0" dirty="0" smtClean="0">
                <a:solidFill>
                  <a:srgbClr val="990000"/>
                </a:solidFill>
                <a:latin typeface="Arial" pitchFamily="34" charset="0"/>
                <a:ea typeface="华文细黑" pitchFamily="2" charset="-122"/>
                <a:cs typeface="Arial" pitchFamily="34" charset="0"/>
              </a:rPr>
              <a:t> </a:t>
            </a:r>
            <a:r>
              <a:rPr lang="en-US" altLang="zh-CN" sz="1350" b="0" kern="0" dirty="0" smtClean="0">
                <a:solidFill>
                  <a:srgbClr val="000000"/>
                </a:solidFill>
                <a:latin typeface="Arial" pitchFamily="34" charset="0"/>
                <a:ea typeface="华文细黑" pitchFamily="2" charset="-122"/>
                <a:cs typeface="Arial" pitchFamily="34" charset="0"/>
              </a:rPr>
              <a:t>Regional</a:t>
            </a:r>
            <a:r>
              <a:rPr lang="en-US" altLang="zh-CN" sz="1350" b="0" kern="0" dirty="0" smtClean="0">
                <a:solidFill>
                  <a:srgbClr val="990000"/>
                </a:solidFill>
                <a:latin typeface="Arial" pitchFamily="34" charset="0"/>
                <a:ea typeface="华文细黑" pitchFamily="2" charset="-122"/>
                <a:cs typeface="Arial" pitchFamily="34" charset="0"/>
              </a:rPr>
              <a:t> </a:t>
            </a:r>
            <a:r>
              <a:rPr lang="en-US" altLang="zh-CN" sz="1350" b="0" kern="0" dirty="0" smtClean="0">
                <a:solidFill>
                  <a:srgbClr val="000000"/>
                </a:solidFill>
                <a:latin typeface="Arial" pitchFamily="34" charset="0"/>
                <a:ea typeface="华文细黑" pitchFamily="2" charset="-122"/>
                <a:cs typeface="Arial" pitchFamily="34" charset="0"/>
              </a:rPr>
              <a:t>Technical Assistance Centers (</a:t>
            </a:r>
            <a:r>
              <a:rPr lang="en-US" altLang="zh-CN" sz="1350" b="0" kern="0" dirty="0" smtClean="0">
                <a:latin typeface="Arial" pitchFamily="34" charset="0"/>
                <a:ea typeface="华文细黑" pitchFamily="2" charset="-122"/>
                <a:cs typeface="Arial" pitchFamily="34" charset="0"/>
              </a:rPr>
              <a:t>24x7) </a:t>
            </a:r>
            <a:endParaRPr lang="en-US" altLang="zh-CN" sz="1350" b="0" kern="0" dirty="0" smtClean="0">
              <a:solidFill>
                <a:srgbClr val="000000"/>
              </a:solidFill>
              <a:latin typeface="Arial" pitchFamily="34" charset="0"/>
              <a:ea typeface="华文细黑" pitchFamily="2" charset="-122"/>
              <a:cs typeface="Arial" pitchFamily="34" charset="0"/>
            </a:endParaRPr>
          </a:p>
          <a:p>
            <a:pPr defTabSz="834496" fontAlgn="auto">
              <a:lnSpc>
                <a:spcPct val="150000"/>
              </a:lnSpc>
              <a:spcBef>
                <a:spcPts val="0"/>
              </a:spcBef>
              <a:spcAft>
                <a:spcPts val="0"/>
              </a:spcAft>
              <a:buClr>
                <a:srgbClr val="990000"/>
              </a:buClr>
              <a:buSzPct val="60000"/>
              <a:buNone/>
              <a:defRPr/>
            </a:pPr>
            <a:r>
              <a:rPr lang="en-US" altLang="zh-CN" sz="1350" b="1" kern="0" dirty="0" smtClean="0">
                <a:solidFill>
                  <a:srgbClr val="C00000"/>
                </a:solidFill>
                <a:latin typeface="Arial" pitchFamily="34" charset="0"/>
                <a:ea typeface="华文细黑" pitchFamily="2" charset="-122"/>
                <a:cs typeface="Arial" pitchFamily="34" charset="0"/>
              </a:rPr>
              <a:t>  10</a:t>
            </a:r>
            <a:r>
              <a:rPr lang="en-US" altLang="zh-CN" sz="1350" kern="0" dirty="0" smtClean="0">
                <a:solidFill>
                  <a:srgbClr val="000000"/>
                </a:solidFill>
                <a:latin typeface="Arial" pitchFamily="34" charset="0"/>
                <a:ea typeface="华文细黑" pitchFamily="2" charset="-122"/>
                <a:cs typeface="Arial" pitchFamily="34" charset="0"/>
              </a:rPr>
              <a:t> </a:t>
            </a:r>
            <a:r>
              <a:rPr lang="en-US" altLang="zh-CN" sz="1350" b="0" kern="0" dirty="0" smtClean="0">
                <a:solidFill>
                  <a:srgbClr val="000000"/>
                </a:solidFill>
                <a:latin typeface="Arial" pitchFamily="34" charset="0"/>
                <a:ea typeface="华文细黑" pitchFamily="2" charset="-122"/>
                <a:cs typeface="Arial" pitchFamily="34" charset="0"/>
              </a:rPr>
              <a:t>Training Centers</a:t>
            </a:r>
          </a:p>
          <a:p>
            <a:pPr defTabSz="834496" fontAlgn="auto">
              <a:lnSpc>
                <a:spcPct val="150000"/>
              </a:lnSpc>
              <a:spcBef>
                <a:spcPts val="0"/>
              </a:spcBef>
              <a:spcAft>
                <a:spcPts val="0"/>
              </a:spcAft>
              <a:buClr>
                <a:srgbClr val="990000"/>
              </a:buClr>
              <a:buSzPct val="60000"/>
              <a:buNone/>
              <a:defRPr/>
            </a:pPr>
            <a:r>
              <a:rPr lang="en-US" altLang="zh-CN" sz="1350" kern="0" dirty="0" smtClean="0">
                <a:solidFill>
                  <a:srgbClr val="000000"/>
                </a:solidFill>
                <a:latin typeface="Arial" pitchFamily="34" charset="0"/>
                <a:ea typeface="华文细黑" pitchFamily="2" charset="-122"/>
                <a:cs typeface="Arial" pitchFamily="34" charset="0"/>
              </a:rPr>
              <a:t>   </a:t>
            </a:r>
            <a:r>
              <a:rPr lang="en-US" altLang="zh-CN" sz="1350" b="1" kern="0" dirty="0" smtClean="0">
                <a:solidFill>
                  <a:srgbClr val="C00000"/>
                </a:solidFill>
                <a:latin typeface="Arial" pitchFamily="34" charset="0"/>
                <a:ea typeface="华文细黑" pitchFamily="2" charset="-122"/>
                <a:cs typeface="Arial" pitchFamily="34" charset="0"/>
              </a:rPr>
              <a:t>5</a:t>
            </a:r>
            <a:r>
              <a:rPr lang="en-US" altLang="zh-CN" sz="1350" b="1" kern="0" dirty="0" smtClean="0">
                <a:solidFill>
                  <a:srgbClr val="990000"/>
                </a:solidFill>
                <a:latin typeface="Arial" pitchFamily="34" charset="0"/>
                <a:ea typeface="华文细黑" pitchFamily="2" charset="-122"/>
                <a:cs typeface="Arial" pitchFamily="34" charset="0"/>
              </a:rPr>
              <a:t> </a:t>
            </a:r>
            <a:r>
              <a:rPr lang="en-US" altLang="zh-CN" sz="1350" b="0" kern="0" dirty="0" smtClean="0">
                <a:solidFill>
                  <a:srgbClr val="000000"/>
                </a:solidFill>
                <a:latin typeface="Arial" pitchFamily="34" charset="0"/>
                <a:ea typeface="华文细黑" pitchFamily="2" charset="-122"/>
                <a:cs typeface="Arial" pitchFamily="34" charset="0"/>
              </a:rPr>
              <a:t>Local Network Operation Centers</a:t>
            </a:r>
          </a:p>
          <a:p>
            <a:pPr defTabSz="834496" fontAlgn="auto">
              <a:lnSpc>
                <a:spcPct val="150000"/>
              </a:lnSpc>
              <a:spcBef>
                <a:spcPts val="0"/>
              </a:spcBef>
              <a:spcAft>
                <a:spcPts val="0"/>
              </a:spcAft>
              <a:buClr>
                <a:srgbClr val="990000"/>
              </a:buClr>
              <a:buSzPct val="60000"/>
              <a:buNone/>
              <a:defRPr/>
            </a:pPr>
            <a:r>
              <a:rPr lang="en-US" altLang="zh-CN" sz="1350" b="1" kern="0" dirty="0" smtClean="0">
                <a:solidFill>
                  <a:srgbClr val="C00000"/>
                </a:solidFill>
                <a:latin typeface="Arial" pitchFamily="34" charset="0"/>
                <a:ea typeface="华文细黑" pitchFamily="2" charset="-122"/>
                <a:cs typeface="Arial" pitchFamily="34" charset="0"/>
              </a:rPr>
              <a:t>   2</a:t>
            </a:r>
            <a:r>
              <a:rPr lang="en-US" altLang="zh-CN" sz="1350" kern="0" dirty="0" smtClean="0">
                <a:solidFill>
                  <a:srgbClr val="000000"/>
                </a:solidFill>
                <a:latin typeface="Arial" pitchFamily="34" charset="0"/>
                <a:ea typeface="华文细黑" pitchFamily="2" charset="-122"/>
                <a:cs typeface="Arial" pitchFamily="34" charset="0"/>
              </a:rPr>
              <a:t> </a:t>
            </a:r>
            <a:r>
              <a:rPr lang="en-US" altLang="zh-CN" sz="1350" b="0" kern="0" dirty="0" smtClean="0">
                <a:solidFill>
                  <a:srgbClr val="000000"/>
                </a:solidFill>
                <a:latin typeface="Arial" pitchFamily="34" charset="0"/>
                <a:ea typeface="华文细黑" pitchFamily="2" charset="-122"/>
                <a:cs typeface="Arial" pitchFamily="34" charset="0"/>
              </a:rPr>
              <a:t>Logistic Centers</a:t>
            </a:r>
          </a:p>
          <a:p>
            <a:pPr defTabSz="834496" fontAlgn="auto">
              <a:lnSpc>
                <a:spcPct val="150000"/>
              </a:lnSpc>
              <a:spcBef>
                <a:spcPts val="0"/>
              </a:spcBef>
              <a:spcAft>
                <a:spcPts val="0"/>
              </a:spcAft>
              <a:buClr>
                <a:srgbClr val="990000"/>
              </a:buClr>
              <a:buSzPct val="60000"/>
              <a:buNone/>
              <a:defRPr/>
            </a:pPr>
            <a:r>
              <a:rPr lang="en-US" altLang="zh-CN" sz="1350" b="1" kern="0" dirty="0" smtClean="0">
                <a:solidFill>
                  <a:srgbClr val="C00000"/>
                </a:solidFill>
                <a:latin typeface="Arial" pitchFamily="34" charset="0"/>
                <a:ea typeface="华文细黑" pitchFamily="2" charset="-122"/>
                <a:cs typeface="Arial" pitchFamily="34" charset="0"/>
              </a:rPr>
              <a:t>   Multiple</a:t>
            </a:r>
            <a:r>
              <a:rPr lang="en-US" altLang="zh-CN" sz="1350" kern="0" dirty="0" smtClean="0">
                <a:solidFill>
                  <a:srgbClr val="C00000"/>
                </a:solidFill>
                <a:latin typeface="Arial" pitchFamily="34" charset="0"/>
                <a:ea typeface="华文细黑" pitchFamily="2" charset="-122"/>
                <a:cs typeface="Arial" pitchFamily="34" charset="0"/>
              </a:rPr>
              <a:t> </a:t>
            </a:r>
            <a:r>
              <a:rPr lang="en-US" altLang="zh-CN" sz="1350" kern="0" dirty="0" smtClean="0">
                <a:latin typeface="Arial" pitchFamily="34" charset="0"/>
                <a:ea typeface="华文细黑" pitchFamily="2" charset="-122"/>
                <a:cs typeface="Arial" pitchFamily="34" charset="0"/>
              </a:rPr>
              <a:t> </a:t>
            </a:r>
            <a:r>
              <a:rPr lang="en-US" altLang="zh-CN" sz="1350" b="0" kern="0" dirty="0" smtClean="0">
                <a:solidFill>
                  <a:srgbClr val="000000"/>
                </a:solidFill>
                <a:latin typeface="Arial" pitchFamily="34" charset="0"/>
                <a:ea typeface="华文细黑" pitchFamily="2" charset="-122"/>
                <a:cs typeface="Arial" pitchFamily="34" charset="0"/>
              </a:rPr>
              <a:t>Joint Innovation Centers</a:t>
            </a:r>
          </a:p>
        </p:txBody>
      </p:sp>
      <p:pic>
        <p:nvPicPr>
          <p:cNvPr id="29" name="Picture 1" descr="D:\品牌\欧洲\欧洲十年\Video\素材\第二章 华为2011\第二章 华为2011\01 瑞典.jpg"/>
          <p:cNvPicPr preferRelativeResize="0">
            <a:picLocks noChangeArrowheads="1"/>
          </p:cNvPicPr>
          <p:nvPr/>
        </p:nvPicPr>
        <p:blipFill>
          <a:blip r:embed="rId3" cstate="screen"/>
          <a:srcRect/>
          <a:stretch>
            <a:fillRect/>
          </a:stretch>
        </p:blipFill>
        <p:spPr bwMode="auto">
          <a:xfrm>
            <a:off x="990910" y="4664876"/>
            <a:ext cx="1032781" cy="1032781"/>
          </a:xfrm>
          <a:prstGeom prst="roundRect">
            <a:avLst/>
          </a:prstGeom>
          <a:ln>
            <a:noFill/>
          </a:ln>
          <a:effectLst>
            <a:outerShdw blurRad="50800" dist="38100" dir="2700000" algn="tl" rotWithShape="0">
              <a:prstClr val="black">
                <a:alpha val="40000"/>
              </a:prstClr>
            </a:outerShdw>
            <a:reflection blurRad="6350" stA="52000" endA="300" endPos="35000" dir="5400000" sy="-100000" algn="bl" rotWithShape="0"/>
          </a:effectLst>
        </p:spPr>
      </p:pic>
      <p:pic>
        <p:nvPicPr>
          <p:cNvPr id="30" name="Picture 3" descr="D:\品牌\欧洲\欧洲十年\Video\素材\第二章 华为2011\第二章 华为2011\04 法国.jpg"/>
          <p:cNvPicPr preferRelativeResize="0">
            <a:picLocks noChangeArrowheads="1"/>
          </p:cNvPicPr>
          <p:nvPr/>
        </p:nvPicPr>
        <p:blipFill>
          <a:blip r:embed="rId4" cstate="screen"/>
          <a:srcRect/>
          <a:stretch>
            <a:fillRect/>
          </a:stretch>
        </p:blipFill>
        <p:spPr bwMode="auto">
          <a:xfrm>
            <a:off x="7882416" y="4664876"/>
            <a:ext cx="1032781" cy="1032781"/>
          </a:xfrm>
          <a:prstGeom prst="roundRect">
            <a:avLst/>
          </a:prstGeom>
          <a:ln>
            <a:noFill/>
          </a:ln>
          <a:effectLst>
            <a:outerShdw blurRad="50800" dist="38100" dir="2700000" algn="tl" rotWithShape="0">
              <a:prstClr val="black">
                <a:alpha val="40000"/>
              </a:prstClr>
            </a:outerShdw>
            <a:reflection blurRad="6350" stA="52000" endA="300" endPos="35000" dir="5400000" sy="-100000" algn="bl" rotWithShape="0"/>
          </a:effectLst>
        </p:spPr>
      </p:pic>
      <p:pic>
        <p:nvPicPr>
          <p:cNvPr id="31" name="Picture 5" descr="D:\品牌\欧洲\欧洲十年\Video\素材\第二章 华为2011\第二章 华为2011\05 意大利.jpg"/>
          <p:cNvPicPr preferRelativeResize="0">
            <a:picLocks noChangeArrowheads="1"/>
          </p:cNvPicPr>
          <p:nvPr/>
        </p:nvPicPr>
        <p:blipFill>
          <a:blip r:embed="rId5" cstate="screen"/>
          <a:srcRect/>
          <a:stretch>
            <a:fillRect/>
          </a:stretch>
        </p:blipFill>
        <p:spPr bwMode="auto">
          <a:xfrm>
            <a:off x="3747513" y="4664876"/>
            <a:ext cx="1032781" cy="1032781"/>
          </a:xfrm>
          <a:prstGeom prst="roundRect">
            <a:avLst/>
          </a:prstGeom>
          <a:ln>
            <a:noFill/>
          </a:ln>
          <a:effectLst>
            <a:outerShdw blurRad="50800" dist="38100" dir="2700000" algn="tl" rotWithShape="0">
              <a:prstClr val="black">
                <a:alpha val="40000"/>
              </a:prstClr>
            </a:outerShdw>
            <a:reflection blurRad="6350" stA="52000" endA="300" endPos="35000" dir="5400000" sy="-100000" algn="bl" rotWithShape="0"/>
          </a:effectLst>
        </p:spPr>
      </p:pic>
      <p:pic>
        <p:nvPicPr>
          <p:cNvPr id="32" name="Picture 27" descr="D:\品牌\欧洲\欧洲十年\Video\素材\第二章 华为2011\第二章 华为2011\其他 02.JPG"/>
          <p:cNvPicPr preferRelativeResize="0">
            <a:picLocks noChangeArrowheads="1"/>
          </p:cNvPicPr>
          <p:nvPr/>
        </p:nvPicPr>
        <p:blipFill>
          <a:blip r:embed="rId6" cstate="screen"/>
          <a:srcRect/>
          <a:stretch>
            <a:fillRect/>
          </a:stretch>
        </p:blipFill>
        <p:spPr bwMode="auto">
          <a:xfrm>
            <a:off x="6504116" y="4664876"/>
            <a:ext cx="1032781" cy="1032781"/>
          </a:xfrm>
          <a:prstGeom prst="roundRect">
            <a:avLst/>
          </a:prstGeom>
          <a:ln>
            <a:noFill/>
          </a:ln>
          <a:effectLst>
            <a:outerShdw blurRad="50800" dist="38100" dir="2700000" algn="tl" rotWithShape="0">
              <a:prstClr val="black">
                <a:alpha val="40000"/>
              </a:prstClr>
            </a:outerShdw>
            <a:reflection blurRad="6350" stA="52000" endA="300" endPos="35000" dir="5400000" sy="-100000" algn="bl" rotWithShape="0"/>
          </a:effectLst>
        </p:spPr>
      </p:pic>
      <p:sp>
        <p:nvSpPr>
          <p:cNvPr id="33" name="TextBox 32"/>
          <p:cNvSpPr txBox="1"/>
          <p:nvPr/>
        </p:nvSpPr>
        <p:spPr>
          <a:xfrm>
            <a:off x="1167299" y="4183157"/>
            <a:ext cx="694440" cy="430887"/>
          </a:xfrm>
          <a:prstGeom prst="rect">
            <a:avLst/>
          </a:prstGeom>
          <a:noFill/>
        </p:spPr>
        <p:txBody>
          <a:bodyPr wrap="none" rtlCol="0">
            <a:spAutoFit/>
          </a:bodyPr>
          <a:lstStyle/>
          <a:p>
            <a:pPr algn="ctr">
              <a:buNone/>
            </a:pPr>
            <a:r>
              <a:rPr lang="en-US" altLang="zh-CN" sz="1100" b="0" dirty="0" smtClean="0">
                <a:solidFill>
                  <a:srgbClr val="000000"/>
                </a:solidFill>
                <a:latin typeface="Arial" pitchFamily="34" charset="0"/>
                <a:cs typeface="Arial" pitchFamily="34" charset="0"/>
              </a:rPr>
              <a:t>Huawei  </a:t>
            </a:r>
          </a:p>
          <a:p>
            <a:pPr algn="ctr">
              <a:buNone/>
            </a:pPr>
            <a:r>
              <a:rPr lang="en-US" altLang="zh-CN" sz="1100" b="0" dirty="0" smtClean="0">
                <a:solidFill>
                  <a:srgbClr val="000000"/>
                </a:solidFill>
                <a:latin typeface="Arial" pitchFamily="34" charset="0"/>
                <a:cs typeface="Arial" pitchFamily="34" charset="0"/>
              </a:rPr>
              <a:t>Sweden</a:t>
            </a:r>
            <a:endParaRPr lang="zh-CN" altLang="en-US" sz="1100" b="0" dirty="0" smtClean="0">
              <a:solidFill>
                <a:srgbClr val="000000"/>
              </a:solidFill>
              <a:latin typeface="Arial" pitchFamily="34" charset="0"/>
              <a:cs typeface="Arial" pitchFamily="34" charset="0"/>
            </a:endParaRPr>
          </a:p>
        </p:txBody>
      </p:sp>
      <p:sp>
        <p:nvSpPr>
          <p:cNvPr id="34" name="TextBox 33"/>
          <p:cNvSpPr txBox="1"/>
          <p:nvPr/>
        </p:nvSpPr>
        <p:spPr>
          <a:xfrm>
            <a:off x="2576745" y="4183157"/>
            <a:ext cx="655110" cy="430887"/>
          </a:xfrm>
          <a:prstGeom prst="rect">
            <a:avLst/>
          </a:prstGeom>
          <a:noFill/>
        </p:spPr>
        <p:txBody>
          <a:bodyPr wrap="none" rtlCol="0">
            <a:spAutoFit/>
          </a:bodyPr>
          <a:lstStyle/>
          <a:p>
            <a:pPr algn="ctr">
              <a:buNone/>
            </a:pPr>
            <a:r>
              <a:rPr lang="en-US" altLang="zh-CN" sz="1100" b="0" dirty="0" smtClean="0">
                <a:solidFill>
                  <a:srgbClr val="000000"/>
                </a:solidFill>
                <a:latin typeface="Arial" pitchFamily="34" charset="0"/>
                <a:cs typeface="Arial" pitchFamily="34" charset="0"/>
              </a:rPr>
              <a:t>Huawei  </a:t>
            </a:r>
          </a:p>
          <a:p>
            <a:pPr algn="ctr">
              <a:buNone/>
            </a:pPr>
            <a:r>
              <a:rPr lang="en-US" altLang="zh-CN" sz="1100" b="0" dirty="0" smtClean="0">
                <a:solidFill>
                  <a:srgbClr val="000000"/>
                </a:solidFill>
                <a:latin typeface="Arial" pitchFamily="34" charset="0"/>
                <a:cs typeface="Arial" pitchFamily="34" charset="0"/>
              </a:rPr>
              <a:t>Poland</a:t>
            </a:r>
            <a:endParaRPr lang="zh-CN" altLang="en-US" sz="1100" b="0" dirty="0" smtClean="0">
              <a:solidFill>
                <a:srgbClr val="000000"/>
              </a:solidFill>
              <a:latin typeface="Arial" pitchFamily="34" charset="0"/>
              <a:cs typeface="Arial" pitchFamily="34" charset="0"/>
            </a:endParaRPr>
          </a:p>
        </p:txBody>
      </p:sp>
      <p:sp>
        <p:nvSpPr>
          <p:cNvPr id="35" name="TextBox 34"/>
          <p:cNvSpPr txBox="1"/>
          <p:nvPr/>
        </p:nvSpPr>
        <p:spPr>
          <a:xfrm>
            <a:off x="3938781" y="4183157"/>
            <a:ext cx="655110" cy="430887"/>
          </a:xfrm>
          <a:prstGeom prst="rect">
            <a:avLst/>
          </a:prstGeom>
          <a:noFill/>
        </p:spPr>
        <p:txBody>
          <a:bodyPr wrap="none" rtlCol="0">
            <a:spAutoFit/>
          </a:bodyPr>
          <a:lstStyle/>
          <a:p>
            <a:pPr algn="ctr">
              <a:buNone/>
            </a:pPr>
            <a:r>
              <a:rPr lang="en-US" altLang="zh-CN" sz="1100" b="0" dirty="0" smtClean="0">
                <a:solidFill>
                  <a:srgbClr val="000000"/>
                </a:solidFill>
                <a:latin typeface="Arial" pitchFamily="34" charset="0"/>
                <a:cs typeface="Arial" pitchFamily="34" charset="0"/>
              </a:rPr>
              <a:t>Huawei </a:t>
            </a:r>
          </a:p>
          <a:p>
            <a:pPr algn="ctr">
              <a:buNone/>
            </a:pPr>
            <a:r>
              <a:rPr lang="en-US" altLang="zh-CN" sz="1100" b="0" dirty="0" smtClean="0">
                <a:solidFill>
                  <a:srgbClr val="000000"/>
                </a:solidFill>
                <a:latin typeface="Arial" pitchFamily="34" charset="0"/>
                <a:cs typeface="Arial" pitchFamily="34" charset="0"/>
              </a:rPr>
              <a:t> Italy</a:t>
            </a:r>
            <a:endParaRPr lang="zh-CN" altLang="en-US" sz="1100" b="0" dirty="0" smtClean="0">
              <a:solidFill>
                <a:srgbClr val="000000"/>
              </a:solidFill>
              <a:latin typeface="Arial" pitchFamily="34" charset="0"/>
              <a:cs typeface="Arial" pitchFamily="34" charset="0"/>
            </a:endParaRPr>
          </a:p>
        </p:txBody>
      </p:sp>
      <p:sp>
        <p:nvSpPr>
          <p:cNvPr id="36" name="TextBox 35"/>
          <p:cNvSpPr txBox="1"/>
          <p:nvPr/>
        </p:nvSpPr>
        <p:spPr>
          <a:xfrm>
            <a:off x="5232998" y="4183157"/>
            <a:ext cx="788391" cy="430887"/>
          </a:xfrm>
          <a:prstGeom prst="rect">
            <a:avLst/>
          </a:prstGeom>
          <a:noFill/>
        </p:spPr>
        <p:txBody>
          <a:bodyPr wrap="none" rtlCol="0">
            <a:spAutoFit/>
          </a:bodyPr>
          <a:lstStyle/>
          <a:p>
            <a:pPr algn="ctr">
              <a:buNone/>
            </a:pPr>
            <a:r>
              <a:rPr lang="en-US" altLang="zh-CN" sz="1100" b="1" dirty="0" smtClean="0">
                <a:solidFill>
                  <a:srgbClr val="FF0000"/>
                </a:solidFill>
                <a:latin typeface="Arial" pitchFamily="34" charset="0"/>
                <a:cs typeface="Arial" pitchFamily="34" charset="0"/>
              </a:rPr>
              <a:t>Huawei</a:t>
            </a:r>
            <a:r>
              <a:rPr lang="en-US" altLang="zh-CN" sz="1100" b="0" dirty="0" smtClean="0">
                <a:solidFill>
                  <a:srgbClr val="000000"/>
                </a:solidFill>
                <a:latin typeface="Arial" pitchFamily="34" charset="0"/>
                <a:cs typeface="Arial" pitchFamily="34" charset="0"/>
              </a:rPr>
              <a:t>  </a:t>
            </a:r>
          </a:p>
          <a:p>
            <a:pPr algn="ctr">
              <a:buNone/>
            </a:pPr>
            <a:r>
              <a:rPr lang="en-US" altLang="zh-CN" sz="1100" b="1" dirty="0" smtClean="0">
                <a:solidFill>
                  <a:srgbClr val="FF0000"/>
                </a:solidFill>
                <a:latin typeface="Arial" pitchFamily="34" charset="0"/>
                <a:cs typeface="Arial" pitchFamily="34" charset="0"/>
              </a:rPr>
              <a:t>Denmark</a:t>
            </a:r>
            <a:endParaRPr lang="zh-CN" altLang="en-US" sz="1100" b="1" dirty="0" smtClean="0">
              <a:solidFill>
                <a:srgbClr val="FF0000"/>
              </a:solidFill>
              <a:latin typeface="Arial" pitchFamily="34" charset="0"/>
              <a:cs typeface="Arial" pitchFamily="34" charset="0"/>
            </a:endParaRPr>
          </a:p>
        </p:txBody>
      </p:sp>
      <p:sp>
        <p:nvSpPr>
          <p:cNvPr id="37" name="TextBox 36"/>
          <p:cNvSpPr txBox="1"/>
          <p:nvPr/>
        </p:nvSpPr>
        <p:spPr>
          <a:xfrm>
            <a:off x="6801754" y="4183157"/>
            <a:ext cx="764765" cy="430887"/>
          </a:xfrm>
          <a:prstGeom prst="rect">
            <a:avLst/>
          </a:prstGeom>
          <a:noFill/>
        </p:spPr>
        <p:txBody>
          <a:bodyPr wrap="none" rtlCol="0">
            <a:spAutoFit/>
          </a:bodyPr>
          <a:lstStyle/>
          <a:p>
            <a:pPr algn="ctr">
              <a:buNone/>
            </a:pPr>
            <a:r>
              <a:rPr lang="en-US" altLang="zh-CN" sz="1100" b="0" dirty="0" smtClean="0">
                <a:solidFill>
                  <a:srgbClr val="000000"/>
                </a:solidFill>
                <a:latin typeface="Arial" pitchFamily="34" charset="0"/>
                <a:cs typeface="Arial" pitchFamily="34" charset="0"/>
              </a:rPr>
              <a:t>Huawei  </a:t>
            </a:r>
          </a:p>
          <a:p>
            <a:pPr algn="ctr">
              <a:buNone/>
            </a:pPr>
            <a:r>
              <a:rPr lang="en-US" altLang="zh-CN" sz="1100" b="0" dirty="0" smtClean="0">
                <a:solidFill>
                  <a:srgbClr val="000000"/>
                </a:solidFill>
                <a:latin typeface="Arial" pitchFamily="34" charset="0"/>
                <a:cs typeface="Arial" pitchFamily="34" charset="0"/>
              </a:rPr>
              <a:t>Germany</a:t>
            </a:r>
            <a:endParaRPr lang="zh-CN" altLang="en-US" sz="1100" b="0" dirty="0" smtClean="0">
              <a:solidFill>
                <a:srgbClr val="000000"/>
              </a:solidFill>
              <a:latin typeface="Arial" pitchFamily="34" charset="0"/>
              <a:cs typeface="Arial" pitchFamily="34" charset="0"/>
            </a:endParaRPr>
          </a:p>
        </p:txBody>
      </p:sp>
      <p:sp>
        <p:nvSpPr>
          <p:cNvPr id="38" name="TextBox 37"/>
          <p:cNvSpPr txBox="1"/>
          <p:nvPr/>
        </p:nvSpPr>
        <p:spPr>
          <a:xfrm>
            <a:off x="8202013" y="4183157"/>
            <a:ext cx="662893" cy="430887"/>
          </a:xfrm>
          <a:prstGeom prst="rect">
            <a:avLst/>
          </a:prstGeom>
          <a:noFill/>
        </p:spPr>
        <p:txBody>
          <a:bodyPr wrap="none" rtlCol="0">
            <a:spAutoFit/>
          </a:bodyPr>
          <a:lstStyle/>
          <a:p>
            <a:pPr algn="ctr">
              <a:buNone/>
            </a:pPr>
            <a:r>
              <a:rPr lang="en-US" altLang="zh-CN" sz="1100" b="0" dirty="0" smtClean="0">
                <a:solidFill>
                  <a:srgbClr val="000000"/>
                </a:solidFill>
                <a:latin typeface="Arial" pitchFamily="34" charset="0"/>
                <a:cs typeface="Arial" pitchFamily="34" charset="0"/>
              </a:rPr>
              <a:t>Huawei </a:t>
            </a:r>
          </a:p>
          <a:p>
            <a:pPr algn="ctr">
              <a:buNone/>
            </a:pPr>
            <a:r>
              <a:rPr lang="en-US" altLang="zh-CN" sz="1100" b="0" dirty="0" smtClean="0">
                <a:solidFill>
                  <a:srgbClr val="000000"/>
                </a:solidFill>
                <a:latin typeface="Arial" pitchFamily="34" charset="0"/>
                <a:cs typeface="Arial" pitchFamily="34" charset="0"/>
              </a:rPr>
              <a:t> France</a:t>
            </a:r>
            <a:endParaRPr lang="zh-CN" altLang="en-US" sz="1100" b="0" dirty="0" smtClean="0">
              <a:solidFill>
                <a:srgbClr val="000000"/>
              </a:solidFill>
              <a:latin typeface="Arial" pitchFamily="34" charset="0"/>
              <a:cs typeface="Arial" pitchFamily="34" charset="0"/>
            </a:endParaRPr>
          </a:p>
        </p:txBody>
      </p:sp>
      <p:pic>
        <p:nvPicPr>
          <p:cNvPr id="39" name="Picture 9" descr="D:\品牌\欧洲\欧洲十年\Video\素材\第二章 华为2011\第二章 华为2011\03 英国.JPG"/>
          <p:cNvPicPr preferRelativeResize="0">
            <a:picLocks noChangeArrowheads="1"/>
          </p:cNvPicPr>
          <p:nvPr/>
        </p:nvPicPr>
        <p:blipFill>
          <a:blip r:embed="rId7" cstate="screen"/>
          <a:srcRect/>
          <a:stretch>
            <a:fillRect/>
          </a:stretch>
        </p:blipFill>
        <p:spPr bwMode="auto">
          <a:xfrm>
            <a:off x="9260719" y="4664876"/>
            <a:ext cx="1032781" cy="1032781"/>
          </a:xfrm>
          <a:prstGeom prst="roundRect">
            <a:avLst/>
          </a:prstGeom>
          <a:ln>
            <a:noFill/>
          </a:ln>
          <a:effectLst>
            <a:outerShdw blurRad="50800" dist="38100" dir="2700000" algn="tl" rotWithShape="0">
              <a:prstClr val="black">
                <a:alpha val="40000"/>
              </a:prstClr>
            </a:outerShdw>
            <a:reflection blurRad="6350" stA="52000" endA="300" endPos="35000" dir="5400000" sy="-100000" algn="bl" rotWithShape="0"/>
          </a:effectLst>
        </p:spPr>
      </p:pic>
      <p:sp>
        <p:nvSpPr>
          <p:cNvPr id="40" name="TextBox 39"/>
          <p:cNvSpPr txBox="1"/>
          <p:nvPr/>
        </p:nvSpPr>
        <p:spPr>
          <a:xfrm>
            <a:off x="9495004" y="4183157"/>
            <a:ext cx="655110" cy="430887"/>
          </a:xfrm>
          <a:prstGeom prst="rect">
            <a:avLst/>
          </a:prstGeom>
          <a:noFill/>
        </p:spPr>
        <p:txBody>
          <a:bodyPr wrap="none" rtlCol="0">
            <a:spAutoFit/>
          </a:bodyPr>
          <a:lstStyle/>
          <a:p>
            <a:pPr algn="ctr">
              <a:buNone/>
            </a:pPr>
            <a:r>
              <a:rPr lang="en-US" altLang="zh-CN" sz="1100" b="0" dirty="0" smtClean="0">
                <a:solidFill>
                  <a:srgbClr val="000000"/>
                </a:solidFill>
                <a:latin typeface="Arial" pitchFamily="34" charset="0"/>
                <a:cs typeface="Arial" pitchFamily="34" charset="0"/>
              </a:rPr>
              <a:t>Huawei </a:t>
            </a:r>
          </a:p>
          <a:p>
            <a:pPr algn="ctr">
              <a:buNone/>
            </a:pPr>
            <a:r>
              <a:rPr lang="en-US" altLang="zh-CN" sz="1100" b="0" dirty="0" smtClean="0">
                <a:solidFill>
                  <a:srgbClr val="000000"/>
                </a:solidFill>
                <a:latin typeface="Arial" pitchFamily="34" charset="0"/>
                <a:cs typeface="Arial" pitchFamily="34" charset="0"/>
              </a:rPr>
              <a:t> UK</a:t>
            </a:r>
            <a:endParaRPr lang="zh-CN" altLang="en-US" sz="1100" b="0" dirty="0" smtClean="0">
              <a:solidFill>
                <a:srgbClr val="000000"/>
              </a:solidFill>
              <a:latin typeface="Arial" pitchFamily="34" charset="0"/>
              <a:cs typeface="Arial" pitchFamily="34" charset="0"/>
            </a:endParaRPr>
          </a:p>
        </p:txBody>
      </p:sp>
      <p:sp>
        <p:nvSpPr>
          <p:cNvPr id="41" name="TextBox 40"/>
          <p:cNvSpPr txBox="1"/>
          <p:nvPr/>
        </p:nvSpPr>
        <p:spPr>
          <a:xfrm>
            <a:off x="10568456" y="4662299"/>
            <a:ext cx="902811" cy="523220"/>
          </a:xfrm>
          <a:prstGeom prst="rect">
            <a:avLst/>
          </a:prstGeom>
          <a:noFill/>
        </p:spPr>
        <p:txBody>
          <a:bodyPr wrap="none" rtlCol="0" anchor="ctr">
            <a:spAutoFit/>
          </a:bodyPr>
          <a:lstStyle/>
          <a:p>
            <a:pPr>
              <a:buNone/>
            </a:pPr>
            <a:r>
              <a:rPr lang="en-US" altLang="zh-CN" sz="2800" b="0" dirty="0" smtClean="0">
                <a:solidFill>
                  <a:srgbClr val="000000"/>
                </a:solidFill>
                <a:latin typeface="Arial" pitchFamily="34" charset="0"/>
                <a:cs typeface="Arial" pitchFamily="34" charset="0"/>
              </a:rPr>
              <a:t>……</a:t>
            </a:r>
            <a:endParaRPr lang="zh-CN" altLang="en-US" sz="2800" b="0" dirty="0" smtClean="0">
              <a:solidFill>
                <a:srgbClr val="000000"/>
              </a:solidFill>
              <a:latin typeface="Arial" pitchFamily="34" charset="0"/>
              <a:cs typeface="Arial" pitchFamily="34" charset="0"/>
            </a:endParaRPr>
          </a:p>
        </p:txBody>
      </p:sp>
      <p:sp>
        <p:nvSpPr>
          <p:cNvPr id="42" name="Rectangle 37"/>
          <p:cNvSpPr>
            <a:spLocks noChangeArrowheads="1"/>
          </p:cNvSpPr>
          <p:nvPr/>
        </p:nvSpPr>
        <p:spPr bwMode="auto">
          <a:xfrm>
            <a:off x="9192683" y="5853639"/>
            <a:ext cx="2474278" cy="24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59287" tIns="29650" rIns="59287" bIns="29650">
            <a:spAutoFit/>
          </a:bodyPr>
          <a:lstStyle/>
          <a:p>
            <a:pPr algn="r" defTabSz="600131">
              <a:buSzPct val="60000"/>
              <a:buNone/>
            </a:pPr>
            <a:r>
              <a:rPr lang="en-US" altLang="zh-CN" sz="1200" dirty="0">
                <a:solidFill>
                  <a:srgbClr val="FFFFFF">
                    <a:lumMod val="50000"/>
                  </a:srgbClr>
                </a:solidFill>
                <a:latin typeface="Arial" pitchFamily="34" charset="0"/>
                <a:ea typeface="华文细黑" pitchFamily="2" charset="-122"/>
                <a:cs typeface="Arial" pitchFamily="34" charset="0"/>
              </a:rPr>
              <a:t>As of </a:t>
            </a:r>
            <a:r>
              <a:rPr lang="en-US" altLang="zh-CN" sz="1200" dirty="0" smtClean="0">
                <a:solidFill>
                  <a:srgbClr val="FFFFFF">
                    <a:lumMod val="50000"/>
                  </a:srgbClr>
                </a:solidFill>
                <a:latin typeface="Arial" pitchFamily="34" charset="0"/>
                <a:ea typeface="华文细黑" pitchFamily="2" charset="-122"/>
                <a:cs typeface="Arial" pitchFamily="34" charset="0"/>
              </a:rPr>
              <a:t> 31th December, 2013</a:t>
            </a:r>
            <a:endParaRPr lang="en-US" altLang="zh-CN" sz="1200" dirty="0">
              <a:solidFill>
                <a:srgbClr val="FFFFFF">
                  <a:lumMod val="50000"/>
                </a:srgbClr>
              </a:solidFill>
              <a:latin typeface="Arial" pitchFamily="34" charset="0"/>
              <a:ea typeface="华文细黑" pitchFamily="2" charset="-122"/>
              <a:cs typeface="Arial" pitchFamily="34" charset="0"/>
            </a:endParaRPr>
          </a:p>
        </p:txBody>
      </p:sp>
      <p:cxnSp>
        <p:nvCxnSpPr>
          <p:cNvPr id="43" name="直接连接符 21"/>
          <p:cNvCxnSpPr/>
          <p:nvPr/>
        </p:nvCxnSpPr>
        <p:spPr bwMode="auto">
          <a:xfrm>
            <a:off x="6433452" y="1401298"/>
            <a:ext cx="0" cy="1974957"/>
          </a:xfrm>
          <a:prstGeom prst="line">
            <a:avLst/>
          </a:prstGeom>
          <a:noFill/>
          <a:ln w="12700" cap="flat" cmpd="sng" algn="ctr">
            <a:solidFill>
              <a:schemeClr val="bg1">
                <a:lumMod val="50000"/>
              </a:schemeClr>
            </a:solidFill>
            <a:prstDash val="lgDash"/>
            <a:round/>
            <a:headEnd type="none" w="med" len="med"/>
            <a:tailEnd type="none" w="med" len="med"/>
          </a:ln>
          <a:effectLst/>
        </p:spPr>
      </p:cxnSp>
      <p:pic>
        <p:nvPicPr>
          <p:cNvPr id="44" name="Picture 3" descr="C:\Users\d00730847\Pictures\office.jpg"/>
          <p:cNvPicPr>
            <a:picLocks noChangeAspect="1" noChangeArrowheads="1"/>
          </p:cNvPicPr>
          <p:nvPr/>
        </p:nvPicPr>
        <p:blipFill>
          <a:blip r:embed="rId8" cstate="print"/>
          <a:srcRect/>
          <a:stretch>
            <a:fillRect/>
          </a:stretch>
        </p:blipFill>
        <p:spPr bwMode="auto">
          <a:xfrm>
            <a:off x="5105805" y="4679866"/>
            <a:ext cx="1099822" cy="1017791"/>
          </a:xfrm>
          <a:prstGeom prst="roundRect">
            <a:avLst/>
          </a:prstGeom>
          <a:ln>
            <a:noFill/>
          </a:ln>
          <a:effectLst>
            <a:outerShdw blurRad="50800" dist="38100" dir="2700000" algn="tl" rotWithShape="0">
              <a:prstClr val="black">
                <a:alpha val="40000"/>
              </a:prstClr>
            </a:outerShdw>
            <a:reflection blurRad="6350" stA="52000" endA="300" endPos="35000" dir="5400000" sy="-100000" algn="bl" rotWithShape="0"/>
          </a:effectLst>
        </p:spPr>
      </p:pic>
      <p:pic>
        <p:nvPicPr>
          <p:cNvPr id="45" name="图片 5" descr="DSC05370.JPG"/>
          <p:cNvPicPr>
            <a:picLocks noChangeAspect="1"/>
          </p:cNvPicPr>
          <p:nvPr/>
        </p:nvPicPr>
        <p:blipFill>
          <a:blip r:embed="rId9" cstate="print"/>
          <a:srcRect/>
          <a:stretch>
            <a:fillRect/>
          </a:stretch>
        </p:blipFill>
        <p:spPr bwMode="auto">
          <a:xfrm>
            <a:off x="2305974" y="4629965"/>
            <a:ext cx="1091313" cy="1118249"/>
          </a:xfrm>
          <a:prstGeom prst="roundRect">
            <a:avLst/>
          </a:prstGeom>
          <a:ln>
            <a:noFill/>
          </a:ln>
          <a:effectLst>
            <a:outerShdw blurRad="50800" dist="38100" dir="2700000" algn="tl" rotWithShape="0">
              <a:prstClr val="black">
                <a:alpha val="40000"/>
              </a:prstClr>
            </a:outerShdw>
            <a:reflection blurRad="6350" stA="52000" endA="300" endPos="35000" dir="5400000" sy="-100000" algn="bl" rotWithShape="0"/>
          </a:effectLst>
        </p:spPr>
      </p:pic>
    </p:spTree>
    <p:extLst>
      <p:ext uri="{BB962C8B-B14F-4D97-AF65-F5344CB8AC3E}">
        <p14:creationId xmlns:p14="http://schemas.microsoft.com/office/powerpoint/2010/main" val="4213179901"/>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21"/>
          <p:cNvSpPr/>
          <p:nvPr/>
        </p:nvSpPr>
        <p:spPr bwMode="auto">
          <a:xfrm>
            <a:off x="8742588" y="626659"/>
            <a:ext cx="10761548" cy="10761547"/>
          </a:xfrm>
          <a:prstGeom prst="ellipse">
            <a:avLst/>
          </a:prstGeom>
          <a:noFill/>
          <a:ln w="101600" cap="flat" cmpd="sng" algn="ctr">
            <a:solidFill>
              <a:schemeClr val="bg2">
                <a:lumMod val="40000"/>
                <a:lumOff val="60000"/>
              </a:schemeClr>
            </a:solidFill>
            <a:prstDash val="solid"/>
            <a:round/>
            <a:headEnd type="none" w="med" len="med"/>
            <a:tailEnd type="none" w="med" len="med"/>
          </a:ln>
          <a:effectLst/>
          <a:extLst/>
        </p:spPr>
        <p:txBody>
          <a:bodyPr/>
          <a:lstStyle/>
          <a:p>
            <a:pPr>
              <a:buClr>
                <a:srgbClr val="CC9900"/>
              </a:buClr>
              <a:buFont typeface="Wingdings" pitchFamily="2" charset="2"/>
              <a:buChar char="n"/>
              <a:defRPr/>
            </a:pPr>
            <a:endParaRPr lang="zh-CN" altLang="en-US" dirty="0">
              <a:latin typeface="Arial" pitchFamily="34" charset="0"/>
              <a:cs typeface="Arial" pitchFamily="34" charset="0"/>
            </a:endParaRPr>
          </a:p>
        </p:txBody>
      </p:sp>
      <p:sp>
        <p:nvSpPr>
          <p:cNvPr id="23" name="圆角矩形 22"/>
          <p:cNvSpPr/>
          <p:nvPr/>
        </p:nvSpPr>
        <p:spPr bwMode="auto">
          <a:xfrm>
            <a:off x="2395790" y="1594096"/>
            <a:ext cx="3485724" cy="1961917"/>
          </a:xfrm>
          <a:prstGeom prst="roundRect">
            <a:avLst>
              <a:gd name="adj" fmla="val 8827"/>
            </a:avLst>
          </a:prstGeom>
          <a:noFill/>
          <a:ln w="12700" cap="flat" cmpd="sng" algn="ctr">
            <a:solidFill>
              <a:srgbClr val="FF6709"/>
            </a:solidFill>
            <a:prstDash val="solid"/>
            <a:round/>
            <a:headEnd type="none" w="med" len="med"/>
            <a:tailEnd type="none" w="med" len="med"/>
          </a:ln>
          <a:effectLst/>
          <a:extLst/>
        </p:spPr>
        <p:txBody>
          <a:bodyPr/>
          <a:lstStyle/>
          <a:p>
            <a:pPr>
              <a:buClr>
                <a:srgbClr val="CC9900"/>
              </a:buClr>
              <a:buFont typeface="Wingdings" pitchFamily="2" charset="2"/>
              <a:buChar char="n"/>
              <a:defRPr/>
            </a:pPr>
            <a:endParaRPr lang="zh-CN" altLang="en-US" dirty="0">
              <a:latin typeface="Arial" pitchFamily="34" charset="0"/>
              <a:cs typeface="Arial" pitchFamily="34" charset="0"/>
            </a:endParaRPr>
          </a:p>
        </p:txBody>
      </p:sp>
      <p:sp>
        <p:nvSpPr>
          <p:cNvPr id="25" name="圆角矩形 24"/>
          <p:cNvSpPr/>
          <p:nvPr/>
        </p:nvSpPr>
        <p:spPr bwMode="auto">
          <a:xfrm>
            <a:off x="3379573" y="3961690"/>
            <a:ext cx="2649116" cy="1896230"/>
          </a:xfrm>
          <a:prstGeom prst="roundRect">
            <a:avLst>
              <a:gd name="adj" fmla="val 10211"/>
            </a:avLst>
          </a:prstGeom>
          <a:noFill/>
          <a:ln w="12700" cap="flat" cmpd="sng" algn="ctr">
            <a:solidFill>
              <a:srgbClr val="00B0F0"/>
            </a:solidFill>
            <a:prstDash val="solid"/>
            <a:round/>
            <a:headEnd type="none" w="med" len="med"/>
            <a:tailEnd type="none" w="med" len="med"/>
          </a:ln>
          <a:effectLst/>
          <a:extLst/>
        </p:spPr>
        <p:txBody>
          <a:bodyPr/>
          <a:lstStyle/>
          <a:p>
            <a:pPr>
              <a:buClr>
                <a:srgbClr val="CC9900"/>
              </a:buClr>
              <a:buFont typeface="Wingdings" pitchFamily="2" charset="2"/>
              <a:buChar char="n"/>
              <a:defRPr/>
            </a:pPr>
            <a:endParaRPr lang="zh-CN" altLang="en-US" dirty="0">
              <a:latin typeface="Arial" pitchFamily="34" charset="0"/>
              <a:cs typeface="Arial" pitchFamily="34" charset="0"/>
            </a:endParaRPr>
          </a:p>
        </p:txBody>
      </p:sp>
      <p:sp>
        <p:nvSpPr>
          <p:cNvPr id="26" name="圆角矩形 25"/>
          <p:cNvSpPr/>
          <p:nvPr/>
        </p:nvSpPr>
        <p:spPr bwMode="auto">
          <a:xfrm>
            <a:off x="6366941" y="1594096"/>
            <a:ext cx="3409433" cy="1961917"/>
          </a:xfrm>
          <a:prstGeom prst="roundRect">
            <a:avLst>
              <a:gd name="adj" fmla="val 10672"/>
            </a:avLst>
          </a:prstGeom>
          <a:noFill/>
          <a:ln w="12700" cap="flat" cmpd="sng" algn="ctr">
            <a:solidFill>
              <a:srgbClr val="00B050"/>
            </a:solidFill>
            <a:prstDash val="solid"/>
            <a:round/>
            <a:headEnd type="none" w="med" len="med"/>
            <a:tailEnd type="none" w="med" len="med"/>
          </a:ln>
          <a:effectLst/>
          <a:extLst/>
        </p:spPr>
        <p:txBody>
          <a:bodyPr/>
          <a:lstStyle/>
          <a:p>
            <a:pPr>
              <a:buClr>
                <a:srgbClr val="CC9900"/>
              </a:buClr>
              <a:buFont typeface="Wingdings" pitchFamily="2" charset="2"/>
              <a:buChar char="n"/>
              <a:defRPr/>
            </a:pPr>
            <a:endParaRPr lang="zh-CN" altLang="en-US" dirty="0">
              <a:latin typeface="Arial" pitchFamily="34" charset="0"/>
              <a:cs typeface="Arial" pitchFamily="34" charset="0"/>
            </a:endParaRPr>
          </a:p>
        </p:txBody>
      </p:sp>
      <p:sp>
        <p:nvSpPr>
          <p:cNvPr id="27" name="圆角矩形 26"/>
          <p:cNvSpPr/>
          <p:nvPr/>
        </p:nvSpPr>
        <p:spPr bwMode="auto">
          <a:xfrm>
            <a:off x="6242757" y="3961690"/>
            <a:ext cx="2553054" cy="1896230"/>
          </a:xfrm>
          <a:prstGeom prst="roundRect">
            <a:avLst>
              <a:gd name="adj" fmla="val 8366"/>
            </a:avLst>
          </a:prstGeom>
          <a:noFill/>
          <a:ln w="12700" cap="flat" cmpd="sng" algn="ctr">
            <a:solidFill>
              <a:srgbClr val="FF2222"/>
            </a:solidFill>
            <a:prstDash val="solid"/>
            <a:round/>
            <a:headEnd type="none" w="med" len="med"/>
            <a:tailEnd type="none" w="med" len="med"/>
          </a:ln>
          <a:effectLst/>
          <a:extLst/>
        </p:spPr>
        <p:txBody>
          <a:bodyPr/>
          <a:lstStyle/>
          <a:p>
            <a:pPr>
              <a:buClr>
                <a:srgbClr val="CC9900"/>
              </a:buClr>
              <a:buFont typeface="Wingdings" pitchFamily="2" charset="2"/>
              <a:buChar char="n"/>
              <a:defRPr/>
            </a:pPr>
            <a:endParaRPr lang="zh-CN" altLang="en-US" dirty="0">
              <a:latin typeface="Arial" pitchFamily="34" charset="0"/>
              <a:cs typeface="Arial" pitchFamily="34" charset="0"/>
            </a:endParaRPr>
          </a:p>
        </p:txBody>
      </p:sp>
      <p:sp>
        <p:nvSpPr>
          <p:cNvPr id="31748" name="标题 1"/>
          <p:cNvSpPr>
            <a:spLocks noGrp="1"/>
          </p:cNvSpPr>
          <p:nvPr>
            <p:ph type="title"/>
          </p:nvPr>
        </p:nvSpPr>
        <p:spPr>
          <a:xfrm>
            <a:off x="823919" y="341796"/>
            <a:ext cx="10974387" cy="430887"/>
          </a:xfrm>
        </p:spPr>
        <p:txBody>
          <a:bodyPr/>
          <a:lstStyle/>
          <a:p>
            <a:r>
              <a:rPr lang="en-US" altLang="en-US" sz="2800" dirty="0" smtClean="0">
                <a:latin typeface="+mj-lt"/>
              </a:rPr>
              <a:t>Huawei in Denmark</a:t>
            </a:r>
            <a:endParaRPr lang="en-US" altLang="en-US" sz="2800" dirty="0">
              <a:latin typeface="+mj-lt"/>
            </a:endParaRPr>
          </a:p>
        </p:txBody>
      </p:sp>
      <p:sp>
        <p:nvSpPr>
          <p:cNvPr id="30" name="TextBox 27"/>
          <p:cNvSpPr txBox="1">
            <a:spLocks noChangeArrowheads="1"/>
          </p:cNvSpPr>
          <p:nvPr/>
        </p:nvSpPr>
        <p:spPr bwMode="auto">
          <a:xfrm>
            <a:off x="6558941" y="1895004"/>
            <a:ext cx="2889955" cy="1348061"/>
          </a:xfrm>
          <a:prstGeom prst="rect">
            <a:avLst/>
          </a:prstGeom>
          <a:noFill/>
          <a:ln w="9525">
            <a:noFill/>
            <a:miter lim="800000"/>
            <a:headEnd/>
            <a:tailEnd/>
          </a:ln>
        </p:spPr>
        <p:txBody>
          <a:bodyPr wrap="square" anchor="ctr">
            <a:spAutoFit/>
          </a:bodyPr>
          <a:lstStyle/>
          <a:p>
            <a:pPr marL="342900" indent="-342900" algn="ctr" eaLnBrk="0" fontAlgn="auto" hangingPunct="0">
              <a:spcBef>
                <a:spcPct val="20000"/>
              </a:spcBef>
              <a:spcAft>
                <a:spcPts val="0"/>
              </a:spcAft>
              <a:defRPr/>
            </a:pPr>
            <a:r>
              <a:rPr lang="en-US" altLang="zh-CN" sz="1400" dirty="0" smtClean="0">
                <a:solidFill>
                  <a:srgbClr val="404040"/>
                </a:solidFill>
                <a:latin typeface="+mn-lt"/>
                <a:ea typeface="+mn-ea"/>
                <a:cs typeface="Arial" pitchFamily="34" charset="0"/>
              </a:rPr>
              <a:t>Established in </a:t>
            </a:r>
            <a:r>
              <a:rPr lang="en-US" altLang="zh-CN" sz="2400" b="1" dirty="0" smtClean="0">
                <a:solidFill>
                  <a:srgbClr val="00B050"/>
                </a:solidFill>
                <a:latin typeface="+mn-lt"/>
                <a:ea typeface="+mn-ea"/>
                <a:cs typeface="Arial" pitchFamily="34" charset="0"/>
              </a:rPr>
              <a:t>2007</a:t>
            </a:r>
            <a:endParaRPr lang="en-SG" altLang="zh-CN" sz="2400" b="1" dirty="0">
              <a:solidFill>
                <a:srgbClr val="00B050"/>
              </a:solidFill>
              <a:latin typeface="+mn-lt"/>
              <a:ea typeface="+mn-ea"/>
              <a:cs typeface="Arial" pitchFamily="34" charset="0"/>
            </a:endParaRPr>
          </a:p>
          <a:p>
            <a:pPr marL="342900" indent="-342900" algn="ctr" eaLnBrk="0" fontAlgn="auto" hangingPunct="0">
              <a:spcBef>
                <a:spcPct val="20000"/>
              </a:spcBef>
              <a:spcAft>
                <a:spcPts val="0"/>
              </a:spcAft>
              <a:defRPr/>
            </a:pPr>
            <a:r>
              <a:rPr lang="en-US" altLang="zh-CN" sz="2400" b="1" dirty="0" smtClean="0">
                <a:solidFill>
                  <a:srgbClr val="00B050"/>
                </a:solidFill>
                <a:latin typeface="+mn-lt"/>
                <a:ea typeface="+mn-ea"/>
                <a:cs typeface="Arial" pitchFamily="34" charset="0"/>
              </a:rPr>
              <a:t>4 </a:t>
            </a:r>
            <a:r>
              <a:rPr lang="en-US" altLang="zh-CN" sz="1400" dirty="0" smtClean="0">
                <a:solidFill>
                  <a:schemeClr val="tx1">
                    <a:lumMod val="75000"/>
                    <a:lumOff val="25000"/>
                  </a:schemeClr>
                </a:solidFill>
                <a:latin typeface="+mn-lt"/>
                <a:ea typeface="+mn-ea"/>
                <a:cs typeface="Arial" pitchFamily="34" charset="0"/>
              </a:rPr>
              <a:t>offices including</a:t>
            </a:r>
            <a:endParaRPr lang="en-US" altLang="zh-CN" sz="1400" dirty="0">
              <a:solidFill>
                <a:schemeClr val="tx1">
                  <a:lumMod val="75000"/>
                  <a:lumOff val="25000"/>
                </a:schemeClr>
              </a:solidFill>
              <a:latin typeface="+mn-lt"/>
              <a:ea typeface="+mn-ea"/>
              <a:cs typeface="Arial" pitchFamily="34" charset="0"/>
            </a:endParaRPr>
          </a:p>
          <a:p>
            <a:pPr marL="342900" indent="-342900" algn="ctr" eaLnBrk="0" fontAlgn="auto" hangingPunct="0">
              <a:spcBef>
                <a:spcPct val="20000"/>
              </a:spcBef>
              <a:spcAft>
                <a:spcPts val="0"/>
              </a:spcAft>
              <a:defRPr/>
            </a:pPr>
            <a:r>
              <a:rPr lang="en-US" altLang="zh-CN" sz="2400" b="1" dirty="0" smtClean="0">
                <a:solidFill>
                  <a:srgbClr val="00B050"/>
                </a:solidFill>
                <a:latin typeface="+mn-lt"/>
                <a:ea typeface="+mn-ea"/>
                <a:cs typeface="Arial" pitchFamily="34" charset="0"/>
              </a:rPr>
              <a:t>1</a:t>
            </a:r>
            <a:r>
              <a:rPr lang="en-US" altLang="zh-CN" sz="1400" dirty="0" smtClean="0">
                <a:solidFill>
                  <a:schemeClr val="tx1">
                    <a:lumMod val="75000"/>
                    <a:lumOff val="25000"/>
                  </a:schemeClr>
                </a:solidFill>
                <a:latin typeface="+mn-lt"/>
                <a:ea typeface="+mn-ea"/>
                <a:cs typeface="Arial" pitchFamily="34" charset="0"/>
              </a:rPr>
              <a:t>Network Operation Center</a:t>
            </a:r>
            <a:endParaRPr lang="en-US" altLang="zh-CN" sz="1400" dirty="0">
              <a:solidFill>
                <a:schemeClr val="tx1">
                  <a:lumMod val="75000"/>
                  <a:lumOff val="25000"/>
                </a:schemeClr>
              </a:solidFill>
              <a:latin typeface="+mn-lt"/>
              <a:ea typeface="+mn-ea"/>
              <a:cs typeface="Arial" pitchFamily="34" charset="0"/>
            </a:endParaRPr>
          </a:p>
        </p:txBody>
      </p:sp>
      <p:sp>
        <p:nvSpPr>
          <p:cNvPr id="20494" name="TextBox 8"/>
          <p:cNvSpPr txBox="1">
            <a:spLocks noChangeArrowheads="1"/>
          </p:cNvSpPr>
          <p:nvPr/>
        </p:nvSpPr>
        <p:spPr bwMode="auto">
          <a:xfrm>
            <a:off x="3582351" y="4284559"/>
            <a:ext cx="2446338" cy="1107996"/>
          </a:xfrm>
          <a:prstGeom prst="rect">
            <a:avLst/>
          </a:prstGeom>
          <a:noFill/>
          <a:ln>
            <a:noFill/>
          </a:ln>
          <a:extLst/>
        </p:spPr>
        <p:txBody>
          <a:bodyPr anchor="ct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endParaRPr lang="en-US" altLang="zh-CN" sz="1400" dirty="0">
              <a:gradFill>
                <a:gsLst>
                  <a:gs pos="100000">
                    <a:srgbClr val="CC6600"/>
                  </a:gs>
                  <a:gs pos="51000">
                    <a:srgbClr val="FF9900"/>
                  </a:gs>
                  <a:gs pos="0">
                    <a:srgbClr val="FFFF00"/>
                  </a:gs>
                </a:gsLst>
                <a:lin ang="3600000" scaled="0"/>
              </a:gradFill>
              <a:latin typeface="+mn-lt"/>
              <a:cs typeface="Arial" charset="0"/>
            </a:endParaRPr>
          </a:p>
          <a:p>
            <a:pPr algn="ctr" eaLnBrk="1" hangingPunct="1">
              <a:defRPr/>
            </a:pPr>
            <a:r>
              <a:rPr lang="en-US" altLang="zh-CN" sz="2400" b="1" dirty="0" smtClean="0">
                <a:solidFill>
                  <a:srgbClr val="00B0F0"/>
                </a:solidFill>
                <a:latin typeface="+mn-lt"/>
                <a:cs typeface="Arial" charset="0"/>
              </a:rPr>
              <a:t>2.7 Billion DKK</a:t>
            </a:r>
          </a:p>
          <a:p>
            <a:pPr algn="ctr" eaLnBrk="1" hangingPunct="1">
              <a:defRPr/>
            </a:pPr>
            <a:r>
              <a:rPr lang="en-US" altLang="zh-CN" sz="1400" dirty="0" smtClean="0">
                <a:solidFill>
                  <a:schemeClr val="tx1">
                    <a:lumMod val="75000"/>
                    <a:lumOff val="25000"/>
                  </a:schemeClr>
                </a:solidFill>
                <a:latin typeface="+mn-lt"/>
                <a:cs typeface="Arial" charset="0"/>
              </a:rPr>
              <a:t>Investment over the next 6 year</a:t>
            </a:r>
            <a:endParaRPr lang="zh-CN" altLang="en-US" sz="1400" dirty="0" smtClean="0">
              <a:solidFill>
                <a:schemeClr val="tx1">
                  <a:lumMod val="75000"/>
                  <a:lumOff val="25000"/>
                </a:schemeClr>
              </a:solidFill>
              <a:latin typeface="+mn-lt"/>
              <a:cs typeface="Arial" charset="0"/>
            </a:endParaRPr>
          </a:p>
        </p:txBody>
      </p:sp>
      <p:sp>
        <p:nvSpPr>
          <p:cNvPr id="20495" name="TextBox 27"/>
          <p:cNvSpPr txBox="1">
            <a:spLocks noChangeArrowheads="1"/>
          </p:cNvSpPr>
          <p:nvPr/>
        </p:nvSpPr>
        <p:spPr bwMode="auto">
          <a:xfrm>
            <a:off x="6366938" y="4310490"/>
            <a:ext cx="2145960" cy="1261884"/>
          </a:xfrm>
          <a:prstGeom prst="rect">
            <a:avLst/>
          </a:prstGeom>
          <a:noFill/>
          <a:ln>
            <a:noFill/>
          </a:ln>
          <a:extLst/>
        </p:spPr>
        <p:txBody>
          <a:bodyPr wrap="square" anchor="ct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b="1" dirty="0" smtClean="0">
                <a:solidFill>
                  <a:srgbClr val="C00000"/>
                </a:solidFill>
                <a:latin typeface="+mn-lt"/>
                <a:cs typeface="Arial" charset="0"/>
              </a:rPr>
              <a:t>2.2 Billion DKK</a:t>
            </a:r>
          </a:p>
          <a:p>
            <a:pPr algn="ctr" eaLnBrk="1" hangingPunct="1">
              <a:defRPr/>
            </a:pPr>
            <a:r>
              <a:rPr lang="en-US" altLang="zh-CN" sz="1400" dirty="0" smtClean="0">
                <a:solidFill>
                  <a:schemeClr val="tx1">
                    <a:lumMod val="75000"/>
                    <a:lumOff val="25000"/>
                  </a:schemeClr>
                </a:solidFill>
                <a:cs typeface="Arial" charset="0"/>
              </a:rPr>
              <a:t>procurement over the next 6 years</a:t>
            </a:r>
            <a:endParaRPr lang="zh-CN" altLang="en-US" sz="1400" dirty="0" smtClean="0">
              <a:solidFill>
                <a:schemeClr val="tx1">
                  <a:lumMod val="75000"/>
                  <a:lumOff val="25000"/>
                </a:schemeClr>
              </a:solidFill>
              <a:cs typeface="Arial" charset="0"/>
            </a:endParaRPr>
          </a:p>
        </p:txBody>
      </p:sp>
      <p:sp>
        <p:nvSpPr>
          <p:cNvPr id="21" name="椭圆 20"/>
          <p:cNvSpPr/>
          <p:nvPr/>
        </p:nvSpPr>
        <p:spPr bwMode="auto">
          <a:xfrm>
            <a:off x="-7899286" y="407812"/>
            <a:ext cx="10761548" cy="10761547"/>
          </a:xfrm>
          <a:prstGeom prst="ellipse">
            <a:avLst/>
          </a:prstGeom>
          <a:noFill/>
          <a:ln w="101600" cap="flat" cmpd="sng" algn="ctr">
            <a:solidFill>
              <a:schemeClr val="bg2">
                <a:lumMod val="40000"/>
                <a:lumOff val="60000"/>
              </a:schemeClr>
            </a:solidFill>
            <a:prstDash val="solid"/>
            <a:round/>
            <a:headEnd type="none" w="med" len="med"/>
            <a:tailEnd type="none" w="med" len="med"/>
          </a:ln>
          <a:effectLst/>
          <a:extLst/>
        </p:spPr>
        <p:txBody>
          <a:bodyPr/>
          <a:lstStyle/>
          <a:p>
            <a:pPr>
              <a:buClr>
                <a:srgbClr val="CC9900"/>
              </a:buClr>
              <a:buFont typeface="Wingdings" pitchFamily="2" charset="2"/>
              <a:buChar char="n"/>
              <a:defRPr/>
            </a:pPr>
            <a:endParaRPr lang="zh-CN" altLang="en-US" dirty="0">
              <a:latin typeface="Arial" pitchFamily="34" charset="0"/>
              <a:cs typeface="Arial" pitchFamily="34" charset="0"/>
            </a:endParaRPr>
          </a:p>
        </p:txBody>
      </p:sp>
      <p:pic>
        <p:nvPicPr>
          <p:cNvPr id="35852" name="Picture 6" descr="F:\胶片图片\方形\B商务\82152487.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l="683" t="639" r="683" b="639"/>
          <a:stretch/>
        </p:blipFill>
        <p:spPr bwMode="auto">
          <a:xfrm>
            <a:off x="677087" y="1986424"/>
            <a:ext cx="1871999" cy="1323514"/>
          </a:xfrm>
          <a:prstGeom prst="ellipse">
            <a:avLst/>
          </a:prstGeom>
          <a:no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35853" name="Picture 6" descr="F:\胶片图片\方形\B商务\89795013.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1270" t="1270" r="1270" b="1270"/>
          <a:stretch/>
        </p:blipFill>
        <p:spPr bwMode="auto">
          <a:xfrm>
            <a:off x="1710352" y="4443413"/>
            <a:ext cx="1871999" cy="1402392"/>
          </a:xfrm>
          <a:prstGeom prst="ellipse">
            <a:avLst/>
          </a:prstGeom>
          <a:no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35854" name="Picture 2" descr="F:\胶片图片\方形\B商务\stk313024rkn.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2213" t="2171" r="2213" b="2171"/>
          <a:stretch/>
        </p:blipFill>
        <p:spPr bwMode="auto">
          <a:xfrm>
            <a:off x="8438637" y="4291869"/>
            <a:ext cx="1774822" cy="1285361"/>
          </a:xfrm>
          <a:prstGeom prst="ellipse">
            <a:avLst/>
          </a:prstGeom>
          <a:no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0491" name="TextBox 15"/>
          <p:cNvSpPr txBox="1">
            <a:spLocks noChangeArrowheads="1"/>
          </p:cNvSpPr>
          <p:nvPr/>
        </p:nvSpPr>
        <p:spPr bwMode="auto">
          <a:xfrm>
            <a:off x="2549086" y="1997187"/>
            <a:ext cx="2885621" cy="461665"/>
          </a:xfrm>
          <a:prstGeom prst="rect">
            <a:avLst/>
          </a:prstGeom>
          <a:noFill/>
          <a:ln>
            <a:noFill/>
          </a:ln>
          <a:extLst/>
        </p:spPr>
        <p:txBody>
          <a:bodyPr wrap="square" anchor="ct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b="1" dirty="0" smtClean="0">
                <a:solidFill>
                  <a:srgbClr val="FF6709"/>
                </a:solidFill>
                <a:latin typeface="+mn-lt"/>
                <a:cs typeface="Arial" charset="0"/>
              </a:rPr>
              <a:t>250 </a:t>
            </a:r>
            <a:r>
              <a:rPr lang="en-US" altLang="zh-CN" sz="1400" dirty="0" smtClean="0">
                <a:solidFill>
                  <a:schemeClr val="tx1">
                    <a:lumMod val="75000"/>
                    <a:lumOff val="25000"/>
                  </a:schemeClr>
                </a:solidFill>
                <a:latin typeface="+mn-lt"/>
                <a:cs typeface="Arial" charset="0"/>
              </a:rPr>
              <a:t>employees</a:t>
            </a:r>
            <a:endParaRPr lang="en-US" altLang="zh-CN" sz="1400" dirty="0">
              <a:solidFill>
                <a:schemeClr val="tx1">
                  <a:lumMod val="75000"/>
                  <a:lumOff val="25000"/>
                </a:schemeClr>
              </a:solidFill>
              <a:latin typeface="+mn-lt"/>
              <a:cs typeface="Arial" charset="0"/>
            </a:endParaRPr>
          </a:p>
        </p:txBody>
      </p:sp>
      <p:sp>
        <p:nvSpPr>
          <p:cNvPr id="20492" name="TextBox 22"/>
          <p:cNvSpPr txBox="1">
            <a:spLocks noChangeArrowheads="1"/>
          </p:cNvSpPr>
          <p:nvPr/>
        </p:nvSpPr>
        <p:spPr bwMode="auto">
          <a:xfrm>
            <a:off x="2774290" y="2648181"/>
            <a:ext cx="2444723" cy="677108"/>
          </a:xfrm>
          <a:prstGeom prst="rect">
            <a:avLst/>
          </a:prstGeom>
          <a:noFill/>
          <a:ln>
            <a:noFill/>
          </a:ln>
          <a:extLst/>
        </p:spPr>
        <p:txBody>
          <a:bodyPr wrap="square" anchor="ct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defRPr/>
            </a:pPr>
            <a:r>
              <a:rPr lang="en-US" altLang="zh-CN" sz="2400" b="1" dirty="0" smtClean="0">
                <a:solidFill>
                  <a:srgbClr val="FF6709"/>
                </a:solidFill>
                <a:latin typeface="+mn-lt"/>
                <a:cs typeface="Arial" charset="0"/>
              </a:rPr>
              <a:t>100 new</a:t>
            </a:r>
            <a:endParaRPr lang="en-US" altLang="zh-CN" sz="1400" b="1" dirty="0">
              <a:gradFill>
                <a:gsLst>
                  <a:gs pos="100000">
                    <a:srgbClr val="002060"/>
                  </a:gs>
                  <a:gs pos="51000">
                    <a:srgbClr val="6666FF"/>
                  </a:gs>
                  <a:gs pos="0">
                    <a:srgbClr val="00B0F0"/>
                  </a:gs>
                </a:gsLst>
                <a:lin ang="3600000" scaled="0"/>
              </a:gradFill>
              <a:latin typeface="+mn-lt"/>
              <a:cs typeface="Arial" charset="0"/>
            </a:endParaRPr>
          </a:p>
          <a:p>
            <a:pPr algn="ctr" eaLnBrk="1" hangingPunct="1">
              <a:defRPr/>
            </a:pPr>
            <a:r>
              <a:rPr lang="en-US" altLang="zh-CN" sz="1400" dirty="0" smtClean="0">
                <a:solidFill>
                  <a:schemeClr val="tx1">
                    <a:lumMod val="75000"/>
                    <a:lumOff val="25000"/>
                  </a:schemeClr>
                </a:solidFill>
                <a:latin typeface="+mn-lt"/>
                <a:cs typeface="Arial" charset="0"/>
              </a:rPr>
              <a:t>jobs created</a:t>
            </a:r>
            <a:endParaRPr lang="zh-CN" altLang="en-US" sz="1400" dirty="0" smtClean="0">
              <a:solidFill>
                <a:schemeClr val="tx1">
                  <a:lumMod val="75000"/>
                  <a:lumOff val="25000"/>
                </a:schemeClr>
              </a:solidFill>
              <a:latin typeface="+mn-lt"/>
              <a:cs typeface="Arial" charset="0"/>
            </a:endParaRPr>
          </a:p>
        </p:txBody>
      </p:sp>
      <p:pic>
        <p:nvPicPr>
          <p:cNvPr id="1027" name="Picture 3" descr="C:\Users\d00730847\Pictures\office.jpg"/>
          <p:cNvPicPr>
            <a:picLocks noChangeAspect="1" noChangeArrowheads="1"/>
          </p:cNvPicPr>
          <p:nvPr/>
        </p:nvPicPr>
        <p:blipFill>
          <a:blip r:embed="rId5" cstate="print"/>
          <a:srcRect/>
          <a:stretch>
            <a:fillRect/>
          </a:stretch>
        </p:blipFill>
        <p:spPr bwMode="auto">
          <a:xfrm>
            <a:off x="9203378" y="1997178"/>
            <a:ext cx="1806570" cy="1353600"/>
          </a:xfrm>
          <a:prstGeom prst="ellipse">
            <a:avLst/>
          </a:prstGeom>
          <a:noFill/>
          <a:ln w="9525">
            <a:solidFill>
              <a:schemeClr val="bg1">
                <a:lumMod val="65000"/>
              </a:schemeClr>
            </a:solidFill>
            <a:miter lim="800000"/>
            <a:headEnd/>
            <a:tailEnd/>
          </a:ln>
        </p:spPr>
      </p:pic>
    </p:spTree>
    <p:extLst>
      <p:ext uri="{BB962C8B-B14F-4D97-AF65-F5344CB8AC3E}">
        <p14:creationId xmlns:p14="http://schemas.microsoft.com/office/powerpoint/2010/main" val="422786156"/>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847993" y="895906"/>
            <a:ext cx="2520950" cy="2752725"/>
          </a:xfrm>
          <a:prstGeom prst="roundRect">
            <a:avLst>
              <a:gd name="adj" fmla="val 4875"/>
            </a:avLst>
          </a:prstGeom>
          <a:solidFill>
            <a:srgbClr val="0099CC"/>
          </a:solidFill>
          <a:ln w="9525">
            <a:noFill/>
            <a:round/>
            <a:headEnd/>
            <a:tailEnd/>
          </a:ln>
        </p:spPr>
        <p:txBody>
          <a:bodyPr lIns="100165" tIns="50082" rIns="100165" bIns="50082" anchor="ctr"/>
          <a:lstStyle/>
          <a:p>
            <a:pPr algn="ctr"/>
            <a:endParaRPr lang="en-US" altLang="zh-CN" b="1">
              <a:solidFill>
                <a:srgbClr val="FFFFFF"/>
              </a:solidFill>
              <a:cs typeface="Arial" charset="0"/>
            </a:endParaRPr>
          </a:p>
        </p:txBody>
      </p:sp>
      <p:sp>
        <p:nvSpPr>
          <p:cNvPr id="9" name="Rectangle 6"/>
          <p:cNvSpPr>
            <a:spLocks noChangeArrowheads="1"/>
          </p:cNvSpPr>
          <p:nvPr/>
        </p:nvSpPr>
        <p:spPr bwMode="auto">
          <a:xfrm>
            <a:off x="3522930" y="895906"/>
            <a:ext cx="2519363" cy="2752725"/>
          </a:xfrm>
          <a:prstGeom prst="roundRect">
            <a:avLst>
              <a:gd name="adj" fmla="val 4421"/>
            </a:avLst>
          </a:prstGeom>
          <a:solidFill>
            <a:srgbClr val="669900"/>
          </a:solidFill>
          <a:ln w="9525">
            <a:noFill/>
            <a:round/>
            <a:headEnd/>
            <a:tailEnd/>
          </a:ln>
        </p:spPr>
        <p:txBody>
          <a:bodyPr lIns="100165" tIns="50082" rIns="100165" bIns="50082" anchor="ctr"/>
          <a:lstStyle/>
          <a:p>
            <a:pPr algn="ctr"/>
            <a:endParaRPr lang="en-US" altLang="zh-CN" b="1">
              <a:solidFill>
                <a:srgbClr val="FFFFFF"/>
              </a:solidFill>
              <a:cs typeface="Arial" charset="0"/>
            </a:endParaRPr>
          </a:p>
        </p:txBody>
      </p:sp>
      <p:sp>
        <p:nvSpPr>
          <p:cNvPr id="10" name="Rectangle 7"/>
          <p:cNvSpPr>
            <a:spLocks noChangeArrowheads="1"/>
          </p:cNvSpPr>
          <p:nvPr/>
        </p:nvSpPr>
        <p:spPr bwMode="auto">
          <a:xfrm>
            <a:off x="6225163" y="895906"/>
            <a:ext cx="2520950" cy="2752725"/>
          </a:xfrm>
          <a:prstGeom prst="roundRect">
            <a:avLst>
              <a:gd name="adj" fmla="val 4421"/>
            </a:avLst>
          </a:prstGeom>
          <a:solidFill>
            <a:srgbClr val="FF9900"/>
          </a:solidFill>
          <a:ln w="9525">
            <a:noFill/>
            <a:round/>
            <a:headEnd/>
            <a:tailEnd/>
          </a:ln>
        </p:spPr>
        <p:txBody>
          <a:bodyPr lIns="100165" tIns="50082" rIns="100165" bIns="50082" anchor="ctr"/>
          <a:lstStyle/>
          <a:p>
            <a:pPr algn="ctr"/>
            <a:endParaRPr lang="en-US" altLang="zh-CN" b="1">
              <a:solidFill>
                <a:srgbClr val="FFFFFF"/>
              </a:solidFill>
              <a:cs typeface="Arial" charset="0"/>
            </a:endParaRPr>
          </a:p>
        </p:txBody>
      </p:sp>
      <p:sp>
        <p:nvSpPr>
          <p:cNvPr id="11" name="Rectangle 8"/>
          <p:cNvSpPr>
            <a:spLocks noChangeArrowheads="1"/>
          </p:cNvSpPr>
          <p:nvPr/>
        </p:nvSpPr>
        <p:spPr bwMode="auto">
          <a:xfrm>
            <a:off x="8942632" y="895906"/>
            <a:ext cx="2519363" cy="2752725"/>
          </a:xfrm>
          <a:prstGeom prst="roundRect">
            <a:avLst>
              <a:gd name="adj" fmla="val 4875"/>
            </a:avLst>
          </a:prstGeom>
          <a:solidFill>
            <a:srgbClr val="4F81BD"/>
          </a:solidFill>
          <a:ln w="9525">
            <a:noFill/>
            <a:round/>
            <a:headEnd/>
            <a:tailEnd/>
          </a:ln>
        </p:spPr>
        <p:txBody>
          <a:bodyPr lIns="100165" tIns="50082" rIns="100165" bIns="50082" anchor="ctr"/>
          <a:lstStyle/>
          <a:p>
            <a:pPr algn="ctr"/>
            <a:endParaRPr lang="en-US" altLang="zh-CN" b="1">
              <a:solidFill>
                <a:srgbClr val="FFFFFF"/>
              </a:solidFill>
              <a:cs typeface="Arial" charset="0"/>
            </a:endParaRPr>
          </a:p>
        </p:txBody>
      </p:sp>
      <p:sp>
        <p:nvSpPr>
          <p:cNvPr id="12" name="矩形 2"/>
          <p:cNvSpPr>
            <a:spLocks noChangeArrowheads="1"/>
          </p:cNvSpPr>
          <p:nvPr/>
        </p:nvSpPr>
        <p:spPr bwMode="auto">
          <a:xfrm>
            <a:off x="1221061" y="1134032"/>
            <a:ext cx="1795463" cy="593725"/>
          </a:xfrm>
          <a:prstGeom prst="rect">
            <a:avLst/>
          </a:prstGeom>
          <a:noFill/>
          <a:ln w="9525">
            <a:noFill/>
            <a:miter lim="800000"/>
            <a:headEnd/>
            <a:tailEnd/>
          </a:ln>
        </p:spPr>
        <p:txBody>
          <a:bodyPr lIns="100165" tIns="50082" rIns="100165" bIns="50082">
            <a:spAutoFit/>
          </a:bodyPr>
          <a:lstStyle/>
          <a:p>
            <a:pPr algn="ctr"/>
            <a:r>
              <a:rPr lang="en-US" altLang="zh-CN" sz="1600" b="1" dirty="0">
                <a:solidFill>
                  <a:srgbClr val="FFFFFF"/>
                </a:solidFill>
                <a:cs typeface="Arial" charset="0"/>
              </a:rPr>
              <a:t>Bridging the digital divide</a:t>
            </a:r>
          </a:p>
        </p:txBody>
      </p:sp>
      <p:sp>
        <p:nvSpPr>
          <p:cNvPr id="13" name="矩形 7"/>
          <p:cNvSpPr>
            <a:spLocks noChangeArrowheads="1"/>
          </p:cNvSpPr>
          <p:nvPr/>
        </p:nvSpPr>
        <p:spPr bwMode="auto">
          <a:xfrm>
            <a:off x="3607067" y="995920"/>
            <a:ext cx="2328862" cy="839787"/>
          </a:xfrm>
          <a:prstGeom prst="rect">
            <a:avLst/>
          </a:prstGeom>
          <a:noFill/>
          <a:ln w="9525">
            <a:noFill/>
            <a:miter lim="800000"/>
            <a:headEnd/>
            <a:tailEnd/>
          </a:ln>
        </p:spPr>
        <p:txBody>
          <a:bodyPr lIns="100165" tIns="50082" rIns="100165" bIns="50082">
            <a:spAutoFit/>
          </a:bodyPr>
          <a:lstStyle/>
          <a:p>
            <a:pPr algn="ctr"/>
            <a:r>
              <a:rPr lang="en-US" altLang="zh-CN" sz="1600" b="1">
                <a:solidFill>
                  <a:srgbClr val="FFFFFF"/>
                </a:solidFill>
                <a:cs typeface="Arial" charset="0"/>
              </a:rPr>
              <a:t>Promoting environmental sustainability</a:t>
            </a:r>
          </a:p>
        </p:txBody>
      </p:sp>
      <p:sp>
        <p:nvSpPr>
          <p:cNvPr id="14" name="矩形 9"/>
          <p:cNvSpPr>
            <a:spLocks noChangeArrowheads="1"/>
          </p:cNvSpPr>
          <p:nvPr/>
        </p:nvSpPr>
        <p:spPr bwMode="auto">
          <a:xfrm>
            <a:off x="6453770" y="1134032"/>
            <a:ext cx="1900237" cy="347663"/>
          </a:xfrm>
          <a:prstGeom prst="rect">
            <a:avLst/>
          </a:prstGeom>
          <a:noFill/>
          <a:ln w="9525">
            <a:noFill/>
            <a:miter lim="800000"/>
            <a:headEnd/>
            <a:tailEnd/>
          </a:ln>
        </p:spPr>
        <p:txBody>
          <a:bodyPr lIns="100165" tIns="50082" rIns="100165" bIns="50082">
            <a:spAutoFit/>
          </a:bodyPr>
          <a:lstStyle/>
          <a:p>
            <a:pPr algn="ctr"/>
            <a:r>
              <a:rPr lang="en-US" altLang="zh-CN" sz="1600" b="1" dirty="0" smtClean="0">
                <a:solidFill>
                  <a:srgbClr val="FFFFFF"/>
                </a:solidFill>
                <a:cs typeface="Arial" charset="0"/>
              </a:rPr>
              <a:t>CSR Activities</a:t>
            </a:r>
            <a:endParaRPr lang="en-US" altLang="zh-CN" sz="1600" b="1" dirty="0">
              <a:solidFill>
                <a:srgbClr val="FFFFFF"/>
              </a:solidFill>
              <a:cs typeface="Arial" charset="0"/>
            </a:endParaRPr>
          </a:p>
        </p:txBody>
      </p:sp>
      <p:sp>
        <p:nvSpPr>
          <p:cNvPr id="15" name="矩形 11"/>
          <p:cNvSpPr>
            <a:spLocks noChangeArrowheads="1"/>
          </p:cNvSpPr>
          <p:nvPr/>
        </p:nvSpPr>
        <p:spPr bwMode="auto">
          <a:xfrm>
            <a:off x="9025185" y="995915"/>
            <a:ext cx="2354262" cy="839806"/>
          </a:xfrm>
          <a:prstGeom prst="rect">
            <a:avLst/>
          </a:prstGeom>
          <a:noFill/>
          <a:ln w="9525">
            <a:noFill/>
            <a:miter lim="800000"/>
            <a:headEnd/>
            <a:tailEnd/>
          </a:ln>
        </p:spPr>
        <p:txBody>
          <a:bodyPr lIns="100165" tIns="50082" rIns="100165" bIns="50082">
            <a:spAutoFit/>
          </a:bodyPr>
          <a:lstStyle/>
          <a:p>
            <a:pPr algn="ctr"/>
            <a:r>
              <a:rPr lang="en-US" altLang="zh-CN" sz="1600" b="1" dirty="0" smtClean="0">
                <a:solidFill>
                  <a:srgbClr val="FFFFFF"/>
                </a:solidFill>
                <a:cs typeface="Arial" charset="0"/>
              </a:rPr>
              <a:t>Joint innovation with Danish Companies and Universities</a:t>
            </a:r>
            <a:endParaRPr lang="en-US" altLang="zh-CN" sz="1600" b="1" dirty="0">
              <a:solidFill>
                <a:srgbClr val="FFFFFF"/>
              </a:solidFill>
              <a:cs typeface="Arial" charset="0"/>
            </a:endParaRPr>
          </a:p>
        </p:txBody>
      </p:sp>
      <p:pic>
        <p:nvPicPr>
          <p:cNvPr id="16" name="Picture 10"/>
          <p:cNvPicPr>
            <a:picLocks/>
          </p:cNvPicPr>
          <p:nvPr/>
        </p:nvPicPr>
        <p:blipFill>
          <a:blip r:embed="rId3" cstate="print"/>
          <a:srcRect/>
          <a:stretch>
            <a:fillRect/>
          </a:stretch>
        </p:blipFill>
        <p:spPr bwMode="auto">
          <a:xfrm>
            <a:off x="962294" y="2080182"/>
            <a:ext cx="2303462" cy="1438275"/>
          </a:xfrm>
          <a:prstGeom prst="rect">
            <a:avLst/>
          </a:prstGeom>
          <a:noFill/>
          <a:ln w="9525">
            <a:noFill/>
            <a:miter lim="800000"/>
            <a:headEnd/>
            <a:tailEnd/>
          </a:ln>
        </p:spPr>
      </p:pic>
      <p:pic>
        <p:nvPicPr>
          <p:cNvPr id="17" name="Picture 13"/>
          <p:cNvPicPr>
            <a:picLocks/>
          </p:cNvPicPr>
          <p:nvPr/>
        </p:nvPicPr>
        <p:blipFill>
          <a:blip r:embed="rId4" cstate="print"/>
          <a:srcRect/>
          <a:stretch>
            <a:fillRect/>
          </a:stretch>
        </p:blipFill>
        <p:spPr bwMode="auto">
          <a:xfrm>
            <a:off x="3637236" y="2080182"/>
            <a:ext cx="2305049" cy="1438275"/>
          </a:xfrm>
          <a:prstGeom prst="rect">
            <a:avLst/>
          </a:prstGeom>
          <a:noFill/>
          <a:ln w="9525">
            <a:noFill/>
            <a:miter lim="800000"/>
            <a:headEnd/>
            <a:tailEnd/>
          </a:ln>
        </p:spPr>
      </p:pic>
      <p:pic>
        <p:nvPicPr>
          <p:cNvPr id="18" name="Picture 14"/>
          <p:cNvPicPr>
            <a:picLocks/>
          </p:cNvPicPr>
          <p:nvPr/>
        </p:nvPicPr>
        <p:blipFill>
          <a:blip r:embed="rId5" cstate="print"/>
          <a:srcRect/>
          <a:stretch>
            <a:fillRect/>
          </a:stretch>
        </p:blipFill>
        <p:spPr bwMode="auto">
          <a:xfrm>
            <a:off x="6339470" y="2080182"/>
            <a:ext cx="2305049" cy="1438275"/>
          </a:xfrm>
          <a:prstGeom prst="rect">
            <a:avLst/>
          </a:prstGeom>
          <a:noFill/>
          <a:ln w="9525">
            <a:noFill/>
            <a:miter lim="800000"/>
            <a:headEnd/>
            <a:tailEnd/>
          </a:ln>
        </p:spPr>
      </p:pic>
      <p:pic>
        <p:nvPicPr>
          <p:cNvPr id="19" name="Picture 16"/>
          <p:cNvPicPr>
            <a:picLocks/>
          </p:cNvPicPr>
          <p:nvPr/>
        </p:nvPicPr>
        <p:blipFill>
          <a:blip r:embed="rId6" cstate="print"/>
          <a:srcRect/>
          <a:stretch>
            <a:fillRect/>
          </a:stretch>
        </p:blipFill>
        <p:spPr bwMode="auto">
          <a:xfrm>
            <a:off x="9056933" y="2080182"/>
            <a:ext cx="2303462" cy="1438275"/>
          </a:xfrm>
          <a:prstGeom prst="rect">
            <a:avLst/>
          </a:prstGeom>
          <a:noFill/>
          <a:ln w="9525">
            <a:noFill/>
            <a:miter lim="800000"/>
            <a:headEnd/>
            <a:tailEnd/>
          </a:ln>
        </p:spPr>
      </p:pic>
      <p:sp>
        <p:nvSpPr>
          <p:cNvPr id="20" name="Title 1"/>
          <p:cNvSpPr>
            <a:spLocks noGrp="1"/>
          </p:cNvSpPr>
          <p:nvPr>
            <p:ph type="title"/>
          </p:nvPr>
        </p:nvSpPr>
        <p:spPr>
          <a:xfrm>
            <a:off x="793752" y="215457"/>
            <a:ext cx="10975975" cy="519545"/>
          </a:xfrm>
        </p:spPr>
        <p:txBody>
          <a:bodyPr lIns="87801" tIns="43900" rIns="87801" bIns="43900"/>
          <a:lstStyle/>
          <a:p>
            <a:pPr eaLnBrk="1" hangingPunct="1"/>
            <a:r>
              <a:rPr lang="en-SG" altLang="zh-CN" sz="2800" b="0" kern="1200" dirty="0" smtClean="0">
                <a:latin typeface="+mj-lt"/>
                <a:ea typeface="微软雅黑" pitchFamily="34" charset="-122"/>
                <a:cs typeface="Arial" pitchFamily="34" charset="0"/>
              </a:rPr>
              <a:t>Our wider role in the community 	</a:t>
            </a:r>
            <a:endParaRPr lang="en-US" altLang="zh-CN" sz="2800" b="0" kern="1200" dirty="0" smtClean="0">
              <a:latin typeface="+mj-lt"/>
              <a:ea typeface="微软雅黑" pitchFamily="34" charset="-122"/>
              <a:cs typeface="Arial" pitchFamily="34" charset="0"/>
            </a:endParaRPr>
          </a:p>
        </p:txBody>
      </p:sp>
      <p:sp>
        <p:nvSpPr>
          <p:cNvPr id="21" name="TextBox 5"/>
          <p:cNvSpPr txBox="1">
            <a:spLocks noChangeArrowheads="1"/>
          </p:cNvSpPr>
          <p:nvPr/>
        </p:nvSpPr>
        <p:spPr bwMode="auto">
          <a:xfrm>
            <a:off x="696524" y="3685471"/>
            <a:ext cx="2657475" cy="1420226"/>
          </a:xfrm>
          <a:prstGeom prst="rect">
            <a:avLst/>
          </a:prstGeom>
          <a:noFill/>
          <a:ln w="9525">
            <a:noFill/>
            <a:miter lim="800000"/>
            <a:headEnd/>
            <a:tailEnd/>
          </a:ln>
        </p:spPr>
        <p:txBody>
          <a:bodyPr lIns="133569" tIns="66785" rIns="133569" bIns="66785">
            <a:spAutoFit/>
          </a:bodyPr>
          <a:lstStyle/>
          <a:p>
            <a:pPr marL="312738" indent="-312738">
              <a:spcBef>
                <a:spcPts val="663"/>
              </a:spcBef>
              <a:buClr>
                <a:srgbClr val="7F7F7F"/>
              </a:buClr>
              <a:buSzPct val="70000"/>
              <a:buFont typeface="Wingdings" pitchFamily="2" charset="2"/>
              <a:buChar char="l"/>
            </a:pPr>
            <a:r>
              <a:rPr lang="en-US" sz="1300" dirty="0">
                <a:solidFill>
                  <a:srgbClr val="000000"/>
                </a:solidFill>
                <a:latin typeface="Calibri" pitchFamily="34" charset="0"/>
                <a:ea typeface="华文细黑" pitchFamily="2" charset="-122"/>
                <a:cs typeface="Arial" charset="0"/>
              </a:rPr>
              <a:t>B</a:t>
            </a:r>
            <a:r>
              <a:rPr lang="en-US" sz="1300" dirty="0" smtClean="0">
                <a:solidFill>
                  <a:srgbClr val="000000"/>
                </a:solidFill>
                <a:latin typeface="Calibri" pitchFamily="34" charset="0"/>
                <a:ea typeface="华文细黑" pitchFamily="2" charset="-122"/>
                <a:cs typeface="Arial" charset="0"/>
              </a:rPr>
              <a:t>uilding superfast 4G mobile network together with TDC by 2015.</a:t>
            </a:r>
            <a:endParaRPr lang="en-US" sz="1300" dirty="0">
              <a:solidFill>
                <a:srgbClr val="000000"/>
              </a:solidFill>
              <a:latin typeface="Calibri" pitchFamily="34" charset="0"/>
              <a:ea typeface="华文细黑" pitchFamily="2" charset="-122"/>
              <a:cs typeface="Arial" charset="0"/>
            </a:endParaRPr>
          </a:p>
          <a:p>
            <a:pPr marL="312738" indent="-312738">
              <a:spcBef>
                <a:spcPts val="663"/>
              </a:spcBef>
              <a:buClr>
                <a:srgbClr val="7F7F7F"/>
              </a:buClr>
              <a:buSzPct val="70000"/>
              <a:buFont typeface="Wingdings" pitchFamily="2" charset="2"/>
              <a:buChar char="l"/>
            </a:pPr>
            <a:r>
              <a:rPr lang="en-US" sz="1300" dirty="0" smtClean="0">
                <a:solidFill>
                  <a:srgbClr val="000000"/>
                </a:solidFill>
                <a:latin typeface="Calibri" pitchFamily="34" charset="0"/>
                <a:ea typeface="华文细黑" pitchFamily="2" charset="-122"/>
                <a:cs typeface="Arial" charset="0"/>
              </a:rPr>
              <a:t>Supporting the government to improve rural area mobile broadband coverage.</a:t>
            </a:r>
            <a:endParaRPr lang="en-US" sz="1300" dirty="0">
              <a:solidFill>
                <a:srgbClr val="000000"/>
              </a:solidFill>
              <a:latin typeface="Calibri" pitchFamily="34" charset="0"/>
              <a:ea typeface="华文细黑" pitchFamily="2" charset="-122"/>
              <a:cs typeface="Arial" charset="0"/>
            </a:endParaRPr>
          </a:p>
        </p:txBody>
      </p:sp>
      <p:sp>
        <p:nvSpPr>
          <p:cNvPr id="23" name="TextBox 5"/>
          <p:cNvSpPr txBox="1">
            <a:spLocks noChangeArrowheads="1"/>
          </p:cNvSpPr>
          <p:nvPr/>
        </p:nvSpPr>
        <p:spPr bwMode="auto">
          <a:xfrm>
            <a:off x="3373050" y="3685468"/>
            <a:ext cx="2655887" cy="1420226"/>
          </a:xfrm>
          <a:prstGeom prst="rect">
            <a:avLst/>
          </a:prstGeom>
          <a:noFill/>
          <a:ln w="9525">
            <a:noFill/>
            <a:miter lim="800000"/>
            <a:headEnd/>
            <a:tailEnd/>
          </a:ln>
        </p:spPr>
        <p:txBody>
          <a:bodyPr lIns="133569" tIns="66785" rIns="133569" bIns="66785">
            <a:spAutoFit/>
          </a:bodyPr>
          <a:lstStyle/>
          <a:p>
            <a:pPr marL="312738" indent="-312738">
              <a:spcBef>
                <a:spcPts val="663"/>
              </a:spcBef>
              <a:buClr>
                <a:srgbClr val="7F7F7F"/>
              </a:buClr>
              <a:buSzPct val="70000"/>
              <a:buFont typeface="Wingdings" pitchFamily="2" charset="2"/>
              <a:buChar char="l"/>
            </a:pPr>
            <a:r>
              <a:rPr lang="en-US" sz="1300" dirty="0">
                <a:solidFill>
                  <a:srgbClr val="000000"/>
                </a:solidFill>
                <a:latin typeface="Calibri" pitchFamily="34" charset="0"/>
                <a:ea typeface="华文细黑" pitchFamily="2" charset="-122"/>
                <a:cs typeface="Arial" charset="0"/>
              </a:rPr>
              <a:t>Green ICT solutions with lower power consumption and  footprint</a:t>
            </a:r>
          </a:p>
          <a:p>
            <a:pPr marL="312738" indent="-312738">
              <a:spcBef>
                <a:spcPts val="663"/>
              </a:spcBef>
              <a:buClr>
                <a:srgbClr val="7F7F7F"/>
              </a:buClr>
              <a:buSzPct val="70000"/>
              <a:buFont typeface="Wingdings" pitchFamily="2" charset="2"/>
              <a:buChar char="l"/>
            </a:pPr>
            <a:r>
              <a:rPr lang="en-US" sz="1300" dirty="0">
                <a:solidFill>
                  <a:srgbClr val="000000"/>
                </a:solidFill>
                <a:latin typeface="Calibri" pitchFamily="34" charset="0"/>
                <a:ea typeface="华文细黑" pitchFamily="2" charset="-122"/>
                <a:cs typeface="Arial" charset="0"/>
              </a:rPr>
              <a:t>Dynamic power solution s including solar panel, wind power</a:t>
            </a:r>
          </a:p>
        </p:txBody>
      </p:sp>
      <p:sp>
        <p:nvSpPr>
          <p:cNvPr id="24" name="TextBox 5"/>
          <p:cNvSpPr txBox="1">
            <a:spLocks noChangeArrowheads="1"/>
          </p:cNvSpPr>
          <p:nvPr/>
        </p:nvSpPr>
        <p:spPr bwMode="auto">
          <a:xfrm>
            <a:off x="6059100" y="3693139"/>
            <a:ext cx="2924545" cy="2675570"/>
          </a:xfrm>
          <a:prstGeom prst="rect">
            <a:avLst/>
          </a:prstGeom>
          <a:noFill/>
          <a:ln w="9525">
            <a:noFill/>
            <a:miter lim="800000"/>
            <a:headEnd/>
            <a:tailEnd/>
          </a:ln>
        </p:spPr>
        <p:txBody>
          <a:bodyPr wrap="square" lIns="133569" tIns="66785" rIns="133569" bIns="66785">
            <a:spAutoFit/>
          </a:bodyPr>
          <a:lstStyle/>
          <a:p>
            <a:pPr marL="312738" lvl="0" indent="-312738">
              <a:spcBef>
                <a:spcPts val="663"/>
              </a:spcBef>
              <a:buClr>
                <a:srgbClr val="7F7F7F"/>
              </a:buClr>
              <a:buSzPct val="70000"/>
              <a:buFont typeface="Wingdings" pitchFamily="2" charset="2"/>
              <a:buChar char="l"/>
            </a:pPr>
            <a:r>
              <a:rPr lang="en-US" altLang="zh-CN" sz="1300" dirty="0" smtClean="0">
                <a:solidFill>
                  <a:srgbClr val="000000"/>
                </a:solidFill>
                <a:latin typeface="Calibri" pitchFamily="34" charset="0"/>
                <a:ea typeface="华文细黑" pitchFamily="2" charset="-122"/>
                <a:cs typeface="Arial" charset="0"/>
              </a:rPr>
              <a:t>2011</a:t>
            </a:r>
            <a:r>
              <a:rPr lang="en-US" altLang="zh-CN" sz="1300" dirty="0">
                <a:solidFill>
                  <a:srgbClr val="000000"/>
                </a:solidFill>
                <a:latin typeface="Calibri" pitchFamily="34" charset="0"/>
                <a:ea typeface="华文细黑" pitchFamily="2" charset="-122"/>
                <a:cs typeface="Arial" charset="0"/>
              </a:rPr>
              <a:t>, </a:t>
            </a:r>
            <a:r>
              <a:rPr lang="en-US" altLang="zh-CN" sz="1300" dirty="0" smtClean="0">
                <a:solidFill>
                  <a:srgbClr val="000000"/>
                </a:solidFill>
                <a:ea typeface="华文细黑" pitchFamily="2" charset="-122"/>
                <a:cs typeface="Arial" charset="0"/>
              </a:rPr>
              <a:t>award  10 university students </a:t>
            </a:r>
            <a:r>
              <a:rPr lang="en-US" altLang="zh-CN" sz="1300" dirty="0" smtClean="0">
                <a:solidFill>
                  <a:srgbClr val="000000"/>
                </a:solidFill>
                <a:latin typeface="Calibri" pitchFamily="34" charset="0"/>
                <a:ea typeface="华文细黑" pitchFamily="2" charset="-122"/>
                <a:cs typeface="Arial" charset="0"/>
              </a:rPr>
              <a:t>Huawei scholarship</a:t>
            </a:r>
            <a:endParaRPr lang="zh-CN" altLang="zh-CN" sz="1300" dirty="0">
              <a:solidFill>
                <a:srgbClr val="000000"/>
              </a:solidFill>
              <a:latin typeface="Calibri" pitchFamily="34" charset="0"/>
              <a:ea typeface="华文细黑" pitchFamily="2" charset="-122"/>
              <a:cs typeface="Arial" charset="0"/>
            </a:endParaRPr>
          </a:p>
          <a:p>
            <a:pPr marL="312738" indent="-312738">
              <a:spcBef>
                <a:spcPts val="663"/>
              </a:spcBef>
              <a:buClr>
                <a:srgbClr val="7F7F7F"/>
              </a:buClr>
              <a:buSzPct val="70000"/>
              <a:buFont typeface="Wingdings" pitchFamily="2" charset="2"/>
              <a:buChar char="l"/>
            </a:pPr>
            <a:r>
              <a:rPr lang="en-US" altLang="zh-CN" sz="1300" dirty="0" smtClean="0">
                <a:solidFill>
                  <a:srgbClr val="000000"/>
                </a:solidFill>
                <a:latin typeface="Calibri" pitchFamily="34" charset="0"/>
                <a:ea typeface="华文细黑" pitchFamily="2" charset="-122"/>
                <a:cs typeface="Arial" charset="0"/>
              </a:rPr>
              <a:t>2012 signed strategic </a:t>
            </a:r>
            <a:r>
              <a:rPr lang="en-US" altLang="zh-CN" sz="1300" dirty="0">
                <a:solidFill>
                  <a:srgbClr val="000000"/>
                </a:solidFill>
                <a:latin typeface="Calibri" pitchFamily="34" charset="0"/>
                <a:ea typeface="华文细黑" pitchFamily="2" charset="-122"/>
                <a:cs typeface="Arial" charset="0"/>
              </a:rPr>
              <a:t>cooperation agreement with Copenhagen Business </a:t>
            </a:r>
            <a:r>
              <a:rPr lang="en-US" altLang="zh-CN" sz="1300" dirty="0" smtClean="0">
                <a:solidFill>
                  <a:srgbClr val="000000"/>
                </a:solidFill>
                <a:latin typeface="Calibri" pitchFamily="34" charset="0"/>
                <a:ea typeface="华文细黑" pitchFamily="2" charset="-122"/>
                <a:cs typeface="Arial" charset="0"/>
              </a:rPr>
              <a:t>School</a:t>
            </a:r>
          </a:p>
          <a:p>
            <a:pPr marL="312738" lvl="0" indent="-312738">
              <a:spcBef>
                <a:spcPts val="663"/>
              </a:spcBef>
              <a:buClr>
                <a:srgbClr val="7F7F7F"/>
              </a:buClr>
              <a:buSzPct val="70000"/>
              <a:buFont typeface="Wingdings" pitchFamily="2" charset="2"/>
              <a:buChar char="l"/>
            </a:pPr>
            <a:r>
              <a:rPr lang="en-US" altLang="zh-CN" sz="1300" dirty="0" smtClean="0">
                <a:solidFill>
                  <a:srgbClr val="000000"/>
                </a:solidFill>
                <a:latin typeface="Calibri" pitchFamily="34" charset="0"/>
                <a:ea typeface="华文细黑" pitchFamily="2" charset="-122"/>
                <a:cs typeface="Arial" charset="0"/>
              </a:rPr>
              <a:t>2014 initiated </a:t>
            </a:r>
            <a:r>
              <a:rPr lang="en-US" altLang="zh-CN" sz="1300" dirty="0">
                <a:solidFill>
                  <a:srgbClr val="000000"/>
                </a:solidFill>
                <a:latin typeface="Calibri" pitchFamily="34" charset="0"/>
                <a:ea typeface="华文细黑" pitchFamily="2" charset="-122"/>
                <a:cs typeface="Arial" charset="0"/>
              </a:rPr>
              <a:t>“Telecom seeds for the future” program, </a:t>
            </a:r>
            <a:r>
              <a:rPr lang="en-US" altLang="zh-CN" sz="1300" dirty="0" smtClean="0">
                <a:solidFill>
                  <a:srgbClr val="000000"/>
                </a:solidFill>
                <a:latin typeface="Calibri" pitchFamily="34" charset="0"/>
                <a:ea typeface="华文细黑" pitchFamily="2" charset="-122"/>
                <a:cs typeface="Arial" charset="0"/>
              </a:rPr>
              <a:t>support 10 </a:t>
            </a:r>
            <a:r>
              <a:rPr lang="en-US" altLang="zh-CN" sz="1300" dirty="0">
                <a:solidFill>
                  <a:srgbClr val="000000"/>
                </a:solidFill>
                <a:latin typeface="Calibri" pitchFamily="34" charset="0"/>
                <a:ea typeface="华文细黑" pitchFamily="2" charset="-122"/>
                <a:cs typeface="Arial" charset="0"/>
              </a:rPr>
              <a:t>university talents each year over the next 5 years</a:t>
            </a:r>
            <a:r>
              <a:rPr lang="en-US" altLang="zh-CN" sz="1300" dirty="0" smtClean="0">
                <a:solidFill>
                  <a:srgbClr val="000000"/>
                </a:solidFill>
                <a:latin typeface="Calibri" pitchFamily="34" charset="0"/>
                <a:ea typeface="华文细黑" pitchFamily="2" charset="-122"/>
                <a:cs typeface="Arial" charset="0"/>
              </a:rPr>
              <a:t>, to visit China.</a:t>
            </a:r>
            <a:endParaRPr lang="zh-CN" altLang="zh-CN" sz="1300" dirty="0">
              <a:solidFill>
                <a:srgbClr val="000000"/>
              </a:solidFill>
              <a:latin typeface="Calibri" pitchFamily="34" charset="0"/>
              <a:ea typeface="华文细黑" pitchFamily="2" charset="-122"/>
              <a:cs typeface="Arial" charset="0"/>
            </a:endParaRPr>
          </a:p>
          <a:p>
            <a:pPr marL="312738" indent="-312738">
              <a:spcBef>
                <a:spcPts val="663"/>
              </a:spcBef>
              <a:buClr>
                <a:srgbClr val="7F7F7F"/>
              </a:buClr>
              <a:buSzPct val="70000"/>
              <a:buFont typeface="Wingdings" pitchFamily="2" charset="2"/>
              <a:buChar char="l"/>
            </a:pPr>
            <a:endParaRPr lang="en-US" altLang="zh-CN" sz="1300" dirty="0" smtClean="0">
              <a:solidFill>
                <a:srgbClr val="000000"/>
              </a:solidFill>
              <a:latin typeface="Calibri" pitchFamily="34" charset="0"/>
              <a:ea typeface="华文细黑" pitchFamily="2" charset="-122"/>
              <a:cs typeface="Arial" charset="0"/>
            </a:endParaRPr>
          </a:p>
          <a:p>
            <a:pPr marL="312738" indent="-312738">
              <a:spcBef>
                <a:spcPts val="663"/>
              </a:spcBef>
              <a:buClr>
                <a:srgbClr val="7F7F7F"/>
              </a:buClr>
              <a:buSzPct val="70000"/>
              <a:buFont typeface="Wingdings" pitchFamily="2" charset="2"/>
              <a:buChar char="l"/>
            </a:pPr>
            <a:endParaRPr lang="en-US" sz="1300" dirty="0">
              <a:solidFill>
                <a:srgbClr val="000000"/>
              </a:solidFill>
              <a:latin typeface="Calibri" pitchFamily="34" charset="0"/>
              <a:ea typeface="华文细黑" pitchFamily="2" charset="-122"/>
              <a:cs typeface="Arial" charset="0"/>
            </a:endParaRPr>
          </a:p>
        </p:txBody>
      </p:sp>
      <p:sp>
        <p:nvSpPr>
          <p:cNvPr id="25" name="TextBox 5"/>
          <p:cNvSpPr txBox="1">
            <a:spLocks noChangeArrowheads="1"/>
          </p:cNvSpPr>
          <p:nvPr/>
        </p:nvSpPr>
        <p:spPr bwMode="auto">
          <a:xfrm>
            <a:off x="8789571" y="3685471"/>
            <a:ext cx="3046412" cy="1420226"/>
          </a:xfrm>
          <a:prstGeom prst="rect">
            <a:avLst/>
          </a:prstGeom>
          <a:noFill/>
          <a:ln w="9525">
            <a:noFill/>
            <a:miter lim="800000"/>
            <a:headEnd/>
            <a:tailEnd/>
          </a:ln>
        </p:spPr>
        <p:txBody>
          <a:bodyPr lIns="133569" tIns="66785" rIns="133569" bIns="66785">
            <a:spAutoFit/>
          </a:bodyPr>
          <a:lstStyle/>
          <a:p>
            <a:pPr marL="312738" indent="-312738">
              <a:spcBef>
                <a:spcPts val="663"/>
              </a:spcBef>
              <a:buClr>
                <a:srgbClr val="7F7F7F"/>
              </a:buClr>
              <a:buSzPct val="70000"/>
              <a:buFont typeface="Wingdings" pitchFamily="2" charset="2"/>
              <a:buChar char="l"/>
            </a:pPr>
            <a:r>
              <a:rPr lang="en-US" sz="1300" dirty="0" smtClean="0">
                <a:solidFill>
                  <a:srgbClr val="000000"/>
                </a:solidFill>
                <a:latin typeface="Calibri" pitchFamily="34" charset="0"/>
                <a:ea typeface="华文细黑" pitchFamily="2" charset="-122"/>
                <a:cs typeface="Arial" charset="0"/>
              </a:rPr>
              <a:t>Joint innovation with Telecom Operators in Denmark.</a:t>
            </a:r>
            <a:endParaRPr lang="en-US" sz="1300" dirty="0">
              <a:solidFill>
                <a:srgbClr val="000000"/>
              </a:solidFill>
              <a:latin typeface="Calibri" pitchFamily="34" charset="0"/>
              <a:ea typeface="华文细黑" pitchFamily="2" charset="-122"/>
              <a:cs typeface="Arial" charset="0"/>
            </a:endParaRPr>
          </a:p>
          <a:p>
            <a:pPr marL="312738" indent="-312738">
              <a:spcBef>
                <a:spcPts val="663"/>
              </a:spcBef>
              <a:buClr>
                <a:srgbClr val="7F7F7F"/>
              </a:buClr>
              <a:buSzPct val="70000"/>
              <a:buFont typeface="Wingdings" pitchFamily="2" charset="2"/>
              <a:buChar char="l"/>
            </a:pPr>
            <a:r>
              <a:rPr lang="en-US" sz="1300" dirty="0" smtClean="0">
                <a:solidFill>
                  <a:srgbClr val="000000"/>
                </a:solidFill>
                <a:latin typeface="Calibri" pitchFamily="34" charset="0"/>
                <a:ea typeface="华文细黑" pitchFamily="2" charset="-122"/>
                <a:cs typeface="Arial" charset="0"/>
              </a:rPr>
              <a:t>Exploring global cooperation opportunities of joint Innovation with Danish companies and Universities.  </a:t>
            </a:r>
            <a:endParaRPr lang="en-US" sz="1300" dirty="0">
              <a:solidFill>
                <a:srgbClr val="000000"/>
              </a:solidFill>
              <a:latin typeface="Calibri" pitchFamily="34" charset="0"/>
              <a:ea typeface="华文细黑" pitchFamily="2" charset="-122"/>
              <a:cs typeface="Arial" charset="0"/>
            </a:endParaRPr>
          </a:p>
        </p:txBody>
      </p:sp>
    </p:spTree>
    <p:extLst>
      <p:ext uri="{BB962C8B-B14F-4D97-AF65-F5344CB8AC3E}">
        <p14:creationId xmlns:p14="http://schemas.microsoft.com/office/powerpoint/2010/main" val="2053294888"/>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2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a:themeElements>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a:majorFont>
        <a:latin typeface="FrutigerNext LT Medium"/>
        <a:ea typeface="黑体"/>
        <a:cs typeface=""/>
      </a:majorFont>
      <a:minorFont>
        <a:latin typeface="FrutigerNext LT Regular"/>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87752" tIns="43876" rIns="87752" bIns="43876" numCol="1" anchor="ctr" anchorCtr="0" compatLnSpc="1">
        <a:prstTxWarp prst="textNoShape">
          <a:avLst/>
        </a:prstTxWarp>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3100" b="1" i="0" u="none" strike="noStrike" cap="none" normalizeH="0" baseline="0" smtClean="0">
            <a:ln>
              <a:noFill/>
            </a:ln>
            <a:solidFill>
              <a:srgbClr val="990000"/>
            </a:solidFill>
            <a:effectLst/>
            <a:latin typeface="FrutigerNext LT Medium" pitchFamily="34" charset="0"/>
            <a:ea typeface="黑体" pitchFamily="2"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87752" tIns="43876" rIns="87752" bIns="43876" numCol="1" anchor="ctr" anchorCtr="0" compatLnSpc="1">
        <a:prstTxWarp prst="textNoShape">
          <a:avLst/>
        </a:prstTxWarp>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3100" b="1" i="0" u="none" strike="noStrike" cap="none" normalizeH="0" baseline="0" smtClean="0">
            <a:ln>
              <a:noFill/>
            </a:ln>
            <a:solidFill>
              <a:srgbClr val="990000"/>
            </a:solidFill>
            <a:effectLst/>
            <a:latin typeface="FrutigerNext LT Medium" pitchFamily="34" charset="0"/>
            <a:ea typeface="黑体" pitchFamily="2" charset="-122"/>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27972</TotalTime>
  <Words>1993</Words>
  <Application>Microsoft Office PowerPoint</Application>
  <PresentationFormat>Custom</PresentationFormat>
  <Paragraphs>320</Paragraphs>
  <Slides>21</Slides>
  <Notes>16</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2_主题1</vt:lpstr>
      <vt:lpstr>default</vt:lpstr>
      <vt:lpstr>PowerPoint Presentation</vt:lpstr>
      <vt:lpstr>Huawei overview </vt:lpstr>
      <vt:lpstr>Huawei was founded in Shenzhen, China’s Special Economic Zone</vt:lpstr>
      <vt:lpstr>Today, Huawei is a leading ICT company</vt:lpstr>
      <vt:lpstr>Globalized resource deployment and localized business operations</vt:lpstr>
      <vt:lpstr>Huawei’s commitment in Denmark and Europe</vt:lpstr>
      <vt:lpstr>Huawei Europe: Continued Local Commitment</vt:lpstr>
      <vt:lpstr>Huawei in Denmark</vt:lpstr>
      <vt:lpstr>Our wider role in the community  </vt:lpstr>
      <vt:lpstr>Building one of the world´s most modern mobile networks</vt:lpstr>
      <vt:lpstr>PowerPoint Presentation</vt:lpstr>
      <vt:lpstr>Telecom seeds for the future Program </vt:lpstr>
      <vt:lpstr>A better connected world</vt:lpstr>
      <vt:lpstr>Dedicated to bridging the digital divide</vt:lpstr>
      <vt:lpstr>Connecting people with people closer  — to spread knowledge and advance education</vt:lpstr>
      <vt:lpstr>Focus on ICT infrastructure and be a pipe connecting the world</vt:lpstr>
      <vt:lpstr>Focusing on the pipe strategy to lead in the digital era </vt:lpstr>
      <vt:lpstr>Maintain the leadership position in core technologies</vt:lpstr>
      <vt:lpstr>Continuously make future-oriented investment to  build future-oriented technological advantages</vt:lpstr>
      <vt:lpstr>Long-term investment in innovation</vt:lpstr>
      <vt:lpstr>Thank you!</vt:lpstr>
    </vt:vector>
  </TitlesOfParts>
  <Company>Huawei Technologies Co.,Ltd.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聚焦战略，有效增长</dc:title>
  <dc:creator>z42303</dc:creator>
  <cp:lastModifiedBy>All at INT</cp:lastModifiedBy>
  <cp:revision>2130</cp:revision>
  <cp:lastPrinted>2014-09-30T13:08:38Z</cp:lastPrinted>
  <dcterms:created xsi:type="dcterms:W3CDTF">2012-12-20T06:01:13Z</dcterms:created>
  <dcterms:modified xsi:type="dcterms:W3CDTF">2014-10-10T11:35:38Z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(7)bgET8Uk0G22KfnmxihwaYTYKuV2EJDU3W/8JGNaLqPqPzsIkQPkF1I3jfcHWQ8npA2hgz0d6_x000d_ fxeDyhVKrTpcjs5nimdv/KqdX2LBrSnYTGJSDt+apWHdIuvNljXcR15ptZJSWkTDqyGs1V6w_x000d_ ADfamYNsmKOUB2nDjGZsrWJkqLUQX30ssWInlv8fDJi6YbHdb9+VCSO/Tvrh0L4gup4noYtu_x000d_ v5xHcA5cwQbzmIzzXi</vt:lpwstr>
  </property>
  <property fmtid="{D5CDD505-2E9C-101B-9397-08002B2CF9AE}" pid="3" name="_ms_pID_7253431">
    <vt:lpwstr>+3Wu07H6os/vt/C5eZxlfNprC6ty+tl5v3xBiKRiSFwHcxkfGbwk0i_x000d_ 0Sjw3pQuTygPlD1e1bcyR828PMu9VwUcJxhUIFbqo5LxxMUoTw2x6ELdHcUKpJmij7UB1eY9_x000d_ wnP1wly+12MH974pS4k12RC+WQouDIplLrpWmebjG6iZrG4tV/LnecBK9Q4FkOwKGImFjANZ_x000d_ hh488q3rNLsvYWLK4hF3+N6q/ftzQPI9z68D</vt:lpwstr>
  </property>
  <property fmtid="{D5CDD505-2E9C-101B-9397-08002B2CF9AE}" pid="4" name="_ms_pID_7253432">
    <vt:lpwstr>AJdufHLjQHPFjKpC8xUDSgIQ2utIPNyww+Tu_x000d_ Kr7vrwkqbiSgXGjAoB+yvyCAayVFH2EdKcRYRpXKk6RiwxGi68d1w79lxY3waQm+PlfSEiuy_x000d_ f4qVjTTLTNpUhCdpnHLUQCIlG9vb7SlC9mEE01ToCTe8MscY6CduaSdQ87wU5rplKCXUZJd8_x000d_ 4Ny7kE7Al0SozE/I4KfaD3M1HGtLNY/CPmIN9n5CtDT9iqHD1/5AsJ</vt:lpwstr>
  </property>
  <property fmtid="{D5CDD505-2E9C-101B-9397-08002B2CF9AE}" pid="5" name="_ms_pID_7253433">
    <vt:lpwstr>39MvTRbo9y2JADihn7_x000d_ kURx8BxkwVLhgOuWunv1TDOmNtmorHB+3PI+IOk1QeBW4fHBZx/Nok8YuYlB9V2F9s1vnfOZ_x000d_ cBll+5tf6TvDktdlIOWCk3wNiBX6XfjtrkviUTqS0t9FZ7xMf4pz0WYsH3JMXVPWxaLesyqw_x000d_ UQGFl2gDOuoXU3B1hKliPi8KhE968pfah/du+Mu3BjDlANBKkWSRbbSda61jZy9D5K9tay+2</vt:lpwstr>
  </property>
  <property fmtid="{D5CDD505-2E9C-101B-9397-08002B2CF9AE}" pid="6" name="_ms_pID_7253434">
    <vt:lpwstr>_x000d_ iXAhUD7qnI58SUnP4BpEivfVgpy6ySuIIdTzLJsOWEnDZILDy/bGrSl1Z+7bsR3riMnXkgAP_x000d_ FgtsGU1gij65Vb4DjdOIGmu2jVVLd2RRcOgUQrmgkDOoKi/GLE7W5cGRiyzGFX9gbA9C8uDM_x000d_ T87WTRhRbTDdlS2qXqAdRE42E1pZ6ClFJXDKct82bFq6MCO8JBTYgD0Qnr2oqjwMOfjNbGf0_x000d_ gsR6fZNWYjV4hw7X</vt:lpwstr>
  </property>
  <property fmtid="{D5CDD505-2E9C-101B-9397-08002B2CF9AE}" pid="7" name="_ms_pID_7253435">
    <vt:lpwstr>ZsTScB4JHHzC2Z3osPu3k4/3UhTcnOe/DXPv+5n3usOnuM5ENAS5Ur9z_x000d_ fTkmzQ0L6ivMDsauaNXx3OZrlLVZ4jBR29MwjYqQMPS4VnzLFSiO3hsCdeZpQckIlgAop4Kd_x000d_ ppmHhk5f2GVYEODhE30PA051ilw7uaCzx/018qSnLX8QoZPXHRjlc76ypJfihsZyeiDLYWp/_x000d_ Sltga79lD5mrXVSEUq25pm3W8dt6L7rx5o</vt:lpwstr>
  </property>
  <property fmtid="{D5CDD505-2E9C-101B-9397-08002B2CF9AE}" pid="8" name="_ms_pID_7253436">
    <vt:lpwstr>JZ/1NcJqsx/WZfAqBOuD/nUYBAgs8ck0IkKhQD_x000d_ Y5nxPrmsJM1gvc6p7TIBOuPyUCGN2q+Y3Gj2pAPZQbZs95WWyNpaol83tdC6pwgz0d/bUKJ/_x000d_ 95XD/u6CQeytUYFWfEZgwPmPXoqwiYKD9O0bQxnbiVemIMVnVC4o0AouGPJq+ia3YP8=</vt:lpwstr>
  </property>
  <property fmtid="{D5CDD505-2E9C-101B-9397-08002B2CF9AE}" pid="9" name="_new_ms_pID_72543">
    <vt:lpwstr>(3)ZH+yaDBGXs6EwmmoQQN5jnTCMC4i4vRNsNYOqUb+XB279m+WzNAs2kYZBHhqiYSW7irDOgKE
4EZU+CaXaARJP0VqnpVZxmY+Pq/j06mt1bfz5Y+2e7IpMKSu/woyPY7nfCiDz2hJHvZWYnrN
AeMFpIgrbfkeNuZIRq7jTv4fqBmjVeUbue5/JwznU/0PXEZGzer9y8GLk2QmMfmzLxONpEmK
KgFGp1Yfj31CCAMVTS</vt:lpwstr>
  </property>
  <property fmtid="{D5CDD505-2E9C-101B-9397-08002B2CF9AE}" pid="10" name="_new_ms_pID_725431">
    <vt:lpwstr>vJYGx1Z4lCoM3D+a8q0W+ALRJB0OWZXF35ofE9xQgUD5trt3B0iEKp
aFUFDBrrNoMBb/wpBUqPVYG/P3eMknh1BFp1QxmkR9iJd7h/FXWv3AMjO0YN2GPf+o3ycff+
fmy3LifVj2m6Ld0pj1zuycj5qMdUJwL/auRPacr1+1T5XRRV8IbIhXdlRGGir3SjjjVRZUf4
Km9pYydTmhoZtgx+WbSwEG8rW6tOFXA7socA</vt:lpwstr>
  </property>
  <property fmtid="{D5CDD505-2E9C-101B-9397-08002B2CF9AE}" pid="11" name="_new_ms_pID_725432">
    <vt:lpwstr>EMMvcebNA9Ii1ZH2LygI7YVrNqofiQrz4JTo
RRlsct2qkJunNN/KvQB8Yd4BxqQs6RxjPEFTwwDuN2+0y47eV+SS9DaaEc6UtxXhiSyRR84j
</vt:lpwstr>
  </property>
  <property fmtid="{D5CDD505-2E9C-101B-9397-08002B2CF9AE}" pid="12" name="_new_ms_pID_725433">
    <vt:lpwstr>CR15pKRm4AstvmzMaW_x000d_
+K3OHk5BL15kJJd2Dr4K5MO5CUDO0F1SOsOIZ6tNx3qx9l+Dwu7ScAWNZqI4gReeDkxJr5Z+_x000d_
aRk8OvXUfmiPUkD/oyglFu95yWy1HDLfJ4huHxiP</vt:lpwstr>
  </property>
  <property fmtid="{D5CDD505-2E9C-101B-9397-08002B2CF9AE}" pid="13" name="_new_ms_pID_72543_00">
    <vt:lpwstr>_new_ms_pID_72543</vt:lpwstr>
  </property>
  <property fmtid="{D5CDD505-2E9C-101B-9397-08002B2CF9AE}" pid="14" name="_new_ms_pID_725431_00">
    <vt:lpwstr>_new_ms_pID_725431</vt:lpwstr>
  </property>
  <property fmtid="{D5CDD505-2E9C-101B-9397-08002B2CF9AE}" pid="15" name="_new_ms_pID_725432_00">
    <vt:lpwstr>_new_ms_pID_725432</vt:lpwstr>
  </property>
  <property fmtid="{D5CDD505-2E9C-101B-9397-08002B2CF9AE}" pid="16" name="_new_ms_pID_725433_00">
    <vt:lpwstr>_new_ms_pID_725433</vt:lpwstr>
  </property>
  <property fmtid="{D5CDD505-2E9C-101B-9397-08002B2CF9AE}" pid="17" name="sflag">
    <vt:lpwstr>1412849025</vt:lpwstr>
  </property>
</Properties>
</file>