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4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4221" r:id="rId1"/>
    <p:sldMasterId id="2147484229" r:id="rId2"/>
  </p:sldMasterIdLst>
  <p:notesMasterIdLst>
    <p:notesMasterId r:id="rId23"/>
  </p:notesMasterIdLst>
  <p:handoutMasterIdLst>
    <p:handoutMasterId r:id="rId24"/>
  </p:handoutMasterIdLst>
  <p:sldIdLst>
    <p:sldId id="262" r:id="rId3"/>
    <p:sldId id="264" r:id="rId4"/>
    <p:sldId id="270" r:id="rId5"/>
    <p:sldId id="265" r:id="rId6"/>
    <p:sldId id="268" r:id="rId7"/>
    <p:sldId id="345" r:id="rId8"/>
    <p:sldId id="273" r:id="rId9"/>
    <p:sldId id="272" r:id="rId10"/>
    <p:sldId id="354" r:id="rId11"/>
    <p:sldId id="356" r:id="rId12"/>
    <p:sldId id="353" r:id="rId13"/>
    <p:sldId id="346" r:id="rId14"/>
    <p:sldId id="351" r:id="rId15"/>
    <p:sldId id="347" r:id="rId16"/>
    <p:sldId id="355" r:id="rId17"/>
    <p:sldId id="348" r:id="rId18"/>
    <p:sldId id="349" r:id="rId19"/>
    <p:sldId id="358" r:id="rId20"/>
    <p:sldId id="350" r:id="rId21"/>
    <p:sldId id="357" r:id="rId22"/>
  </p:sldIdLst>
  <p:sldSz cx="9144000" cy="6858000" type="screen4x3"/>
  <p:notesSz cx="7099300" cy="10234613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 Semibold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 Semibold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 Semibold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 Semibold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 Semibold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yriad Pro Semibold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yriad Pro Semibold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yriad Pro Semibold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yriad Pro Semibold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F"/>
    <a:srgbClr val="0070C0"/>
    <a:srgbClr val="0093D1"/>
    <a:srgbClr val="CBCAD3"/>
    <a:srgbClr val="D2E6ED"/>
    <a:srgbClr val="B4B4B4"/>
    <a:srgbClr val="C1D82F"/>
    <a:srgbClr val="8CC63F"/>
    <a:srgbClr val="00B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088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-1224" y="-10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56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52F4645-0A93-4A77-B8EA-E1EDD80D54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69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498" y="4861781"/>
            <a:ext cx="5204305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56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105755-B752-415D-B214-81C0E6738D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495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xfrm>
            <a:off x="574684" y="5499105"/>
            <a:ext cx="6049961" cy="253858"/>
          </a:xfrm>
          <a:noFill/>
          <a:ln/>
        </p:spPr>
        <p:txBody>
          <a:bodyPr>
            <a:normAutofit fontScale="92500" lnSpcReduction="10000"/>
          </a:bodyPr>
          <a:lstStyle/>
          <a:p>
            <a:endParaRPr lang="zh-CN" altLang="en-US" smtClean="0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73312"/>
            <a:r>
              <a:rPr lang="en-US" altLang="zh-CN" dirty="0" smtClean="0">
                <a:solidFill>
                  <a:prstClr val="black"/>
                </a:solidFill>
              </a:rPr>
              <a:t>SHA-AAA123-20100401-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CF4D7-A7F4-47E9-8F70-AAE1481810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4898-CC5D-45F7-9ECD-E3900F86472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7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新增页面，描述正向设计的方法论 </a:t>
            </a:r>
            <a:r>
              <a:rPr lang="en-US" altLang="zh-CN" dirty="0" smtClean="0"/>
              <a:t>–</a:t>
            </a:r>
            <a:r>
              <a:rPr lang="en-US" altLang="zh-CN" baseline="0" dirty="0" smtClean="0"/>
              <a:t> Dick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4898-CC5D-45F7-9ECD-E3900F86472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5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4898-CC5D-45F7-9ECD-E3900F86472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95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2.jpe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oleObject" Target="../embeddings/oleObject4.bin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tags" Target="../tags/tag1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 descr="blackground 02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294743" y="820614"/>
            <a:ext cx="5849258" cy="182881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sp>
        <p:nvSpPr>
          <p:cNvPr id="14" name="Rectangle 9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294743" y="1001304"/>
            <a:ext cx="5849258" cy="136675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sp>
        <p:nvSpPr>
          <p:cNvPr id="15" name="Rectangle 9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294743" y="2353994"/>
            <a:ext cx="5849258" cy="6305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3294743" y="2974899"/>
            <a:ext cx="5849258" cy="872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pic>
        <p:nvPicPr>
          <p:cNvPr id="17" name="图片 7" descr="Envision_EN_3C_PMS1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37546" y="2489066"/>
            <a:ext cx="129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3628571" y="1207983"/>
            <a:ext cx="5204375" cy="430887"/>
          </a:xfrm>
        </p:spPr>
        <p:txBody>
          <a:bodyPr wrap="square" anchor="t" anchorCtr="0">
            <a:sp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3657896" y="1866128"/>
            <a:ext cx="5175050" cy="246221"/>
          </a:xfrm>
        </p:spPr>
        <p:txBody>
          <a:bodyPr wrap="square" anchor="t" anchorCtr="0">
            <a:sp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17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C2D7B-52A5-422C-A2AD-477E710C66E1}" type="slidenum">
              <a:rPr lang="zh-CN" altLang="en-US">
                <a:solidFill>
                  <a:prstClr val="white"/>
                </a:solidFill>
              </a:rPr>
              <a:pPr/>
              <a:t>‹#›</a:t>
            </a:fld>
            <a:r>
              <a:rPr lang="en-US" altLang="zh-CN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>
          <a:xfrm>
            <a:off x="3156012" y="6356350"/>
            <a:ext cx="2133600" cy="365125"/>
          </a:xfrm>
        </p:spPr>
        <p:txBody>
          <a:bodyPr/>
          <a:lstStyle/>
          <a:p>
            <a:fld id="{CF903FF3-514F-4592-9D3B-53618A9527EB}" type="datetime1">
              <a:rPr lang="zh-CN" altLang="da-DK" smtClean="0">
                <a:solidFill>
                  <a:srgbClr val="474747">
                    <a:tint val="75000"/>
                  </a:srgbClr>
                </a:solidFill>
              </a:rPr>
              <a:t>2014/10/10</a:t>
            </a:fld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>
          <a:xfrm>
            <a:off x="5645459" y="6356350"/>
            <a:ext cx="2895600" cy="365125"/>
          </a:xfrm>
        </p:spPr>
        <p:txBody>
          <a:bodyPr/>
          <a:lstStyle/>
          <a:p>
            <a:r>
              <a:rPr lang="en-US" altLang="zh-CN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800" y="1452452"/>
            <a:ext cx="8535600" cy="14280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6113-0FE5-4909-91CB-469482A6B5BA}" type="datetime1">
              <a:rPr lang="zh-CN" altLang="da-DK" smtClean="0">
                <a:solidFill>
                  <a:srgbClr val="474747">
                    <a:tint val="75000"/>
                  </a:srgbClr>
                </a:solidFill>
              </a:rPr>
              <a:t>2014/10/10</a:t>
            </a:fld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154800" y="6096796"/>
            <a:ext cx="8535599" cy="153888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zh-CN" altLang="en-US" dirty="0" smtClean="0"/>
              <a:t>资料来源：</a:t>
            </a:r>
            <a:endParaRPr lang="zh-CN" altLang="en-US" dirty="0"/>
          </a:p>
        </p:txBody>
      </p:sp>
      <p:sp>
        <p:nvSpPr>
          <p:cNvPr id="12" name="内容占位符 10"/>
          <p:cNvSpPr>
            <a:spLocks noGrp="1"/>
          </p:cNvSpPr>
          <p:nvPr>
            <p:ph sz="quarter" idx="14" hasCustomPrompt="1"/>
          </p:nvPr>
        </p:nvSpPr>
        <p:spPr>
          <a:xfrm>
            <a:off x="154800" y="5873668"/>
            <a:ext cx="8535599" cy="153888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altLang="zh-CN" dirty="0" smtClean="0"/>
              <a:t>1 </a:t>
            </a:r>
            <a:r>
              <a:rPr lang="zh-CN" altLang="en-US" dirty="0" smtClean="0"/>
              <a:t>注</a:t>
            </a:r>
            <a:endParaRPr lang="zh-CN" altLang="en-US" dirty="0"/>
          </a:p>
        </p:txBody>
      </p:sp>
      <p:sp>
        <p:nvSpPr>
          <p:cNvPr id="13" name="内容占位符 10"/>
          <p:cNvSpPr>
            <a:spLocks noGrp="1"/>
          </p:cNvSpPr>
          <p:nvPr>
            <p:ph sz="quarter" idx="15" hasCustomPrompt="1"/>
          </p:nvPr>
        </p:nvSpPr>
        <p:spPr>
          <a:xfrm>
            <a:off x="154800" y="701109"/>
            <a:ext cx="8535599" cy="246221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CN" altLang="en-US" dirty="0" smtClean="0"/>
              <a:t>单位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sz="quarter" idx="16" hasCustomPrompt="1"/>
          </p:nvPr>
        </p:nvSpPr>
        <p:spPr>
          <a:xfrm>
            <a:off x="154800" y="1127542"/>
            <a:ext cx="8535599" cy="24622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CN" altLang="en-US" dirty="0" smtClean="0"/>
              <a:t>无项目符号文本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07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0242-C251-444B-916E-C63E8FE52A2D}" type="datetime1">
              <a:rPr lang="zh-CN" altLang="da-DK" smtClean="0">
                <a:solidFill>
                  <a:srgbClr val="474747">
                    <a:tint val="75000"/>
                  </a:srgbClr>
                </a:solidFill>
              </a:rPr>
              <a:t>2014/10/10</a:t>
            </a:fld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ADD2-7114-47EE-9659-229291882689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C2D7B-52A5-422C-A2AD-477E710C66E1}" type="slidenum">
              <a:rPr lang="zh-CN" altLang="en-US">
                <a:solidFill>
                  <a:prstClr val="white"/>
                </a:solidFill>
              </a:rPr>
              <a:pPr/>
              <a:t>‹#›</a:t>
            </a:fld>
            <a:r>
              <a:rPr lang="en-US" altLang="zh-CN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5459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b="1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en-US" altLang="zh-CN" b="1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2"/>
          </p:nvPr>
        </p:nvSpPr>
        <p:spPr>
          <a:xfrm>
            <a:off x="3156012" y="6356350"/>
            <a:ext cx="2133600" cy="365125"/>
          </a:xfrm>
        </p:spPr>
        <p:txBody>
          <a:bodyPr/>
          <a:lstStyle/>
          <a:p>
            <a:fld id="{776FD399-4719-4BAD-8A91-FB6ED98B5CB1}" type="datetime1">
              <a:rPr lang="zh-CN" altLang="da-DK" smtClean="0">
                <a:solidFill>
                  <a:srgbClr val="474747">
                    <a:tint val="75000"/>
                  </a:srgbClr>
                </a:solidFill>
              </a:rPr>
              <a:t>2014/10/10</a:t>
            </a:fld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F60E-F3D3-4F50-8C94-3EE1649B1181}" type="slidenum">
              <a:rPr lang="en-US" altLang="zh-CN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474747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b="1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en-US" altLang="zh-CN" b="1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12"/>
          </p:nvPr>
        </p:nvSpPr>
        <p:spPr>
          <a:xfrm>
            <a:off x="3156012" y="6356350"/>
            <a:ext cx="2133600" cy="365125"/>
          </a:xfrm>
        </p:spPr>
        <p:txBody>
          <a:bodyPr/>
          <a:lstStyle/>
          <a:p>
            <a:fld id="{2DB4163D-7576-4626-BC03-A26233DE18BD}" type="datetime1">
              <a:rPr lang="zh-CN" altLang="da-DK" smtClean="0">
                <a:solidFill>
                  <a:srgbClr val="474747">
                    <a:tint val="75000"/>
                  </a:srgbClr>
                </a:solidFill>
              </a:rPr>
              <a:t>2014/10/10</a:t>
            </a:fld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585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 descr="blackground 02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294743" y="820614"/>
            <a:ext cx="5849258" cy="182881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sp>
        <p:nvSpPr>
          <p:cNvPr id="14" name="Rectangle 9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294743" y="1001304"/>
            <a:ext cx="5849258" cy="136675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sp>
        <p:nvSpPr>
          <p:cNvPr id="15" name="Rectangle 9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3294743" y="2353994"/>
            <a:ext cx="5849258" cy="6305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3294743" y="2974899"/>
            <a:ext cx="5849258" cy="872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pic>
        <p:nvPicPr>
          <p:cNvPr id="17" name="图片 7" descr="Envision_EN_3C_PMS1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37546" y="2489066"/>
            <a:ext cx="129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3628571" y="1207983"/>
            <a:ext cx="5204375" cy="430887"/>
          </a:xfrm>
        </p:spPr>
        <p:txBody>
          <a:bodyPr wrap="square" anchor="t" anchorCtr="0">
            <a:sp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3657896" y="1866128"/>
            <a:ext cx="5175050" cy="246221"/>
          </a:xfrm>
        </p:spPr>
        <p:txBody>
          <a:bodyPr wrap="square" anchor="t" anchorCtr="0">
            <a:sp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1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800" y="1452452"/>
            <a:ext cx="8535600" cy="14280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5537-355F-44EE-8A4F-4D39B97AC0EE}" type="datetime1">
              <a:rPr lang="zh-CN" altLang="da-DK" smtClean="0">
                <a:solidFill>
                  <a:srgbClr val="474747">
                    <a:tint val="75000"/>
                  </a:srgbClr>
                </a:solidFill>
              </a:rPr>
              <a:t>2014/10/10</a:t>
            </a:fld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154800" y="6096796"/>
            <a:ext cx="8535599" cy="153888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zh-CN" altLang="en-US" dirty="0" smtClean="0"/>
              <a:t>资料来源：</a:t>
            </a:r>
            <a:endParaRPr lang="zh-CN" altLang="en-US" dirty="0"/>
          </a:p>
        </p:txBody>
      </p:sp>
      <p:sp>
        <p:nvSpPr>
          <p:cNvPr id="12" name="内容占位符 10"/>
          <p:cNvSpPr>
            <a:spLocks noGrp="1"/>
          </p:cNvSpPr>
          <p:nvPr>
            <p:ph sz="quarter" idx="14" hasCustomPrompt="1"/>
          </p:nvPr>
        </p:nvSpPr>
        <p:spPr>
          <a:xfrm>
            <a:off x="154800" y="5873668"/>
            <a:ext cx="8535599" cy="153888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altLang="zh-CN" dirty="0" smtClean="0"/>
              <a:t>1 </a:t>
            </a:r>
            <a:r>
              <a:rPr lang="zh-CN" altLang="en-US" dirty="0" smtClean="0"/>
              <a:t>注</a:t>
            </a:r>
            <a:endParaRPr lang="zh-CN" altLang="en-US" dirty="0"/>
          </a:p>
        </p:txBody>
      </p:sp>
      <p:sp>
        <p:nvSpPr>
          <p:cNvPr id="13" name="内容占位符 10"/>
          <p:cNvSpPr>
            <a:spLocks noGrp="1"/>
          </p:cNvSpPr>
          <p:nvPr>
            <p:ph sz="quarter" idx="15" hasCustomPrompt="1"/>
          </p:nvPr>
        </p:nvSpPr>
        <p:spPr>
          <a:xfrm>
            <a:off x="154800" y="701109"/>
            <a:ext cx="8535599" cy="246221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CN" altLang="en-US" dirty="0" smtClean="0"/>
              <a:t>单位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sz="quarter" idx="16" hasCustomPrompt="1"/>
          </p:nvPr>
        </p:nvSpPr>
        <p:spPr>
          <a:xfrm>
            <a:off x="154800" y="1127542"/>
            <a:ext cx="8535599" cy="24622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CN" altLang="en-US" dirty="0" smtClean="0"/>
              <a:t>无项目符号文本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56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3550415"/>
              </p:ext>
            </p:extLst>
          </p:nvPr>
        </p:nvGraphicFramePr>
        <p:xfrm>
          <a:off x="1" y="0"/>
          <a:ext cx="1582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26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8849459" y="0"/>
            <a:ext cx="294542" cy="68580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3CF0-13E8-4D53-9343-577D6F6CCF14}" type="slidenum">
              <a:rPr lang="zh-CN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r>
              <a:rPr lang="en-US" altLang="zh-CN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1"/>
          </p:nvPr>
        </p:nvSpPr>
        <p:spPr>
          <a:xfrm>
            <a:off x="3156012" y="6356350"/>
            <a:ext cx="2133600" cy="365125"/>
          </a:xfrm>
        </p:spPr>
        <p:txBody>
          <a:bodyPr/>
          <a:lstStyle/>
          <a:p>
            <a:fld id="{C39919DD-AE40-43A7-900D-E05B058FA585}" type="datetime1">
              <a:rPr lang="zh-CN" altLang="da-DK" smtClean="0">
                <a:solidFill>
                  <a:srgbClr val="474747">
                    <a:tint val="75000"/>
                  </a:srgbClr>
                </a:solidFill>
              </a:rPr>
              <a:t>2014/10/10</a:t>
            </a:fld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2"/>
          </p:nvPr>
        </p:nvSpPr>
        <p:spPr>
          <a:xfrm>
            <a:off x="5645459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altLang="zh-CN" dirty="0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 dirty="0">
              <a:solidFill>
                <a:srgbClr val="474747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6358738"/>
            <a:ext cx="1281989" cy="4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7020-101F-4D11-817D-B43FC586BC75}" type="datetime1">
              <a:rPr lang="zh-CN" altLang="da-DK" smtClean="0">
                <a:solidFill>
                  <a:srgbClr val="474747">
                    <a:tint val="75000"/>
                  </a:srgbClr>
                </a:solidFill>
              </a:rPr>
              <a:t>2014/10/10</a:t>
            </a:fld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ADD2-7114-47EE-9659-229291882689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3184703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866188" y="0"/>
            <a:ext cx="285750" cy="6865938"/>
          </a:xfrm>
          <a:prstGeom prst="rect">
            <a:avLst/>
          </a:prstGeom>
          <a:solidFill>
            <a:srgbClr val="0060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srgbClr val="474747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4800" y="928670"/>
            <a:ext cx="8535600" cy="14280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1560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7719BE-9FE9-4780-8C49-6803C7E8B26F}" type="datetime1">
              <a:rPr lang="zh-CN" altLang="da-DK" smtClean="0">
                <a:solidFill>
                  <a:srgbClr val="474747">
                    <a:tint val="75000"/>
                  </a:srgbClr>
                </a:solidFill>
                <a:latin typeface="Arial"/>
              </a:rPr>
              <a:t>2014/10/10</a:t>
            </a:fld>
            <a:endParaRPr lang="zh-CN" altLang="en-US" dirty="0">
              <a:solidFill>
                <a:srgbClr val="474747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64545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srgbClr val="474747">
                    <a:tint val="75000"/>
                  </a:srgbClr>
                </a:solidFill>
                <a:latin typeface="Arial"/>
              </a:rPr>
              <a:t>Confidential | Envision Energy Co. Ltd.</a:t>
            </a:r>
            <a:endParaRPr lang="zh-CN" altLang="en-US" dirty="0">
              <a:solidFill>
                <a:srgbClr val="474747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01906" y="6356350"/>
            <a:ext cx="21431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491B18-9269-42AB-9EF8-5C82ED78179C}" type="slidenum">
              <a:rPr lang="zh-CN" alt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图片 7" descr="Envision_EN_3C_PMS1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6426" y="6396971"/>
            <a:ext cx="1088974" cy="30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5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5" r:id="rId3"/>
    <p:sldLayoutId id="2147484226" r:id="rId4"/>
    <p:sldLayoutId id="2147484228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64583875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866188" y="0"/>
            <a:ext cx="285750" cy="6865938"/>
          </a:xfrm>
          <a:prstGeom prst="rect">
            <a:avLst/>
          </a:prstGeom>
          <a:solidFill>
            <a:srgbClr val="0060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srgbClr val="474747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4800" y="928670"/>
            <a:ext cx="8535600" cy="14280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1560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64F50B-B445-4F97-8464-BDE91BD21035}" type="datetime1">
              <a:rPr lang="zh-CN" altLang="da-DK" smtClean="0">
                <a:solidFill>
                  <a:srgbClr val="474747">
                    <a:tint val="75000"/>
                  </a:srgbClr>
                </a:solidFill>
                <a:latin typeface="Arial"/>
              </a:rPr>
              <a:t>2014/10/10</a:t>
            </a:fld>
            <a:endParaRPr lang="zh-CN" altLang="en-US" dirty="0">
              <a:solidFill>
                <a:srgbClr val="474747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64545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srgbClr val="474747">
                    <a:tint val="75000"/>
                  </a:srgbClr>
                </a:solidFill>
                <a:latin typeface="Arial"/>
              </a:rPr>
              <a:t>Confidential | Envision Energy Co. Ltd.</a:t>
            </a:r>
            <a:endParaRPr lang="zh-CN" altLang="en-US" dirty="0">
              <a:solidFill>
                <a:srgbClr val="474747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01906" y="6356350"/>
            <a:ext cx="21431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491B18-9269-42AB-9EF8-5C82ED78179C}" type="slidenum">
              <a:rPr lang="zh-CN" altLang="en-US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图片 7" descr="Envision_EN_3C_PMS1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6426" y="6396971"/>
            <a:ext cx="1088974" cy="30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8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9" Type="http://schemas.openxmlformats.org/officeDocument/2006/relationships/tags" Target="../tags/tag76.xml"/><Relationship Id="rId21" Type="http://schemas.openxmlformats.org/officeDocument/2006/relationships/tags" Target="../tags/tag58.xml"/><Relationship Id="rId34" Type="http://schemas.openxmlformats.org/officeDocument/2006/relationships/tags" Target="../tags/tag71.xml"/><Relationship Id="rId42" Type="http://schemas.openxmlformats.org/officeDocument/2006/relationships/tags" Target="../tags/tag79.xml"/><Relationship Id="rId47" Type="http://schemas.openxmlformats.org/officeDocument/2006/relationships/image" Target="../media/image36.png"/><Relationship Id="rId50" Type="http://schemas.openxmlformats.org/officeDocument/2006/relationships/image" Target="../media/image39.png"/><Relationship Id="rId55" Type="http://schemas.openxmlformats.org/officeDocument/2006/relationships/image" Target="../media/image44.jpeg"/><Relationship Id="rId63" Type="http://schemas.openxmlformats.org/officeDocument/2006/relationships/image" Target="../media/image52.png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tags" Target="../tags/tag66.xml"/><Relationship Id="rId41" Type="http://schemas.openxmlformats.org/officeDocument/2006/relationships/tags" Target="../tags/tag78.xml"/><Relationship Id="rId54" Type="http://schemas.openxmlformats.org/officeDocument/2006/relationships/image" Target="../media/image43.png"/><Relationship Id="rId62" Type="http://schemas.openxmlformats.org/officeDocument/2006/relationships/image" Target="../media/image51.jpeg"/><Relationship Id="rId1" Type="http://schemas.openxmlformats.org/officeDocument/2006/relationships/vmlDrawing" Target="../drawings/vmlDrawing9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tags" Target="../tags/tag69.xml"/><Relationship Id="rId37" Type="http://schemas.openxmlformats.org/officeDocument/2006/relationships/tags" Target="../tags/tag74.xml"/><Relationship Id="rId40" Type="http://schemas.openxmlformats.org/officeDocument/2006/relationships/tags" Target="../tags/tag77.xml"/><Relationship Id="rId45" Type="http://schemas.openxmlformats.org/officeDocument/2006/relationships/image" Target="../media/image34.emf"/><Relationship Id="rId53" Type="http://schemas.openxmlformats.org/officeDocument/2006/relationships/image" Target="../media/image42.gif"/><Relationship Id="rId58" Type="http://schemas.openxmlformats.org/officeDocument/2006/relationships/image" Target="../media/image47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tags" Target="../tags/tag73.xml"/><Relationship Id="rId49" Type="http://schemas.openxmlformats.org/officeDocument/2006/relationships/image" Target="../media/image38.png"/><Relationship Id="rId57" Type="http://schemas.openxmlformats.org/officeDocument/2006/relationships/image" Target="../media/image46.jpeg"/><Relationship Id="rId61" Type="http://schemas.openxmlformats.org/officeDocument/2006/relationships/image" Target="../media/image50.jpe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tags" Target="../tags/tag68.xml"/><Relationship Id="rId44" Type="http://schemas.openxmlformats.org/officeDocument/2006/relationships/oleObject" Target="../embeddings/oleObject9.bin"/><Relationship Id="rId52" Type="http://schemas.openxmlformats.org/officeDocument/2006/relationships/image" Target="../media/image41.jpeg"/><Relationship Id="rId60" Type="http://schemas.openxmlformats.org/officeDocument/2006/relationships/image" Target="../media/image49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tags" Target="../tags/tag67.xml"/><Relationship Id="rId35" Type="http://schemas.openxmlformats.org/officeDocument/2006/relationships/tags" Target="../tags/tag72.xml"/><Relationship Id="rId43" Type="http://schemas.openxmlformats.org/officeDocument/2006/relationships/slideLayout" Target="../slideLayouts/slideLayout4.xml"/><Relationship Id="rId48" Type="http://schemas.openxmlformats.org/officeDocument/2006/relationships/image" Target="../media/image37.png"/><Relationship Id="rId56" Type="http://schemas.openxmlformats.org/officeDocument/2006/relationships/image" Target="../media/image45.jpeg"/><Relationship Id="rId8" Type="http://schemas.openxmlformats.org/officeDocument/2006/relationships/tags" Target="../tags/tag45.xml"/><Relationship Id="rId51" Type="http://schemas.openxmlformats.org/officeDocument/2006/relationships/image" Target="../media/image40.png"/><Relationship Id="rId3" Type="http://schemas.openxmlformats.org/officeDocument/2006/relationships/tags" Target="../tags/tag40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tags" Target="../tags/tag70.xml"/><Relationship Id="rId38" Type="http://schemas.openxmlformats.org/officeDocument/2006/relationships/tags" Target="../tags/tag75.xml"/><Relationship Id="rId46" Type="http://schemas.openxmlformats.org/officeDocument/2006/relationships/image" Target="../media/image35.jpeg"/><Relationship Id="rId5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slideLayout" Target="../slideLayouts/slideLayout10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34" Type="http://schemas.openxmlformats.org/officeDocument/2006/relationships/image" Target="../media/image57.gif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image" Target="../media/image56.png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image" Target="../media/image7.emf"/><Relationship Id="rId1" Type="http://schemas.openxmlformats.org/officeDocument/2006/relationships/vmlDrawing" Target="../drawings/vmlDrawing10.v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image" Target="../media/image55.png"/><Relationship Id="rId37" Type="http://schemas.openxmlformats.org/officeDocument/2006/relationships/image" Target="../media/image60.jpeg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oleObject" Target="../embeddings/oleObject10.bin"/><Relationship Id="rId36" Type="http://schemas.openxmlformats.org/officeDocument/2006/relationships/image" Target="../media/image59.png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image" Target="../media/image54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53.jpeg"/><Relationship Id="rId35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8.jpeg"/><Relationship Id="rId4" Type="http://schemas.openxmlformats.org/officeDocument/2006/relationships/tags" Target="../tags/tag106.xml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tags" Target="../tags/tag10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34.emf"/><Relationship Id="rId10" Type="http://schemas.openxmlformats.org/officeDocument/2006/relationships/image" Target="../media/image66.jpe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jpe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6.v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8.jpeg"/><Relationship Id="rId4" Type="http://schemas.openxmlformats.org/officeDocument/2006/relationships/tags" Target="../tags/tag33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tags" Target="../tags/tag3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jpe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ADD2-7114-47EE-9659-229291882689}" type="slidenum">
              <a:rPr lang="zh-CN" altLang="en-US" smtClean="0">
                <a:solidFill>
                  <a:prstClr val="white"/>
                </a:solidFill>
              </a:rPr>
              <a:pPr/>
              <a:t>0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94743" y="457200"/>
            <a:ext cx="5849258" cy="182881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94743" y="637890"/>
            <a:ext cx="5849258" cy="136675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sp>
        <p:nvSpPr>
          <p:cNvPr id="8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94743" y="1990580"/>
            <a:ext cx="5849258" cy="6305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sp>
        <p:nvSpPr>
          <p:cNvPr id="9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4743" y="2611485"/>
            <a:ext cx="5849258" cy="872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aseline="-25000">
                <a:solidFill>
                  <a:srgbClr val="0060AF"/>
                </a:solidFill>
                <a:latin typeface="Arial"/>
                <a:ea typeface="宋体" pitchFamily="2" charset="-122"/>
              </a:rPr>
              <a:t> </a:t>
            </a:r>
          </a:p>
        </p:txBody>
      </p:sp>
      <p:pic>
        <p:nvPicPr>
          <p:cNvPr id="10" name="图片 7" descr="Envision_EN_3C_PMS1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37546" y="2125652"/>
            <a:ext cx="129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标题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628571" y="653377"/>
            <a:ext cx="5204375" cy="138499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2400" b="1" dirty="0" smtClean="0">
                <a:solidFill>
                  <a:prstClr val="white"/>
                </a:solidFill>
                <a:latin typeface="Arial"/>
                <a:ea typeface="+mj-ea"/>
                <a:cs typeface="+mj-cs"/>
              </a:rPr>
              <a:t>CBS Conference upon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b="1" dirty="0" smtClean="0">
                <a:solidFill>
                  <a:prstClr val="white"/>
                </a:solidFill>
                <a:latin typeface="Arial"/>
                <a:ea typeface="+mj-ea"/>
                <a:cs typeface="+mj-cs"/>
              </a:rPr>
              <a:t>“Emerging Multinationals” </a:t>
            </a:r>
          </a:p>
          <a:p>
            <a:pPr fontAlgn="auto">
              <a:spcAft>
                <a:spcPts val="0"/>
              </a:spcAft>
            </a:pPr>
            <a:r>
              <a:rPr lang="da-DK" altLang="zh-CN" sz="1800" b="1" dirty="0" smtClean="0">
                <a:solidFill>
                  <a:prstClr val="white"/>
                </a:solidFill>
                <a:latin typeface="Arial"/>
                <a:ea typeface="+mj-ea"/>
                <a:cs typeface="+mj-cs"/>
              </a:rPr>
              <a:t>Anders Rebsdorf</a:t>
            </a:r>
          </a:p>
          <a:p>
            <a:pPr fontAlgn="auto">
              <a:spcAft>
                <a:spcPts val="0"/>
              </a:spcAft>
            </a:pPr>
            <a:r>
              <a:rPr lang="da-DK" altLang="zh-CN" sz="1800" b="1" dirty="0" smtClean="0">
                <a:solidFill>
                  <a:prstClr val="white"/>
                </a:solidFill>
                <a:latin typeface="Arial"/>
                <a:ea typeface="+mj-ea"/>
                <a:cs typeface="+mj-cs"/>
              </a:rPr>
              <a:t>2014.10.10</a:t>
            </a:r>
            <a:endParaRPr lang="zh-CN" altLang="en-US" sz="1800" b="1" dirty="0">
              <a:solidFill>
                <a:prstClr val="white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990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250165" y="825904"/>
            <a:ext cx="8440233" cy="175206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90D-2F6D-4518-9ED7-4B6361E23EC3}" type="slidenum">
              <a:rPr lang="zh-CN" altLang="en-US" smtClean="0">
                <a:solidFill>
                  <a:prstClr val="white"/>
                </a:solidFill>
              </a:rPr>
              <a:pPr/>
              <a:t>9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250895" y="213226"/>
            <a:ext cx="8078840" cy="400110"/>
          </a:xfrm>
        </p:spPr>
        <p:txBody>
          <a:bodyPr/>
          <a:lstStyle/>
          <a:p>
            <a:r>
              <a:rPr lang="en-US" altLang="zh-CN" dirty="0" smtClean="0"/>
              <a:t>Advanced </a:t>
            </a:r>
            <a:r>
              <a:rPr lang="en-US" altLang="zh-CN" dirty="0" smtClean="0"/>
              <a:t>Technology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4294967295"/>
          </p:nvPr>
        </p:nvSpPr>
        <p:spPr>
          <a:xfrm>
            <a:off x="185618" y="1262051"/>
            <a:ext cx="8569325" cy="1479943"/>
          </a:xfrm>
        </p:spPr>
        <p:txBody>
          <a:bodyPr/>
          <a:lstStyle/>
          <a:p>
            <a:pPr lvl="1"/>
            <a:r>
              <a:rPr lang="en-US" altLang="zh-CN" dirty="0" smtClean="0"/>
              <a:t>Wake research</a:t>
            </a:r>
          </a:p>
          <a:p>
            <a:pPr lvl="1"/>
            <a:r>
              <a:rPr lang="en-US" altLang="zh-CN" dirty="0" smtClean="0"/>
              <a:t>Turbine performance mapping</a:t>
            </a:r>
          </a:p>
          <a:p>
            <a:pPr lvl="1"/>
            <a:r>
              <a:rPr lang="en-US" altLang="zh-CN" dirty="0" smtClean="0"/>
              <a:t>Wind farm and wake flows</a:t>
            </a:r>
          </a:p>
          <a:p>
            <a:pPr lvl="1"/>
            <a:r>
              <a:rPr lang="en-US" altLang="zh-CN" dirty="0" smtClean="0"/>
              <a:t>Turbine control research</a:t>
            </a:r>
          </a:p>
          <a:p>
            <a:pPr lvl="1"/>
            <a:endParaRPr lang="zh-CN" altLang="en-US" dirty="0"/>
          </a:p>
        </p:txBody>
      </p:sp>
      <p:grpSp>
        <p:nvGrpSpPr>
          <p:cNvPr id="22" name="Group 31"/>
          <p:cNvGrpSpPr/>
          <p:nvPr/>
        </p:nvGrpSpPr>
        <p:grpSpPr>
          <a:xfrm>
            <a:off x="1583245" y="4621064"/>
            <a:ext cx="1881281" cy="1471992"/>
            <a:chOff x="127000" y="1981200"/>
            <a:chExt cx="4407408" cy="2762249"/>
          </a:xfrm>
        </p:grpSpPr>
        <p:pic>
          <p:nvPicPr>
            <p:cNvPr id="23" name="Picture 2" descr="C:\Users\John Schroeder\Dropbox\Research\Research Supporting Files by Topic\Miscellaneous Graphics and Pictures\TTUKa Radars\KA and Turbin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1981200"/>
              <a:ext cx="4407408" cy="24366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24" name="Straight Connector 6"/>
            <p:cNvCxnSpPr/>
            <p:nvPr/>
          </p:nvCxnSpPr>
          <p:spPr>
            <a:xfrm>
              <a:off x="1371600" y="4514849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"/>
            <p:cNvCxnSpPr/>
            <p:nvPr/>
          </p:nvCxnSpPr>
          <p:spPr>
            <a:xfrm>
              <a:off x="3962400" y="4514849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8"/>
            <p:cNvCxnSpPr/>
            <p:nvPr/>
          </p:nvCxnSpPr>
          <p:spPr>
            <a:xfrm>
              <a:off x="1371600" y="4629149"/>
              <a:ext cx="259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354323" y="4405639"/>
              <a:ext cx="6848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474747"/>
                  </a:solidFill>
                  <a:latin typeface="Arial"/>
                </a:rPr>
                <a:t>2 to 5km</a:t>
              </a:r>
              <a:endParaRPr lang="en-US" sz="1100" dirty="0">
                <a:solidFill>
                  <a:srgbClr val="474747"/>
                </a:solidFill>
                <a:latin typeface="Arial"/>
              </a:endParaRPr>
            </a:p>
          </p:txBody>
        </p:sp>
        <p:cxnSp>
          <p:nvCxnSpPr>
            <p:cNvPr id="28" name="Straight Connector 10"/>
            <p:cNvCxnSpPr/>
            <p:nvPr/>
          </p:nvCxnSpPr>
          <p:spPr>
            <a:xfrm>
              <a:off x="3962400" y="2076449"/>
              <a:ext cx="0" cy="220980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2"/>
            <p:cNvCxnSpPr/>
            <p:nvPr/>
          </p:nvCxnSpPr>
          <p:spPr>
            <a:xfrm flipV="1">
              <a:off x="1447800" y="3276600"/>
              <a:ext cx="2971800" cy="685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1001" y="2736483"/>
            <a:ext cx="2943355" cy="2018353"/>
          </a:xfrm>
          <a:prstGeom prst="rect">
            <a:avLst/>
          </a:prstGeom>
        </p:spPr>
      </p:pic>
      <p:pic>
        <p:nvPicPr>
          <p:cNvPr id="31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445" y="4717071"/>
            <a:ext cx="4030156" cy="120184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99917" y="5899304"/>
            <a:ext cx="2613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74747"/>
                </a:solidFill>
                <a:latin typeface="Calibri" pitchFamily="34" charset="0"/>
                <a:cs typeface="Calibri" pitchFamily="34" charset="0"/>
              </a:rPr>
              <a:t>Two different snapshots of wakes</a:t>
            </a:r>
            <a:endParaRPr lang="en-US" sz="1400" dirty="0">
              <a:solidFill>
                <a:srgbClr val="474747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98066" y="2815593"/>
            <a:ext cx="3155040" cy="2008327"/>
            <a:chOff x="4990372" y="1288158"/>
            <a:chExt cx="3491137" cy="222226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95544" y="1288158"/>
              <a:ext cx="2585965" cy="1783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Perspective 2 Black.jpg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0372" y="1853838"/>
              <a:ext cx="910273" cy="512029"/>
            </a:xfrm>
            <a:prstGeom prst="rect">
              <a:avLst/>
            </a:prstGeom>
          </p:spPr>
        </p:pic>
        <p:pic>
          <p:nvPicPr>
            <p:cNvPr id="17" name="Picture 8" descr="Perspective 2 Black.jpg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4756" y="2673750"/>
              <a:ext cx="910273" cy="512029"/>
            </a:xfrm>
            <a:prstGeom prst="rect">
              <a:avLst/>
            </a:prstGeom>
          </p:spPr>
        </p:pic>
        <p:cxnSp>
          <p:nvCxnSpPr>
            <p:cNvPr id="18" name="Straight Connector 10"/>
            <p:cNvCxnSpPr/>
            <p:nvPr/>
          </p:nvCxnSpPr>
          <p:spPr>
            <a:xfrm flipV="1">
              <a:off x="5796136" y="1700808"/>
              <a:ext cx="1575281" cy="113494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1"/>
            <p:cNvCxnSpPr/>
            <p:nvPr/>
          </p:nvCxnSpPr>
          <p:spPr>
            <a:xfrm>
              <a:off x="5796136" y="2057986"/>
              <a:ext cx="1719072" cy="108564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5"/>
            <p:cNvSpPr/>
            <p:nvPr/>
          </p:nvSpPr>
          <p:spPr>
            <a:xfrm>
              <a:off x="6551167" y="1628662"/>
              <a:ext cx="829966" cy="818774"/>
            </a:xfrm>
            <a:prstGeom prst="arc">
              <a:avLst>
                <a:gd name="adj1" fmla="val 16200000"/>
                <a:gd name="adj2" fmla="val 21540734"/>
              </a:avLst>
            </a:prstGeom>
            <a:noFill/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474747"/>
                </a:solidFill>
              </a:endParaRPr>
            </a:p>
          </p:txBody>
        </p:sp>
        <p:sp>
          <p:nvSpPr>
            <p:cNvPr id="21" name="Arc 16"/>
            <p:cNvSpPr/>
            <p:nvPr/>
          </p:nvSpPr>
          <p:spPr>
            <a:xfrm rot="4315319">
              <a:off x="6572680" y="2482459"/>
              <a:ext cx="829966" cy="818774"/>
            </a:xfrm>
            <a:prstGeom prst="arc">
              <a:avLst>
                <a:gd name="adj1" fmla="val 16200000"/>
                <a:gd name="adj2" fmla="val 21540734"/>
              </a:avLst>
            </a:prstGeom>
            <a:noFill/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474747"/>
                </a:solidFill>
              </a:endParaRPr>
            </a:p>
          </p:txBody>
        </p:sp>
        <p:sp>
          <p:nvSpPr>
            <p:cNvPr id="33" name="Arc 19"/>
            <p:cNvSpPr/>
            <p:nvPr/>
          </p:nvSpPr>
          <p:spPr>
            <a:xfrm>
              <a:off x="5230559" y="2698756"/>
              <a:ext cx="877824" cy="811670"/>
            </a:xfrm>
            <a:prstGeom prst="arc">
              <a:avLst>
                <a:gd name="adj1" fmla="val 17854486"/>
                <a:gd name="adj2" fmla="val 956724"/>
              </a:avLst>
            </a:prstGeom>
            <a:ln>
              <a:headEnd type="arrow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474747"/>
                </a:solidFill>
              </a:endParaRPr>
            </a:p>
          </p:txBody>
        </p:sp>
      </p:grpSp>
      <p:sp>
        <p:nvSpPr>
          <p:cNvPr id="35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50166" y="2621657"/>
            <a:ext cx="8440233" cy="3605037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74747"/>
              </a:solidFill>
              <a:latin typeface="Arial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410" y="847015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549F"/>
                </a:solidFill>
                <a:latin typeface="Arial"/>
              </a:rPr>
              <a:t>LIDAR/Radar for wind farm measurement</a:t>
            </a:r>
          </a:p>
        </p:txBody>
      </p:sp>
    </p:spTree>
    <p:extLst>
      <p:ext uri="{BB962C8B-B14F-4D97-AF65-F5344CB8AC3E}">
        <p14:creationId xmlns:p14="http://schemas.microsoft.com/office/powerpoint/2010/main" val="7230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>
            <p:custDataLst>
              <p:tags r:id="rId2"/>
            </p:custDataLst>
          </p:nvPr>
        </p:nvSpPr>
        <p:spPr>
          <a:xfrm>
            <a:off x="197724" y="2167984"/>
            <a:ext cx="1573772" cy="17055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86" name="矩形 85"/>
          <p:cNvSpPr/>
          <p:nvPr>
            <p:custDataLst>
              <p:tags r:id="rId3"/>
            </p:custDataLst>
          </p:nvPr>
        </p:nvSpPr>
        <p:spPr>
          <a:xfrm>
            <a:off x="197724" y="1046310"/>
            <a:ext cx="1573772" cy="28144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66" name="矩形 65"/>
          <p:cNvSpPr/>
          <p:nvPr>
            <p:custDataLst>
              <p:tags r:id="rId4"/>
            </p:custDataLst>
          </p:nvPr>
        </p:nvSpPr>
        <p:spPr>
          <a:xfrm>
            <a:off x="1912224" y="2167984"/>
            <a:ext cx="1573772" cy="17055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69" name="矩形 68"/>
          <p:cNvSpPr/>
          <p:nvPr>
            <p:custDataLst>
              <p:tags r:id="rId5"/>
            </p:custDataLst>
          </p:nvPr>
        </p:nvSpPr>
        <p:spPr>
          <a:xfrm>
            <a:off x="1912224" y="1046310"/>
            <a:ext cx="1573772" cy="28144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64" name="矩形 63"/>
          <p:cNvSpPr/>
          <p:nvPr>
            <p:custDataLst>
              <p:tags r:id="rId6"/>
            </p:custDataLst>
          </p:nvPr>
        </p:nvSpPr>
        <p:spPr>
          <a:xfrm>
            <a:off x="3626724" y="2167984"/>
            <a:ext cx="1573772" cy="17055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65" name="矩形 64"/>
          <p:cNvSpPr/>
          <p:nvPr>
            <p:custDataLst>
              <p:tags r:id="rId7"/>
            </p:custDataLst>
          </p:nvPr>
        </p:nvSpPr>
        <p:spPr>
          <a:xfrm>
            <a:off x="3626724" y="1046310"/>
            <a:ext cx="1573772" cy="28144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>
            <p:custDataLst>
              <p:tags r:id="rId8"/>
            </p:custDataLst>
          </p:nvPr>
        </p:nvSpPr>
        <p:spPr>
          <a:xfrm>
            <a:off x="5366624" y="2167984"/>
            <a:ext cx="1573772" cy="17055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>
            <p:custDataLst>
              <p:tags r:id="rId9"/>
            </p:custDataLst>
          </p:nvPr>
        </p:nvSpPr>
        <p:spPr>
          <a:xfrm>
            <a:off x="5366624" y="1046310"/>
            <a:ext cx="1573772" cy="28144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>
              <a:solidFill>
                <a:prstClr val="white"/>
              </a:solidFill>
            </a:endParaRPr>
          </a:p>
        </p:txBody>
      </p:sp>
      <p:graphicFrame>
        <p:nvGraphicFramePr>
          <p:cNvPr id="171052" name="Object 44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think-cell Slide" r:id="rId44" imgW="360" imgH="360" progId="">
                  <p:embed/>
                </p:oleObj>
              </mc:Choice>
              <mc:Fallback>
                <p:oleObj name="think-cell Slide" r:id="rId4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矩形 106"/>
          <p:cNvSpPr/>
          <p:nvPr>
            <p:custDataLst>
              <p:tags r:id="rId11"/>
            </p:custDataLst>
          </p:nvPr>
        </p:nvSpPr>
        <p:spPr>
          <a:xfrm>
            <a:off x="179761" y="5088984"/>
            <a:ext cx="1573772" cy="1338142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08" name="矩形 107"/>
          <p:cNvSpPr/>
          <p:nvPr>
            <p:custDataLst>
              <p:tags r:id="rId12"/>
            </p:custDataLst>
          </p:nvPr>
        </p:nvSpPr>
        <p:spPr>
          <a:xfrm>
            <a:off x="1901216" y="5088984"/>
            <a:ext cx="1573772" cy="1338142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10" name="矩形 109"/>
          <p:cNvSpPr/>
          <p:nvPr>
            <p:custDataLst>
              <p:tags r:id="rId13"/>
            </p:custDataLst>
          </p:nvPr>
        </p:nvSpPr>
        <p:spPr>
          <a:xfrm>
            <a:off x="7068424" y="2167984"/>
            <a:ext cx="1573772" cy="17055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05" name="矩形 104"/>
          <p:cNvSpPr/>
          <p:nvPr>
            <p:custDataLst>
              <p:tags r:id="rId14"/>
            </p:custDataLst>
          </p:nvPr>
        </p:nvSpPr>
        <p:spPr>
          <a:xfrm>
            <a:off x="7068424" y="5084958"/>
            <a:ext cx="1573772" cy="1328542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67" name="矩形 66"/>
          <p:cNvSpPr/>
          <p:nvPr>
            <p:custDataLst>
              <p:tags r:id="rId15"/>
            </p:custDataLst>
          </p:nvPr>
        </p:nvSpPr>
        <p:spPr>
          <a:xfrm>
            <a:off x="179761" y="3967310"/>
            <a:ext cx="1573772" cy="24598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68" name="矩形 67"/>
          <p:cNvSpPr/>
          <p:nvPr>
            <p:custDataLst>
              <p:tags r:id="rId16"/>
            </p:custDataLst>
          </p:nvPr>
        </p:nvSpPr>
        <p:spPr>
          <a:xfrm>
            <a:off x="1901216" y="3967310"/>
            <a:ext cx="1573772" cy="24598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pic>
        <p:nvPicPr>
          <p:cNvPr id="71" name="Picture 1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534" y="1158604"/>
            <a:ext cx="694800" cy="8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82647" y="5148612"/>
            <a:ext cx="1368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US" altLang="zh-CN" sz="1300" b="1" dirty="0" smtClean="0">
                <a:solidFill>
                  <a:srgbClr val="00549F"/>
                </a:solidFill>
                <a:latin typeface="Arial"/>
              </a:rPr>
              <a:t>M. Friedrich</a:t>
            </a:r>
          </a:p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b="1" dirty="0" smtClean="0">
                <a:solidFill>
                  <a:srgbClr val="0065AC"/>
                </a:solidFill>
                <a:latin typeface="Arial"/>
                <a:ea typeface="华文楷体" pitchFamily="2" charset="-122"/>
              </a:rPr>
              <a:t>系统总工</a:t>
            </a:r>
            <a:endParaRPr lang="en-US" altLang="zh-CN" sz="1300" b="1" dirty="0" smtClean="0">
              <a:solidFill>
                <a:srgbClr val="0065AC"/>
              </a:solidFill>
              <a:latin typeface="Arial"/>
              <a:ea typeface="华文楷体" pitchFamily="2" charset="-122"/>
            </a:endParaRPr>
          </a:p>
          <a:p>
            <a:pPr marL="0" lvl="1"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前</a:t>
            </a:r>
            <a:r>
              <a:rPr lang="en-US" altLang="zh-CN" sz="1300" dirty="0" err="1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Vestas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、</a:t>
            </a:r>
            <a:r>
              <a:rPr lang="en-US" altLang="zh-CN" sz="1300" dirty="0" err="1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Gamesa</a:t>
            </a:r>
            <a:r>
              <a:rPr lang="en-US" altLang="zh-CN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 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系统总工</a:t>
            </a:r>
            <a:endParaRPr lang="pt-BR" altLang="zh-CN" sz="1300" dirty="0">
              <a:solidFill>
                <a:srgbClr val="474747"/>
              </a:solidFill>
              <a:latin typeface="Arial"/>
              <a:ea typeface="华文楷体" pitchFamily="2" charset="-122"/>
            </a:endParaRPr>
          </a:p>
        </p:txBody>
      </p:sp>
      <p:pic>
        <p:nvPicPr>
          <p:cNvPr id="73" name="Picture 3" descr="C:\Documents and Settings\dell\桌面\vestas.pn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564" y="1506761"/>
            <a:ext cx="624538" cy="139565"/>
          </a:xfrm>
          <a:prstGeom prst="rect">
            <a:avLst/>
          </a:prstGeom>
          <a:noFill/>
        </p:spPr>
      </p:pic>
      <p:sp>
        <p:nvSpPr>
          <p:cNvPr id="100" name="标题 99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43693" y="226800"/>
            <a:ext cx="8535600" cy="800219"/>
          </a:xfrm>
        </p:spPr>
        <p:txBody>
          <a:bodyPr/>
          <a:lstStyle/>
          <a:p>
            <a:pPr lvl="0"/>
            <a:r>
              <a:rPr lang="zh-CN" altLang="en-US" dirty="0" smtClean="0"/>
              <a:t>远景智能风机全球联合研发团队，拥有来自于欧洲、美国、中国的汽车、航空、飞机</a:t>
            </a:r>
            <a:r>
              <a:rPr lang="zh-CN" altLang="en-US" dirty="0"/>
              <a:t>、半导体、风机</a:t>
            </a:r>
            <a:r>
              <a:rPr lang="zh-CN" altLang="en-US" dirty="0" smtClean="0"/>
              <a:t>等行业专家</a:t>
            </a:r>
            <a:endParaRPr lang="zh-CN" altLang="en-US" dirty="0"/>
          </a:p>
        </p:txBody>
      </p:sp>
      <p:sp>
        <p:nvSpPr>
          <p:cNvPr id="85" name="灯片编号占位符 84"/>
          <p:cNvSpPr>
            <a:spLocks noGrp="1"/>
          </p:cNvSpPr>
          <p:nvPr>
            <p:ph type="sldNum" sz="quarter" idx="10"/>
            <p:custDataLst>
              <p:tags r:id="rId21"/>
            </p:custDataLst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10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>
            <p:custDataLst>
              <p:tags r:id="rId22"/>
            </p:custDataLst>
          </p:nvPr>
        </p:nvSpPr>
        <p:spPr>
          <a:xfrm>
            <a:off x="7068424" y="1046310"/>
            <a:ext cx="1573772" cy="28144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91" name="Picture 2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052" y="1158604"/>
            <a:ext cx="694800" cy="87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4" name="Picture 28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85717" y="1159306"/>
            <a:ext cx="695358" cy="8733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2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007115" y="2213704"/>
            <a:ext cx="136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 smtClean="0">
                <a:solidFill>
                  <a:srgbClr val="0065AC"/>
                </a:solidFill>
                <a:latin typeface="Arial"/>
              </a:rPr>
              <a:t>Lars </a:t>
            </a:r>
            <a:r>
              <a:rPr lang="en-US" altLang="zh-CN" sz="1300" b="1" dirty="0" err="1" smtClean="0">
                <a:solidFill>
                  <a:srgbClr val="0065AC"/>
                </a:solidFill>
                <a:latin typeface="Arial"/>
              </a:rPr>
              <a:t>Budtz</a:t>
            </a:r>
            <a:endParaRPr lang="en-US" altLang="zh-CN" sz="1300" b="1" dirty="0" smtClean="0">
              <a:solidFill>
                <a:srgbClr val="0065AC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b="1" dirty="0" smtClean="0">
                <a:solidFill>
                  <a:srgbClr val="0065AC"/>
                </a:solidFill>
                <a:latin typeface="Arial"/>
              </a:rPr>
              <a:t>风电研发总监</a:t>
            </a:r>
            <a:endParaRPr lang="en-US" altLang="zh-CN" sz="1300" b="1" dirty="0" smtClean="0">
              <a:solidFill>
                <a:srgbClr val="0065AC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endParaRPr lang="en-US" altLang="zh-CN" sz="1300" b="1" dirty="0" smtClean="0">
              <a:solidFill>
                <a:srgbClr val="0065AC"/>
              </a:solidFill>
              <a:latin typeface="Arial"/>
            </a:endParaRPr>
          </a:p>
          <a:p>
            <a:pPr marL="0" lvl="1"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  <a:cs typeface="Arial Unicode MS"/>
              </a:rPr>
              <a:t>前</a:t>
            </a:r>
            <a:r>
              <a:rPr lang="en-US" altLang="zh-CN" sz="1300" dirty="0" err="1" smtClean="0">
                <a:solidFill>
                  <a:srgbClr val="474747"/>
                </a:solidFill>
                <a:latin typeface="Arial"/>
                <a:cs typeface="Arial Unicode MS"/>
              </a:rPr>
              <a:t>Vestas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  <a:cs typeface="Arial Unicode MS"/>
              </a:rPr>
              <a:t>技术总监，</a:t>
            </a:r>
            <a:r>
              <a:rPr lang="en-US" altLang="zh-CN" sz="1300" dirty="0" smtClean="0">
                <a:solidFill>
                  <a:srgbClr val="474747"/>
                </a:solidFill>
                <a:latin typeface="Arial"/>
                <a:cs typeface="Arial Unicode MS"/>
              </a:rPr>
              <a:t>V80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  <a:cs typeface="Arial Unicode MS"/>
              </a:rPr>
              <a:t>和</a:t>
            </a:r>
            <a:r>
              <a:rPr lang="en-US" altLang="zh-CN" sz="1300" dirty="0" smtClean="0">
                <a:solidFill>
                  <a:srgbClr val="474747"/>
                </a:solidFill>
                <a:latin typeface="Arial"/>
                <a:cs typeface="Arial Unicode MS"/>
              </a:rPr>
              <a:t>V90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  <a:cs typeface="Arial Unicode MS"/>
              </a:rPr>
              <a:t>的设计者</a:t>
            </a:r>
            <a:endParaRPr lang="en-US" altLang="zh-CN" sz="1300" dirty="0" smtClean="0">
              <a:solidFill>
                <a:srgbClr val="474747"/>
              </a:solidFill>
              <a:latin typeface="Arial"/>
              <a:cs typeface="Arial Unicode MS"/>
            </a:endParaRPr>
          </a:p>
        </p:txBody>
      </p:sp>
      <p:sp>
        <p:nvSpPr>
          <p:cNvPr id="124" name="Rectangle 6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24934" y="2213704"/>
            <a:ext cx="148956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 smtClean="0">
                <a:solidFill>
                  <a:srgbClr val="00549F"/>
                </a:solidFill>
                <a:latin typeface="Arial"/>
              </a:rPr>
              <a:t>Anders </a:t>
            </a:r>
            <a:r>
              <a:rPr lang="en-US" altLang="zh-CN" sz="1300" b="1" dirty="0" err="1" smtClean="0">
                <a:solidFill>
                  <a:srgbClr val="00549F"/>
                </a:solidFill>
                <a:latin typeface="Arial"/>
              </a:rPr>
              <a:t>Rebsdorf</a:t>
            </a:r>
            <a:endParaRPr lang="en-US" altLang="zh-CN" sz="1300" b="1" dirty="0" smtClean="0">
              <a:solidFill>
                <a:srgbClr val="00549F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b="1" dirty="0" smtClean="0">
                <a:solidFill>
                  <a:srgbClr val="00549F"/>
                </a:solidFill>
                <a:latin typeface="Arial"/>
              </a:rPr>
              <a:t>丹麦创新中心总经理</a:t>
            </a:r>
            <a:endParaRPr lang="en-US" altLang="zh-CN" sz="1300" b="1" dirty="0" smtClean="0">
              <a:solidFill>
                <a:srgbClr val="00549F"/>
              </a:solidFill>
              <a:latin typeface="Arial"/>
            </a:endParaRPr>
          </a:p>
          <a:p>
            <a:pPr marL="0" lvl="1" indent="-144463"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endParaRPr lang="en-US" altLang="zh-CN" sz="1300" dirty="0" smtClean="0">
              <a:solidFill>
                <a:srgbClr val="474747"/>
              </a:solidFill>
              <a:latin typeface="Arial"/>
            </a:endParaRPr>
          </a:p>
          <a:p>
            <a:pPr marL="0" lvl="1" indent="-144463"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</a:rPr>
              <a:t>前</a:t>
            </a:r>
            <a:r>
              <a:rPr lang="en-US" altLang="zh-CN" sz="1300" dirty="0" smtClean="0">
                <a:solidFill>
                  <a:srgbClr val="474747"/>
                </a:solidFill>
                <a:latin typeface="Arial"/>
              </a:rPr>
              <a:t>DONG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</a:rPr>
              <a:t>能源技术总裁、前</a:t>
            </a:r>
            <a:r>
              <a:rPr lang="en-US" altLang="zh-CN" sz="1300" dirty="0" err="1" smtClean="0">
                <a:solidFill>
                  <a:srgbClr val="474747"/>
                </a:solidFill>
                <a:latin typeface="Arial"/>
              </a:rPr>
              <a:t>Gamesa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</a:rPr>
              <a:t>全球技术副总裁，丹麦总经理、前</a:t>
            </a:r>
            <a:r>
              <a:rPr lang="en-US" altLang="zh-CN" sz="1300" dirty="0" err="1" smtClean="0">
                <a:solidFill>
                  <a:srgbClr val="474747"/>
                </a:solidFill>
                <a:latin typeface="Arial"/>
              </a:rPr>
              <a:t>Vestas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</a:rPr>
              <a:t>技术总监</a:t>
            </a:r>
            <a:endParaRPr lang="en-US" altLang="zh-CN" sz="1300" dirty="0" smtClean="0">
              <a:solidFill>
                <a:srgbClr val="474747"/>
              </a:solidFill>
              <a:latin typeface="Arial"/>
              <a:ea typeface="+mn-ea"/>
            </a:endParaRPr>
          </a:p>
        </p:txBody>
      </p:sp>
      <p:sp>
        <p:nvSpPr>
          <p:cNvPr id="129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5449911" y="2213704"/>
            <a:ext cx="13680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US" altLang="zh-CN" sz="1300" b="1" dirty="0" smtClean="0">
                <a:solidFill>
                  <a:srgbClr val="0065AC"/>
                </a:solidFill>
                <a:latin typeface="Arial"/>
                <a:ea typeface="华文楷体" pitchFamily="2" charset="-122"/>
              </a:rPr>
              <a:t>P. Grabau</a:t>
            </a:r>
          </a:p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b="1" dirty="0" smtClean="0">
                <a:solidFill>
                  <a:srgbClr val="0065AC"/>
                </a:solidFill>
                <a:latin typeface="Arial"/>
              </a:rPr>
              <a:t>叶片研发总监</a:t>
            </a:r>
            <a:endParaRPr lang="en-US" altLang="zh-CN" sz="1300" b="1" dirty="0" smtClean="0">
              <a:solidFill>
                <a:srgbClr val="0065AC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endParaRPr lang="en-US" altLang="zh-CN" sz="1300" b="1" dirty="0" smtClean="0">
              <a:solidFill>
                <a:srgbClr val="0065AC"/>
              </a:solidFill>
              <a:latin typeface="Arial"/>
            </a:endParaRPr>
          </a:p>
          <a:p>
            <a:pPr marL="0" lvl="1"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前全球第一大叶片制造商</a:t>
            </a:r>
            <a:r>
              <a:rPr lang="en-US" altLang="zh-CN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LM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研发总监，开发</a:t>
            </a:r>
            <a:r>
              <a:rPr lang="en-US" altLang="zh-CN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LM 1/3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的专利</a:t>
            </a:r>
            <a:endParaRPr lang="en-US" altLang="zh-CN" sz="1300" dirty="0">
              <a:solidFill>
                <a:srgbClr val="474747"/>
              </a:solidFill>
              <a:latin typeface="Arial"/>
              <a:ea typeface="华文楷体" pitchFamily="2" charset="-122"/>
            </a:endParaRPr>
          </a:p>
        </p:txBody>
      </p:sp>
      <p:sp>
        <p:nvSpPr>
          <p:cNvPr id="133" name="矩形 132"/>
          <p:cNvSpPr/>
          <p:nvPr>
            <p:custDataLst>
              <p:tags r:id="rId28"/>
            </p:custDataLst>
          </p:nvPr>
        </p:nvSpPr>
        <p:spPr>
          <a:xfrm>
            <a:off x="7068424" y="3992137"/>
            <a:ext cx="1573772" cy="24340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34" name="Rectangle 6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7171310" y="5166609"/>
            <a:ext cx="1368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US" altLang="zh-CN" sz="1300" b="1" dirty="0" smtClean="0">
                <a:solidFill>
                  <a:srgbClr val="0065AC"/>
                </a:solidFill>
                <a:latin typeface="Arial"/>
                <a:ea typeface="华文楷体" pitchFamily="2" charset="-122"/>
              </a:rPr>
              <a:t>M. Christensen</a:t>
            </a:r>
          </a:p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b="1" dirty="0" smtClean="0">
                <a:solidFill>
                  <a:srgbClr val="0065AC"/>
                </a:solidFill>
                <a:latin typeface="Arial"/>
                <a:ea typeface="华文楷体" pitchFamily="2" charset="-122"/>
              </a:rPr>
              <a:t>机械总工</a:t>
            </a:r>
            <a:endParaRPr lang="en-US" altLang="zh-CN" sz="1300" b="1" dirty="0" smtClean="0">
              <a:solidFill>
                <a:srgbClr val="0065AC"/>
              </a:solidFill>
              <a:latin typeface="Arial"/>
              <a:ea typeface="华文楷体" pitchFamily="2" charset="-122"/>
            </a:endParaRPr>
          </a:p>
          <a:p>
            <a:pPr marL="0" lvl="1"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前</a:t>
            </a:r>
            <a:r>
              <a:rPr lang="en-US" altLang="zh-CN" sz="1300" dirty="0" err="1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Gamesa</a:t>
            </a:r>
            <a:r>
              <a:rPr lang="en-US" altLang="zh-CN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, </a:t>
            </a:r>
            <a:r>
              <a:rPr lang="en-US" altLang="zh-CN" sz="1300" dirty="0" err="1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Vestas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 机械总工</a:t>
            </a:r>
            <a:endParaRPr lang="pt-BR" altLang="zh-CN" sz="1300" dirty="0">
              <a:solidFill>
                <a:srgbClr val="474747"/>
              </a:solidFill>
              <a:latin typeface="Arial"/>
              <a:ea typeface="华文楷体" pitchFamily="2" charset="-122"/>
            </a:endParaRPr>
          </a:p>
        </p:txBody>
      </p:sp>
      <p:pic>
        <p:nvPicPr>
          <p:cNvPr id="580612" name="Picture 4" descr="Home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6" y="1503561"/>
            <a:ext cx="573620" cy="184886"/>
          </a:xfrm>
          <a:prstGeom prst="rect">
            <a:avLst/>
          </a:prstGeom>
          <a:noFill/>
        </p:spPr>
      </p:pic>
      <p:pic>
        <p:nvPicPr>
          <p:cNvPr id="580616" name="Picture 8" descr="LM Windpower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1" y="1537132"/>
            <a:ext cx="627970" cy="117744"/>
          </a:xfrm>
          <a:prstGeom prst="rect">
            <a:avLst/>
          </a:prstGeom>
          <a:noFill/>
        </p:spPr>
      </p:pic>
      <p:sp>
        <p:nvSpPr>
          <p:cNvPr id="52" name="Rectangle 6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2004102" y="5148612"/>
            <a:ext cx="14096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b="1" dirty="0" smtClean="0">
                <a:solidFill>
                  <a:srgbClr val="00549F"/>
                </a:solidFill>
                <a:latin typeface="Arial"/>
              </a:rPr>
              <a:t>张峰</a:t>
            </a:r>
            <a:endParaRPr lang="en-US" altLang="zh-CN" sz="1300" b="1" dirty="0" smtClean="0">
              <a:solidFill>
                <a:srgbClr val="00549F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b="1" dirty="0" smtClean="0">
                <a:solidFill>
                  <a:srgbClr val="00549F"/>
                </a:solidFill>
                <a:latin typeface="Arial"/>
              </a:rPr>
              <a:t>技术开发总监</a:t>
            </a:r>
            <a:endParaRPr lang="en-US" altLang="zh-CN" sz="1300" b="1" dirty="0" smtClean="0">
              <a:solidFill>
                <a:srgbClr val="00549F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</a:rPr>
              <a:t>前上海汽车高级开发总监，美国福特汽车高级控制系统工程师</a:t>
            </a:r>
            <a:endParaRPr lang="en-US" altLang="zh-CN" sz="1300" dirty="0" smtClean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82" name="Rectangle 6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7108200" y="2227612"/>
            <a:ext cx="1515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b="1" dirty="0" smtClean="0">
                <a:solidFill>
                  <a:srgbClr val="0065AC"/>
                </a:solidFill>
                <a:latin typeface="Arial"/>
                <a:ea typeface="+mn-ea"/>
              </a:rPr>
              <a:t>孙毓平</a:t>
            </a:r>
            <a:endParaRPr lang="en-US" altLang="zh-CN" sz="1300" b="1" dirty="0" smtClean="0">
              <a:solidFill>
                <a:srgbClr val="0065AC"/>
              </a:solidFill>
              <a:latin typeface="Arial"/>
              <a:ea typeface="+mn-ea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b="1" dirty="0" smtClean="0">
                <a:solidFill>
                  <a:srgbClr val="0065AC"/>
                </a:solidFill>
                <a:latin typeface="Arial"/>
                <a:ea typeface="+mn-ea"/>
              </a:rPr>
              <a:t>叶片翼型专家</a:t>
            </a:r>
            <a:endParaRPr lang="en-US" altLang="zh-CN" sz="1300" b="1" dirty="0" smtClean="0">
              <a:solidFill>
                <a:srgbClr val="0065AC"/>
              </a:solidFill>
              <a:latin typeface="Arial"/>
              <a:ea typeface="+mn-ea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endParaRPr lang="en-US" altLang="zh-CN" sz="1300" dirty="0" smtClean="0">
              <a:solidFill>
                <a:srgbClr val="474747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</a:rPr>
              <a:t>前</a:t>
            </a:r>
            <a:r>
              <a:rPr lang="zh-CN" altLang="en-US" sz="1300" dirty="0">
                <a:solidFill>
                  <a:srgbClr val="474747"/>
                </a:solidFill>
                <a:latin typeface="Arial"/>
              </a:rPr>
              <a:t>波音飞机公司资深工程师</a:t>
            </a:r>
            <a:endParaRPr lang="en-US" altLang="en-US" sz="1300" dirty="0">
              <a:solidFill>
                <a:srgbClr val="474747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</a:rPr>
              <a:t>前</a:t>
            </a:r>
            <a:r>
              <a:rPr lang="en-US" altLang="zh-CN" sz="1300" dirty="0" err="1" smtClean="0">
                <a:solidFill>
                  <a:srgbClr val="474747"/>
                </a:solidFill>
                <a:latin typeface="Arial"/>
              </a:rPr>
              <a:t>Vestas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</a:rPr>
              <a:t>首席工程师</a:t>
            </a:r>
            <a:endParaRPr lang="en-US" altLang="zh-CN" sz="1300" dirty="0" smtClean="0">
              <a:solidFill>
                <a:srgbClr val="474747"/>
              </a:solidFill>
              <a:latin typeface="Arial"/>
            </a:endParaRPr>
          </a:p>
        </p:txBody>
      </p:sp>
      <p:pic>
        <p:nvPicPr>
          <p:cNvPr id="58" name="Picture 29"/>
          <p:cNvPicPr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310" y="4111509"/>
            <a:ext cx="694800" cy="87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9" name="Picture 6" descr="http://www.gamesacorp.com/en/pages/img/en/portal/logoEmpresa.gif"/>
          <p:cNvPicPr>
            <a:picLocks noChangeAspect="1" noChangeArrowheads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497" y="4426529"/>
            <a:ext cx="661761" cy="244761"/>
          </a:xfrm>
          <a:prstGeom prst="rect">
            <a:avLst/>
          </a:prstGeom>
          <a:noFill/>
        </p:spPr>
      </p:pic>
      <p:pic>
        <p:nvPicPr>
          <p:cNvPr id="61" name="Picture 29"/>
          <p:cNvPicPr>
            <a:picLocks noChangeArrowheads="1"/>
          </p:cNvPicPr>
          <p:nvPr>
            <p:custDataLst>
              <p:tags r:id="rId35"/>
            </p:custDataLst>
          </p:nvPr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7" y="4108070"/>
            <a:ext cx="694800" cy="87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2" name="Picture 6" descr="http://www.gamesacorp.com/en/pages/img/en/portal/logoEmpresa.gif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777" y="4396416"/>
            <a:ext cx="661761" cy="244761"/>
          </a:xfrm>
          <a:prstGeom prst="rect">
            <a:avLst/>
          </a:prstGeom>
          <a:noFill/>
        </p:spPr>
      </p:pic>
      <p:pic>
        <p:nvPicPr>
          <p:cNvPr id="63" name="图片 62" descr="IMG_3800x.jpg"/>
          <p:cNvPicPr>
            <a:picLocks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7534" y="4103323"/>
            <a:ext cx="694800" cy="874800"/>
          </a:xfrm>
          <a:prstGeom prst="rect">
            <a:avLst/>
          </a:prstGeom>
        </p:spPr>
      </p:pic>
      <p:pic>
        <p:nvPicPr>
          <p:cNvPr id="1111045" name="Picture 5" descr="D:\qiuyu.shi\Desktop\u=1557923288,3763495077&amp;fm=58.jpg"/>
          <p:cNvPicPr>
            <a:picLocks noChangeAspect="1" noChangeArrowheads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7958" y="4387850"/>
            <a:ext cx="671346" cy="295910"/>
          </a:xfrm>
          <a:prstGeom prst="rect">
            <a:avLst/>
          </a:prstGeom>
          <a:noFill/>
        </p:spPr>
      </p:pic>
      <p:sp>
        <p:nvSpPr>
          <p:cNvPr id="2840580" name="AutoShape 4" descr="Dr. Ing. Mathias M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srgbClr val="474747"/>
              </a:solidFill>
              <a:latin typeface="Arial"/>
            </a:endParaRPr>
          </a:p>
        </p:txBody>
      </p:sp>
      <p:sp>
        <p:nvSpPr>
          <p:cNvPr id="60" name="Rectangle 6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3708793" y="2213704"/>
            <a:ext cx="136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US" altLang="zh-CN" sz="1300" b="1" dirty="0" smtClean="0">
                <a:solidFill>
                  <a:srgbClr val="0065AC"/>
                </a:solidFill>
                <a:latin typeface="Arial"/>
                <a:ea typeface="华文楷体" pitchFamily="2" charset="-122"/>
              </a:rPr>
              <a:t>M. </a:t>
            </a:r>
            <a:r>
              <a:rPr lang="en-US" altLang="zh-CN" sz="1300" b="1" dirty="0" err="1" smtClean="0">
                <a:solidFill>
                  <a:srgbClr val="0065AC"/>
                </a:solidFill>
                <a:latin typeface="Arial"/>
                <a:ea typeface="华文楷体" pitchFamily="2" charset="-122"/>
              </a:rPr>
              <a:t>Mier</a:t>
            </a:r>
            <a:endParaRPr lang="en-US" altLang="zh-CN" sz="1300" b="1" dirty="0" smtClean="0">
              <a:solidFill>
                <a:srgbClr val="0065AC"/>
              </a:solidFill>
              <a:latin typeface="Arial"/>
              <a:ea typeface="华文楷体" pitchFamily="2" charset="-122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b="1" dirty="0" smtClean="0">
                <a:solidFill>
                  <a:srgbClr val="0065AC"/>
                </a:solidFill>
                <a:latin typeface="Arial"/>
              </a:rPr>
              <a:t>技术及质量总监</a:t>
            </a:r>
            <a:endParaRPr lang="en-US" altLang="zh-CN" sz="1300" b="1" dirty="0" smtClean="0">
              <a:solidFill>
                <a:srgbClr val="0065AC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endParaRPr lang="en-US" altLang="zh-CN" sz="1300" b="1" dirty="0" smtClean="0">
              <a:solidFill>
                <a:srgbClr val="0065AC"/>
              </a:solidFill>
              <a:latin typeface="Arial"/>
            </a:endParaRPr>
          </a:p>
          <a:p>
            <a:pPr marL="0" lvl="1"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前全球海上风电巨头</a:t>
            </a:r>
            <a:r>
              <a:rPr lang="en-US" altLang="zh-CN" sz="1300" dirty="0" err="1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REpower</a:t>
            </a:r>
            <a:r>
              <a:rPr lang="zh-CN" altLang="en-US" sz="1300" dirty="0" smtClean="0">
                <a:solidFill>
                  <a:srgbClr val="474747"/>
                </a:solidFill>
                <a:latin typeface="Arial"/>
                <a:ea typeface="华文楷体" pitchFamily="2" charset="-122"/>
              </a:rPr>
              <a:t>技术和质量高级副总裁</a:t>
            </a:r>
            <a:endParaRPr lang="en-US" altLang="zh-CN" sz="1300" dirty="0">
              <a:solidFill>
                <a:srgbClr val="474747"/>
              </a:solidFill>
              <a:latin typeface="Arial"/>
              <a:ea typeface="华文楷体" pitchFamily="2" charset="-122"/>
            </a:endParaRPr>
          </a:p>
        </p:txBody>
      </p:sp>
      <p:pic>
        <p:nvPicPr>
          <p:cNvPr id="2840582" name="Picture 6" descr="Dr. Ing. Mathias Mier"/>
          <p:cNvPicPr>
            <a:picLocks noChangeAspect="1" noChangeArrowheads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441" y="1206501"/>
            <a:ext cx="715027" cy="802708"/>
          </a:xfrm>
          <a:prstGeom prst="rect">
            <a:avLst/>
          </a:prstGeom>
          <a:noFill/>
        </p:spPr>
      </p:pic>
      <p:pic>
        <p:nvPicPr>
          <p:cNvPr id="2866180" name="Picture 4" descr="http://www.yourindustrynews.com/upload_images/REpower_Systems_Logo_svg_19.png"/>
          <p:cNvPicPr>
            <a:picLocks noChangeAspect="1" noChangeArrowheads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370" y="1517471"/>
            <a:ext cx="676405" cy="210075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510" y="1346200"/>
            <a:ext cx="671346" cy="3882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2731" y="1149695"/>
            <a:ext cx="658035" cy="933453"/>
          </a:xfrm>
          <a:prstGeom prst="rect">
            <a:avLst/>
          </a:prstGeom>
        </p:spPr>
      </p:pic>
      <p:sp>
        <p:nvSpPr>
          <p:cNvPr id="74" name="矩形 73"/>
          <p:cNvSpPr/>
          <p:nvPr>
            <p:custDataLst>
              <p:tags r:id="rId38"/>
            </p:custDataLst>
          </p:nvPr>
        </p:nvSpPr>
        <p:spPr>
          <a:xfrm>
            <a:off x="5344126" y="5088984"/>
            <a:ext cx="1573772" cy="1338142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75" name="矩形 74"/>
          <p:cNvSpPr/>
          <p:nvPr>
            <p:custDataLst>
              <p:tags r:id="rId39"/>
            </p:custDataLst>
          </p:nvPr>
        </p:nvSpPr>
        <p:spPr>
          <a:xfrm>
            <a:off x="5344126" y="3967310"/>
            <a:ext cx="1573772" cy="24598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76" name="Rectangle 6"/>
          <p:cNvSpPr>
            <a:spLocks noChangeArrowheads="1"/>
          </p:cNvSpPr>
          <p:nvPr/>
        </p:nvSpPr>
        <p:spPr bwMode="gray">
          <a:xfrm>
            <a:off x="5447012" y="5148612"/>
            <a:ext cx="14079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b="1" dirty="0">
                <a:solidFill>
                  <a:srgbClr val="00549F"/>
                </a:solidFill>
                <a:latin typeface="Arial"/>
              </a:rPr>
              <a:t>李磊</a:t>
            </a:r>
            <a:endParaRPr lang="en-US" altLang="zh-CN" sz="1300" b="1" dirty="0" smtClean="0">
              <a:solidFill>
                <a:srgbClr val="00549F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b="1" dirty="0" smtClean="0">
                <a:solidFill>
                  <a:srgbClr val="00549F"/>
                </a:solidFill>
                <a:latin typeface="Arial"/>
              </a:rPr>
              <a:t>电气研发总监</a:t>
            </a:r>
            <a:endParaRPr lang="en-US" altLang="zh-CN" sz="1300" b="1" dirty="0" smtClean="0">
              <a:solidFill>
                <a:srgbClr val="00549F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</a:rPr>
              <a:t>前英飞凌功率半导体部门亚太技术中心负责人 电力电子与电力系统专家</a:t>
            </a:r>
            <a:endParaRPr lang="en-US" altLang="zh-CN" sz="1300" dirty="0">
              <a:solidFill>
                <a:srgbClr val="474747"/>
              </a:solidFill>
              <a:latin typeface="Arial"/>
            </a:endParaRPr>
          </a:p>
        </p:txBody>
      </p:sp>
      <p:pic>
        <p:nvPicPr>
          <p:cNvPr id="77" name="图片 76" descr="01.jpg"/>
          <p:cNvPicPr/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50" y="4042079"/>
            <a:ext cx="716510" cy="968720"/>
          </a:xfrm>
          <a:prstGeom prst="rect">
            <a:avLst/>
          </a:prstGeom>
        </p:spPr>
      </p:pic>
      <p:pic>
        <p:nvPicPr>
          <p:cNvPr id="78" name="Picture 12" descr="http://imgt3.bdstatic.com/it/u=755965408,3983168265&amp;fm=21&amp;gp=0.jpg"/>
          <p:cNvPicPr>
            <a:picLocks noChangeAspect="1" noChangeArrowheads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068" y="4428292"/>
            <a:ext cx="642022" cy="28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矩形 78"/>
          <p:cNvSpPr/>
          <p:nvPr>
            <p:custDataLst>
              <p:tags r:id="rId40"/>
            </p:custDataLst>
          </p:nvPr>
        </p:nvSpPr>
        <p:spPr>
          <a:xfrm>
            <a:off x="3622671" y="5088984"/>
            <a:ext cx="1573772" cy="1338142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80" name="矩形 79"/>
          <p:cNvSpPr/>
          <p:nvPr>
            <p:custDataLst>
              <p:tags r:id="rId41"/>
            </p:custDataLst>
          </p:nvPr>
        </p:nvSpPr>
        <p:spPr>
          <a:xfrm>
            <a:off x="3622671" y="3967310"/>
            <a:ext cx="1573772" cy="24598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81" name="Rectangle 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3650135" y="5156276"/>
            <a:ext cx="153581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b="1" dirty="0" smtClean="0">
                <a:solidFill>
                  <a:srgbClr val="0065AC"/>
                </a:solidFill>
                <a:latin typeface="Arial"/>
              </a:rPr>
              <a:t>刘曙源</a:t>
            </a:r>
            <a:endParaRPr lang="en-US" altLang="zh-CN" sz="1300" b="1" dirty="0" smtClean="0">
              <a:solidFill>
                <a:srgbClr val="0065AC"/>
              </a:solidFill>
              <a:latin typeface="Arial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b="1" dirty="0" smtClean="0">
                <a:solidFill>
                  <a:srgbClr val="0065AC"/>
                </a:solidFill>
                <a:latin typeface="Arial"/>
              </a:rPr>
              <a:t>产品开发工程副总裁</a:t>
            </a:r>
            <a:endParaRPr lang="en-US" altLang="zh-CN" sz="1300" dirty="0" smtClean="0">
              <a:solidFill>
                <a:srgbClr val="474747"/>
              </a:solidFill>
              <a:latin typeface="Arial"/>
              <a:cs typeface="Arial Unicode MS"/>
            </a:endParaRPr>
          </a:p>
          <a:p>
            <a:pPr defTabSz="895350" fontAlgn="auto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zh-CN" altLang="en-US" sz="1300" dirty="0" smtClean="0">
                <a:solidFill>
                  <a:srgbClr val="474747"/>
                </a:solidFill>
                <a:latin typeface="Arial"/>
                <a:cs typeface="Arial Unicode MS"/>
              </a:rPr>
              <a:t>前美国福特汽车全球动力传动及整车技术群首席总监</a:t>
            </a:r>
            <a:endParaRPr lang="pt-BR" altLang="zh-CN" sz="1300" b="1" dirty="0">
              <a:solidFill>
                <a:srgbClr val="0065AC"/>
              </a:solidFill>
              <a:latin typeface="Arial"/>
            </a:endParaRPr>
          </a:p>
        </p:txBody>
      </p:sp>
      <p:pic>
        <p:nvPicPr>
          <p:cNvPr id="83" name="Picture 5" descr="D:\qiuyu.shi\Desktop\u=1557923288,3763495077&amp;fm=58.jpg"/>
          <p:cNvPicPr>
            <a:picLocks noChangeAspect="1" noChangeArrowheads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381" y="4428292"/>
            <a:ext cx="671346" cy="295910"/>
          </a:xfrm>
          <a:prstGeom prst="rect">
            <a:avLst/>
          </a:prstGeom>
          <a:noFill/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769" y="4070695"/>
            <a:ext cx="746310" cy="93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73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307777"/>
          </a:xfrm>
        </p:spPr>
        <p:txBody>
          <a:bodyPr/>
          <a:lstStyle/>
          <a:p>
            <a:r>
              <a:rPr lang="da-DK" sz="2000" dirty="0" smtClean="0"/>
              <a:t>Content</a:t>
            </a:r>
            <a:endParaRPr lang="da-D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98" y="1452452"/>
            <a:ext cx="8709801" cy="4862870"/>
          </a:xfrm>
          <a:solidFill>
            <a:schemeClr val="accent5">
              <a:alpha val="6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Envision Energy – Introduction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Innovation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Centre,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Denmark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Partner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selection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process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– Europe /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Globally</a:t>
            </a:r>
            <a:endParaRPr lang="da-DK" sz="1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Milestones 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Domistic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China, ROW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is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capacity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built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up?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M&amp;A –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Collaborative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activities</a:t>
            </a:r>
            <a:endParaRPr lang="da-DK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Overseas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markets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Envision position and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strategy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11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 b="1" dirty="0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对象 9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90"/>
          <p:cNvGrpSpPr/>
          <p:nvPr>
            <p:custDataLst>
              <p:tags r:id="rId3"/>
            </p:custDataLst>
          </p:nvPr>
        </p:nvGrpSpPr>
        <p:grpSpPr>
          <a:xfrm>
            <a:off x="154800" y="987836"/>
            <a:ext cx="2647151" cy="1490537"/>
            <a:chOff x="-8703450" y="1180150"/>
            <a:chExt cx="2647151" cy="1490537"/>
          </a:xfrm>
        </p:grpSpPr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-7657152" y="1180150"/>
              <a:ext cx="1600853" cy="149053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-8703450" y="1290397"/>
              <a:ext cx="1429277" cy="127004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72002" tIns="72002" rIns="72002" bIns="72002" anchor="ctr"/>
            <a:lstStyle/>
            <a:p>
              <a:pPr defTabSz="912813" eaLnBrk="0" hangingPunct="0"/>
              <a:r>
                <a:rPr lang="zh-CN" altLang="en-US" b="1">
                  <a:solidFill>
                    <a:schemeClr val="bg1"/>
                  </a:solidFill>
                </a:rPr>
                <a:t>叶片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-7567514" y="1372084"/>
              <a:ext cx="1421579" cy="11066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pic>
          <p:nvPicPr>
            <p:cNvPr id="82" name="Picture 17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-7325359" y="1515430"/>
              <a:ext cx="936874" cy="80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95"/>
          <p:cNvGrpSpPr/>
          <p:nvPr>
            <p:custDataLst>
              <p:tags r:id="rId4"/>
            </p:custDataLst>
          </p:nvPr>
        </p:nvGrpSpPr>
        <p:grpSpPr>
          <a:xfrm>
            <a:off x="6043249" y="987836"/>
            <a:ext cx="2647151" cy="1490537"/>
            <a:chOff x="-8703450" y="2913762"/>
            <a:chExt cx="2647151" cy="1490537"/>
          </a:xfrm>
        </p:grpSpPr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-7657152" y="2913762"/>
              <a:ext cx="1600853" cy="149053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-8703450" y="3024009"/>
              <a:ext cx="1429277" cy="127004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72002" tIns="72002" rIns="72002" bIns="72002" anchor="ctr"/>
            <a:lstStyle/>
            <a:p>
              <a:pPr defTabSz="912813" eaLnBrk="0" hangingPunct="0"/>
              <a:r>
                <a:rPr lang="zh-CN" altLang="en-US" b="1" smtClean="0">
                  <a:solidFill>
                    <a:schemeClr val="bg1"/>
                  </a:solidFill>
                </a:rPr>
                <a:t>齿轮箱</a:t>
              </a: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-7567514" y="3105696"/>
              <a:ext cx="1421579" cy="11066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pic>
          <p:nvPicPr>
            <p:cNvPr id="83" name="Picture 19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-7483156" y="3448050"/>
              <a:ext cx="1242835" cy="425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91"/>
          <p:cNvGrpSpPr/>
          <p:nvPr>
            <p:custDataLst>
              <p:tags r:id="rId5"/>
            </p:custDataLst>
          </p:nvPr>
        </p:nvGrpSpPr>
        <p:grpSpPr>
          <a:xfrm>
            <a:off x="3099024" y="987836"/>
            <a:ext cx="2647151" cy="1490537"/>
            <a:chOff x="-5759226" y="1180150"/>
            <a:chExt cx="2647151" cy="1490537"/>
          </a:xfrm>
        </p:grpSpPr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-4712928" y="1180150"/>
              <a:ext cx="1600853" cy="149053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-5759226" y="1290397"/>
              <a:ext cx="1429277" cy="127004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72002" tIns="72002" rIns="72002" bIns="72002" anchor="ctr"/>
            <a:lstStyle/>
            <a:p>
              <a:pPr defTabSz="912813" eaLnBrk="0" hangingPunct="0"/>
              <a:r>
                <a:rPr lang="zh-CN" altLang="en-US" b="1" smtClean="0">
                  <a:solidFill>
                    <a:schemeClr val="bg1"/>
                  </a:solidFill>
                </a:rPr>
                <a:t>主轴承</a:t>
              </a: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-4623290" y="1372084"/>
              <a:ext cx="1421579" cy="11066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pic>
          <p:nvPicPr>
            <p:cNvPr id="84" name="Picture 20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-4344352" y="1660210"/>
              <a:ext cx="944563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97"/>
          <p:cNvGrpSpPr/>
          <p:nvPr>
            <p:custDataLst>
              <p:tags r:id="rId6"/>
            </p:custDataLst>
          </p:nvPr>
        </p:nvGrpSpPr>
        <p:grpSpPr>
          <a:xfrm>
            <a:off x="6043249" y="2721448"/>
            <a:ext cx="2647151" cy="1490537"/>
            <a:chOff x="-5759226" y="4647373"/>
            <a:chExt cx="2647151" cy="1490537"/>
          </a:xfrm>
        </p:grpSpPr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-4712928" y="4647373"/>
              <a:ext cx="1600853" cy="149053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sp>
          <p:nvSpPr>
            <p:cNvPr id="77" name="Rectangle 7"/>
            <p:cNvSpPr>
              <a:spLocks noChangeArrowheads="1"/>
            </p:cNvSpPr>
            <p:nvPr/>
          </p:nvSpPr>
          <p:spPr bwMode="auto">
            <a:xfrm>
              <a:off x="-5759226" y="4757620"/>
              <a:ext cx="1429277" cy="127004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72002" tIns="72002" rIns="72002" bIns="72002" anchor="ctr"/>
            <a:lstStyle/>
            <a:p>
              <a:pPr defTabSz="912813" eaLnBrk="0" hangingPunct="0"/>
              <a:r>
                <a:rPr lang="zh-CN" altLang="en-US" b="1" dirty="0" smtClean="0">
                  <a:solidFill>
                    <a:schemeClr val="bg1"/>
                  </a:solidFill>
                </a:rPr>
                <a:t>变频器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auto">
            <a:xfrm>
              <a:off x="-4623290" y="4839307"/>
              <a:ext cx="1421579" cy="11066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pic>
          <p:nvPicPr>
            <p:cNvPr id="86" name="Picture 16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email"/>
            <a:srcRect/>
            <a:stretch>
              <a:fillRect/>
            </a:stretch>
          </p:blipFill>
          <p:spPr bwMode="auto">
            <a:xfrm>
              <a:off x="-4537074" y="5261610"/>
              <a:ext cx="1267223" cy="26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45322" y="2721448"/>
            <a:ext cx="1600853" cy="14905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50000"/>
              </a:spcAft>
              <a:buClr>
                <a:schemeClr val="tx2"/>
              </a:buClr>
            </a:pPr>
            <a:endParaRPr lang="zh-CN" altLang="en-US"/>
          </a:p>
        </p:txBody>
      </p:sp>
      <p:sp>
        <p:nvSpPr>
          <p:cNvPr id="71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99024" y="2831695"/>
            <a:ext cx="1429277" cy="127004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72002" tIns="72002" rIns="72002" bIns="72002" anchor="ctr"/>
          <a:lstStyle/>
          <a:p>
            <a:pPr defTabSz="912813" eaLnBrk="0" hangingPunct="0"/>
            <a:r>
              <a:rPr lang="zh-CN" altLang="en-US" b="1" dirty="0" smtClean="0">
                <a:solidFill>
                  <a:schemeClr val="bg1"/>
                </a:solidFill>
              </a:rPr>
              <a:t>发电机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72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34960" y="2913382"/>
            <a:ext cx="1421579" cy="110666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50000"/>
              </a:spcAft>
              <a:buClr>
                <a:schemeClr val="tx2"/>
              </a:buClr>
            </a:pPr>
            <a:endParaRPr lang="zh-CN" altLang="en-US"/>
          </a:p>
        </p:txBody>
      </p:sp>
      <p:grpSp>
        <p:nvGrpSpPr>
          <p:cNvPr id="6" name="组合 92"/>
          <p:cNvGrpSpPr/>
          <p:nvPr>
            <p:custDataLst>
              <p:tags r:id="rId10"/>
            </p:custDataLst>
          </p:nvPr>
        </p:nvGrpSpPr>
        <p:grpSpPr>
          <a:xfrm>
            <a:off x="3099024" y="4455059"/>
            <a:ext cx="2647151" cy="1490537"/>
            <a:chOff x="-2815001" y="1180150"/>
            <a:chExt cx="2647151" cy="1490537"/>
          </a:xfrm>
        </p:grpSpPr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-1768703" y="1180150"/>
              <a:ext cx="1600853" cy="149053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-2815001" y="1290397"/>
              <a:ext cx="1429277" cy="127004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72002" tIns="72002" rIns="72002" bIns="72002" anchor="ctr"/>
            <a:lstStyle/>
            <a:p>
              <a:pPr defTabSz="912813" eaLnBrk="0" hangingPunct="0"/>
              <a:r>
                <a:rPr lang="zh-CN" altLang="en-US" b="1" dirty="0" smtClean="0">
                  <a:solidFill>
                    <a:schemeClr val="bg1"/>
                  </a:solidFill>
                </a:rPr>
                <a:t>变桨系统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9"/>
            <p:cNvSpPr>
              <a:spLocks noChangeArrowheads="1"/>
            </p:cNvSpPr>
            <p:nvPr/>
          </p:nvSpPr>
          <p:spPr bwMode="auto">
            <a:xfrm>
              <a:off x="-1679065" y="1372084"/>
              <a:ext cx="1421579" cy="11066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pic>
          <p:nvPicPr>
            <p:cNvPr id="89" name="Picture 4" descr="Moo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-1558414" y="1794511"/>
              <a:ext cx="1165287" cy="251128"/>
            </a:xfrm>
            <a:prstGeom prst="rect">
              <a:avLst/>
            </a:prstGeom>
            <a:noFill/>
          </p:spPr>
        </p:pic>
      </p:grpSp>
      <p:sp>
        <p:nvSpPr>
          <p:cNvPr id="73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01098" y="4455059"/>
            <a:ext cx="1600853" cy="14905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50000"/>
              </a:spcAft>
              <a:buClr>
                <a:schemeClr val="tx2"/>
              </a:buClr>
            </a:pPr>
            <a:endParaRPr lang="zh-CN" altLang="en-US"/>
          </a:p>
        </p:txBody>
      </p:sp>
      <p:sp>
        <p:nvSpPr>
          <p:cNvPr id="74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4800" y="4565306"/>
            <a:ext cx="1429277" cy="127004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72002" tIns="72002" rIns="72002" bIns="72002" anchor="ctr"/>
          <a:lstStyle/>
          <a:p>
            <a:pPr defTabSz="912813" eaLnBrk="0" hangingPunct="0"/>
            <a:r>
              <a:rPr lang="zh-CN" altLang="en-US" b="1" dirty="0" smtClean="0">
                <a:solidFill>
                  <a:schemeClr val="bg1"/>
                </a:solidFill>
              </a:rPr>
              <a:t>主控系统</a:t>
            </a: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0736" y="4646993"/>
            <a:ext cx="1421579" cy="110666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50000"/>
              </a:spcAft>
              <a:buClr>
                <a:schemeClr val="tx2"/>
              </a:buClr>
            </a:pPr>
            <a:endParaRPr lang="zh-CN" alt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384" y="3262087"/>
            <a:ext cx="1133485" cy="4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9" name="Picture 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1617476" y="4824537"/>
            <a:ext cx="768099" cy="7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标题 6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Proven Offshore Suppliers</a:t>
            </a:r>
            <a:endParaRPr lang="en-GB" altLang="en-US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  <p:custDataLst>
              <p:tags r:id="rId17"/>
            </p:custDataLst>
          </p:nvPr>
        </p:nvSpPr>
        <p:spPr/>
        <p:txBody>
          <a:bodyPr/>
          <a:lstStyle/>
          <a:p>
            <a:fld id="{8FD2C32B-FB7B-4B4B-8FEC-C83D8724EF26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102" name="矩形 101"/>
          <p:cNvSpPr/>
          <p:nvPr>
            <p:custDataLst>
              <p:tags r:id="rId18"/>
            </p:custDataLst>
          </p:nvPr>
        </p:nvSpPr>
        <p:spPr>
          <a:xfrm>
            <a:off x="6043248" y="4455059"/>
            <a:ext cx="2824527" cy="1490400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内容占位符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6155184" y="4803074"/>
            <a:ext cx="257335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Offshore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Experience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</a:rPr>
              <a:t>Offshore Track Record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Pass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S</a:t>
            </a:r>
            <a:r>
              <a:rPr kumimoji="0" lang="en-US" altLang="zh-CN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trict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Validation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组合 94"/>
          <p:cNvGrpSpPr/>
          <p:nvPr>
            <p:custDataLst>
              <p:tags r:id="rId20"/>
            </p:custDataLst>
          </p:nvPr>
        </p:nvGrpSpPr>
        <p:grpSpPr>
          <a:xfrm>
            <a:off x="154800" y="2721448"/>
            <a:ext cx="2647151" cy="1490537"/>
            <a:chOff x="-5759226" y="2913762"/>
            <a:chExt cx="2647151" cy="1490537"/>
          </a:xfrm>
        </p:grpSpPr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-4712928" y="2913762"/>
              <a:ext cx="1600853" cy="149053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-5759226" y="3024009"/>
              <a:ext cx="1429277" cy="1270043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72002" tIns="72002" rIns="72002" bIns="72002" anchor="ctr"/>
            <a:lstStyle/>
            <a:p>
              <a:pPr defTabSz="912813" eaLnBrk="0" hangingPunct="0"/>
              <a:r>
                <a:rPr lang="zh-CN" altLang="en-US" b="1" dirty="0" smtClean="0">
                  <a:solidFill>
                    <a:schemeClr val="bg1"/>
                  </a:solidFill>
                </a:rPr>
                <a:t>偏航变桨</a:t>
              </a:r>
            </a:p>
            <a:p>
              <a:pPr defTabSz="912813" eaLnBrk="0" hangingPunct="0"/>
              <a:r>
                <a:rPr lang="zh-CN" altLang="en-US" b="1" dirty="0" smtClean="0">
                  <a:solidFill>
                    <a:schemeClr val="bg1"/>
                  </a:solidFill>
                </a:rPr>
                <a:t>轴承</a:t>
              </a: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-4623290" y="3105696"/>
              <a:ext cx="1421579" cy="11066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50000"/>
                </a:spcAft>
                <a:buClr>
                  <a:schemeClr val="tx2"/>
                </a:buClr>
              </a:pPr>
              <a:endParaRPr lang="zh-CN" altLang="en-US"/>
            </a:p>
          </p:txBody>
        </p:sp>
        <p:pic>
          <p:nvPicPr>
            <p:cNvPr id="49" name="Picture 21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-4261483" y="3348990"/>
              <a:ext cx="695488" cy="678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1827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307777"/>
          </a:xfrm>
        </p:spPr>
        <p:txBody>
          <a:bodyPr/>
          <a:lstStyle/>
          <a:p>
            <a:r>
              <a:rPr lang="da-DK" sz="2000" dirty="0" smtClean="0"/>
              <a:t>Content</a:t>
            </a:r>
            <a:endParaRPr lang="da-D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98" y="1452452"/>
            <a:ext cx="8709801" cy="4862870"/>
          </a:xfrm>
          <a:solidFill>
            <a:schemeClr val="accent5">
              <a:alpha val="6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Envision Energy – Introduction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Innovation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Centre,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Denmark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Partner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selection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process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Europe /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Globally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Milestones ,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Domistic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China, ROW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is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capacity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built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up?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M&amp;A –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Collaborative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activities</a:t>
            </a:r>
            <a:endParaRPr lang="da-DK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Overseas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markets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Envision position and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strategy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13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 b="1" dirty="0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7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963343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1.jpg"/>
          <p:cNvPicPr>
            <a:picLocks noChangeAspect="1"/>
          </p:cNvPicPr>
          <p:nvPr/>
        </p:nvPicPr>
        <p:blipFill>
          <a:blip r:embed="rId10"/>
          <a:srcRect t="199" b="20944"/>
          <a:stretch>
            <a:fillRect/>
          </a:stretch>
        </p:blipFill>
        <p:spPr>
          <a:xfrm>
            <a:off x="0" y="1018540"/>
            <a:ext cx="8881109" cy="52920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309617"/>
            <a:ext cx="8866800" cy="12674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2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760600" cy="307777"/>
          </a:xfrm>
        </p:spPr>
        <p:txBody>
          <a:bodyPr/>
          <a:lstStyle/>
          <a:p>
            <a:r>
              <a:rPr lang="da-DK" altLang="zh-CN" sz="2000" dirty="0" smtClean="0"/>
              <a:t>Milestones… / </a:t>
            </a:r>
            <a:r>
              <a:rPr lang="da-DK" altLang="zh-CN" sz="2000" dirty="0" err="1" smtClean="0"/>
              <a:t>Domistic</a:t>
            </a:r>
            <a:r>
              <a:rPr lang="da-DK" altLang="zh-CN" sz="2000" dirty="0" smtClean="0"/>
              <a:t> China / ROW</a:t>
            </a:r>
            <a:endParaRPr lang="zh-CN" altLang="en-US" sz="2000" dirty="0"/>
          </a:p>
        </p:txBody>
      </p:sp>
      <p:grpSp>
        <p:nvGrpSpPr>
          <p:cNvPr id="2" name="组合 16"/>
          <p:cNvGrpSpPr/>
          <p:nvPr/>
        </p:nvGrpSpPr>
        <p:grpSpPr>
          <a:xfrm>
            <a:off x="1885950" y="1376610"/>
            <a:ext cx="6823710" cy="1563815"/>
            <a:chOff x="1885950" y="1202244"/>
            <a:chExt cx="6823710" cy="1563815"/>
          </a:xfrm>
        </p:grpSpPr>
        <p:sp>
          <p:nvSpPr>
            <p:cNvPr id="8" name="椭圆 7"/>
            <p:cNvSpPr/>
            <p:nvPr/>
          </p:nvSpPr>
          <p:spPr>
            <a:xfrm>
              <a:off x="1885950" y="1202244"/>
              <a:ext cx="1563815" cy="1563815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椭圆 8"/>
            <p:cNvSpPr/>
            <p:nvPr/>
          </p:nvSpPr>
          <p:spPr>
            <a:xfrm>
              <a:off x="3639248" y="1202244"/>
              <a:ext cx="1563815" cy="1563815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椭圆 9"/>
            <p:cNvSpPr/>
            <p:nvPr/>
          </p:nvSpPr>
          <p:spPr>
            <a:xfrm>
              <a:off x="5392546" y="1202244"/>
              <a:ext cx="1563815" cy="1563815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7145845" y="1202244"/>
              <a:ext cx="1563815" cy="1563815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3" name="Title 1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7232506" y="1785297"/>
              <a:ext cx="1390492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Smart Wind Farm System</a:t>
              </a:r>
              <a:endParaRPr lang="zh-CN" alt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Title 1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5479207" y="1785297"/>
              <a:ext cx="1390492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Offshore turbines</a:t>
              </a:r>
              <a:endParaRPr lang="zh-CN" alt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Title 1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3725909" y="1785297"/>
              <a:ext cx="1390492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Low wind turbines</a:t>
              </a:r>
              <a:endParaRPr lang="zh-CN" alt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Title 1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2000232" y="1785297"/>
              <a:ext cx="1390492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SMART turbines</a:t>
              </a:r>
              <a:endParaRPr lang="zh-CN" altLang="en-US" sz="1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2D7B-52A5-422C-A2AD-477E710C66E1}" type="slidenum">
              <a:rPr lang="zh-CN" altLang="en-US" smtClean="0"/>
              <a:pPr/>
              <a:t>14</a:t>
            </a:fld>
            <a:r>
              <a:rPr lang="en-US" altLang="zh-CN" smtClean="0"/>
              <a:t> 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en-US" altLang="zh-CN" b="1">
              <a:solidFill>
                <a:srgbClr val="474747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9782" y="3345873"/>
            <a:ext cx="1672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Will soon be in Top 3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China Wind market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424" y="3293919"/>
            <a:ext cx="1672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Will soon be in Top 3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China Offshore Wind market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8614268">
            <a:off x="7506921" y="3446376"/>
            <a:ext cx="841663" cy="436418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773" y="5496790"/>
            <a:ext cx="810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ROW: Turbines in Chile. Sweden (soon). Prototypes in Denmark. Offshore…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307777"/>
          </a:xfrm>
        </p:spPr>
        <p:txBody>
          <a:bodyPr/>
          <a:lstStyle/>
          <a:p>
            <a:r>
              <a:rPr lang="da-DK" sz="2000" dirty="0" smtClean="0"/>
              <a:t>Content</a:t>
            </a:r>
            <a:endParaRPr lang="da-D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98" y="1452452"/>
            <a:ext cx="8709801" cy="4862870"/>
          </a:xfrm>
          <a:solidFill>
            <a:schemeClr val="accent5">
              <a:alpha val="6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Envision Energy – Introduction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Innovation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Centre,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Denmark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Partner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selection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process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Europe /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Globally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Milestones 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Domistic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China, ROW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How is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capacity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built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up?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M&amp;A –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Collaborative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activities</a:t>
            </a:r>
            <a:endParaRPr lang="da-DK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Overseas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markets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Envision position and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strategy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15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 b="1" dirty="0">
              <a:solidFill>
                <a:srgbClr val="474747">
                  <a:tint val="75000"/>
                </a:srgbClr>
              </a:solidFill>
            </a:endParaRPr>
          </a:p>
        </p:txBody>
      </p:sp>
      <p:pic>
        <p:nvPicPr>
          <p:cNvPr id="104450" name="D8D7FC01-97A9-4A31-9701-4EE279F6572D" descr="55DBDE9B-87F6-41F1-B3BB-C9336C54FF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10" y="3480955"/>
            <a:ext cx="4147702" cy="22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57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307777"/>
          </a:xfrm>
        </p:spPr>
        <p:txBody>
          <a:bodyPr/>
          <a:lstStyle/>
          <a:p>
            <a:r>
              <a:rPr lang="da-DK" sz="2000" dirty="0" smtClean="0"/>
              <a:t>Content</a:t>
            </a:r>
            <a:endParaRPr lang="da-D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98" y="1452452"/>
            <a:ext cx="8709801" cy="4862870"/>
          </a:xfrm>
          <a:solidFill>
            <a:schemeClr val="accent5">
              <a:alpha val="6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Envision Energy – Introduction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Innovation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Centre,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Denmark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Partner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selection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process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Europe /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Globally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Milestones 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Domistic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China, ROW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is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capacity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built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up?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M&amp;A –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Collaborative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activities</a:t>
            </a:r>
            <a:endParaRPr lang="da-DK" sz="1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Overseas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markets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Envision position and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strategy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16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 b="1" dirty="0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7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52" name="Object 4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040836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 descr="D:\qiuyu.shi\Desktop\IMG_46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" y="1763085"/>
            <a:ext cx="5421600" cy="3530804"/>
          </a:xfrm>
          <a:prstGeom prst="rect">
            <a:avLst/>
          </a:prstGeom>
          <a:noFill/>
        </p:spPr>
      </p:pic>
      <p:pic>
        <p:nvPicPr>
          <p:cNvPr id="107" name="Picture 17" descr="http://www.newenergyworldnetwork.com/investor-news/wp-content/uploads/2010/11/hudson_kingsbury_s.jpg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07550" y="2758742"/>
            <a:ext cx="720000" cy="957600"/>
          </a:xfrm>
          <a:prstGeom prst="rect">
            <a:avLst/>
          </a:prstGeom>
          <a:noFill/>
        </p:spPr>
      </p:pic>
      <p:pic>
        <p:nvPicPr>
          <p:cNvPr id="105" name="Picture 4" descr="thomas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07550" y="4672068"/>
            <a:ext cx="720000" cy="957600"/>
          </a:xfrm>
          <a:prstGeom prst="rect">
            <a:avLst/>
          </a:prstGeom>
          <a:noFill/>
        </p:spPr>
      </p:pic>
      <p:sp>
        <p:nvSpPr>
          <p:cNvPr id="100" name="标题 99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307777"/>
          </a:xfrm>
        </p:spPr>
        <p:txBody>
          <a:bodyPr/>
          <a:lstStyle/>
          <a:p>
            <a:pPr lvl="0"/>
            <a:r>
              <a:rPr lang="en-US" altLang="zh-CN" sz="2000" dirty="0"/>
              <a:t>Envision Global Advisory Board</a:t>
            </a:r>
            <a:endParaRPr lang="zh-CN" altLang="en-US" sz="2000" dirty="0"/>
          </a:p>
        </p:txBody>
      </p:sp>
      <p:sp>
        <p:nvSpPr>
          <p:cNvPr id="85" name="灯片编号占位符 8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17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509260" y="1885950"/>
            <a:ext cx="3181141" cy="64664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gray">
          <a:xfrm>
            <a:off x="7132320" y="1132444"/>
            <a:ext cx="1451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smtClean="0">
                <a:solidFill>
                  <a:srgbClr val="0065AC"/>
                </a:solidFill>
                <a:latin typeface="Arial"/>
              </a:rPr>
              <a:t>Sir Mark Stuart</a:t>
            </a:r>
          </a:p>
          <a:p>
            <a:pPr algn="r"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srgbClr val="0065AC"/>
                </a:solidFill>
                <a:latin typeface="Arial"/>
              </a:rPr>
              <a:t>Independent Board member</a:t>
            </a:r>
            <a:endParaRPr lang="en-US" altLang="zh-CN" sz="1200" dirty="0" smtClean="0">
              <a:solidFill>
                <a:srgbClr val="474747"/>
              </a:solidFill>
              <a:latin typeface="Arial"/>
              <a:ea typeface="+mn-ea"/>
            </a:endParaRPr>
          </a:p>
        </p:txBody>
      </p:sp>
      <p:pic>
        <p:nvPicPr>
          <p:cNvPr id="52" name="Picture 11" descr="Go to www.shell.com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55185" y="1057106"/>
            <a:ext cx="627040" cy="585788"/>
          </a:xfrm>
          <a:prstGeom prst="rect">
            <a:avLst/>
          </a:prstGeom>
          <a:noFill/>
        </p:spPr>
      </p:pic>
      <p:pic>
        <p:nvPicPr>
          <p:cNvPr id="53" name="Picture 15" descr="Sir Mark Moody-Stuart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06825" y="856176"/>
            <a:ext cx="720725" cy="959119"/>
          </a:xfrm>
          <a:prstGeom prst="rect">
            <a:avLst/>
          </a:prstGeom>
          <a:noFill/>
        </p:spPr>
      </p:pic>
      <p:sp>
        <p:nvSpPr>
          <p:cNvPr id="71" name="Rectangle 6"/>
          <p:cNvSpPr>
            <a:spLocks noChangeArrowheads="1"/>
          </p:cNvSpPr>
          <p:nvPr/>
        </p:nvSpPr>
        <p:spPr bwMode="gray">
          <a:xfrm>
            <a:off x="5619645" y="2013692"/>
            <a:ext cx="2960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 smtClean="0">
                <a:solidFill>
                  <a:srgbClr val="474747"/>
                </a:solidFill>
                <a:latin typeface="Arial"/>
                <a:ea typeface="+mn-ea"/>
              </a:rPr>
              <a:t>Ex-Chair of Shell, Current Board member of Saudi </a:t>
            </a:r>
            <a:r>
              <a:rPr lang="en-US" altLang="zh-CN" sz="1300" b="1" dirty="0" err="1" smtClean="0">
                <a:solidFill>
                  <a:srgbClr val="474747"/>
                </a:solidFill>
                <a:latin typeface="Arial"/>
                <a:ea typeface="+mn-ea"/>
              </a:rPr>
              <a:t>Aramco</a:t>
            </a:r>
            <a:r>
              <a:rPr lang="en-US" altLang="zh-CN" sz="1300" b="1" dirty="0" smtClean="0">
                <a:solidFill>
                  <a:srgbClr val="474747"/>
                </a:solidFill>
                <a:latin typeface="Arial"/>
                <a:ea typeface="+mn-ea"/>
              </a:rPr>
              <a:t>, HSBC</a:t>
            </a:r>
          </a:p>
        </p:txBody>
      </p:sp>
      <p:sp>
        <p:nvSpPr>
          <p:cNvPr id="50" name="矩形 49"/>
          <p:cNvSpPr/>
          <p:nvPr/>
        </p:nvSpPr>
        <p:spPr>
          <a:xfrm>
            <a:off x="5509260" y="756437"/>
            <a:ext cx="3181141" cy="177615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509260" y="5700323"/>
            <a:ext cx="3181141" cy="64664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gray">
          <a:xfrm>
            <a:off x="7132320" y="4946817"/>
            <a:ext cx="1451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smtClean="0">
                <a:solidFill>
                  <a:srgbClr val="0065AC"/>
                </a:solidFill>
                <a:latin typeface="Arial"/>
              </a:rPr>
              <a:t>Thomas Putter</a:t>
            </a:r>
          </a:p>
          <a:p>
            <a:pPr algn="r"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srgbClr val="0065AC"/>
                </a:solidFill>
                <a:latin typeface="Arial"/>
              </a:rPr>
              <a:t>Independent Board member</a:t>
            </a:r>
            <a:endParaRPr lang="en-US" altLang="zh-CN" sz="1200" dirty="0" smtClean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gray">
          <a:xfrm>
            <a:off x="5619645" y="5823588"/>
            <a:ext cx="2960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00" dirty="0" smtClean="0">
                <a:solidFill>
                  <a:srgbClr val="474747"/>
                </a:solidFill>
                <a:latin typeface="Arial"/>
              </a:rPr>
              <a:t>One of the biggest clean energy fund </a:t>
            </a: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 smtClean="0">
                <a:solidFill>
                  <a:srgbClr val="474747"/>
                </a:solidFill>
                <a:latin typeface="Arial"/>
              </a:rPr>
              <a:t>Ex-CEO of Alliance Capital, Germany</a:t>
            </a:r>
            <a:endParaRPr lang="en-US" altLang="en-US" sz="1300" b="1" dirty="0" smtClean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509260" y="4570810"/>
            <a:ext cx="3181141" cy="177615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509260" y="3786997"/>
            <a:ext cx="3181141" cy="64664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99" name="Rectangle 6"/>
          <p:cNvSpPr>
            <a:spLocks noChangeArrowheads="1"/>
          </p:cNvSpPr>
          <p:nvPr/>
        </p:nvSpPr>
        <p:spPr bwMode="gray">
          <a:xfrm>
            <a:off x="7132320" y="2914377"/>
            <a:ext cx="1451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smtClean="0">
                <a:solidFill>
                  <a:srgbClr val="0065AC"/>
                </a:solidFill>
                <a:latin typeface="Arial"/>
              </a:rPr>
              <a:t>Shaun </a:t>
            </a:r>
            <a:r>
              <a:rPr lang="en-US" altLang="zh-CN" sz="1200" b="1" dirty="0" smtClean="0">
                <a:solidFill>
                  <a:srgbClr val="0065AC"/>
                </a:solidFill>
                <a:latin typeface="Arial"/>
              </a:rPr>
              <a:t>Independent Board member</a:t>
            </a:r>
            <a:endParaRPr lang="en-US" altLang="zh-CN" sz="1200" dirty="0" smtClean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103" name="Rectangle 6"/>
          <p:cNvSpPr>
            <a:spLocks noChangeArrowheads="1"/>
          </p:cNvSpPr>
          <p:nvPr/>
        </p:nvSpPr>
        <p:spPr bwMode="gray">
          <a:xfrm>
            <a:off x="5620230" y="3805758"/>
            <a:ext cx="2959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00" dirty="0" smtClean="0">
                <a:solidFill>
                  <a:srgbClr val="474747"/>
                </a:solidFill>
                <a:latin typeface="Arial"/>
              </a:rPr>
              <a:t>Biggest government backed clean energy fund in Europe</a:t>
            </a:r>
          </a:p>
          <a:p>
            <a:pPr defTabSz="89535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 dirty="0" smtClean="0">
                <a:solidFill>
                  <a:srgbClr val="474747"/>
                </a:solidFill>
                <a:latin typeface="Arial"/>
              </a:rPr>
              <a:t>CEO of Green Investment Bank</a:t>
            </a:r>
          </a:p>
        </p:txBody>
      </p:sp>
      <p:sp>
        <p:nvSpPr>
          <p:cNvPr id="104" name="矩形 103"/>
          <p:cNvSpPr/>
          <p:nvPr/>
        </p:nvSpPr>
        <p:spPr>
          <a:xfrm>
            <a:off x="5509260" y="2657484"/>
            <a:ext cx="3181141" cy="177615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113" name="图片 112" descr="green-investment-bank-logo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416786" y="2933883"/>
            <a:ext cx="746014" cy="607318"/>
          </a:xfrm>
          <a:prstGeom prst="rect">
            <a:avLst/>
          </a:prstGeom>
        </p:spPr>
      </p:pic>
      <p:sp>
        <p:nvSpPr>
          <p:cNvPr id="114" name="矩形 113"/>
          <p:cNvSpPr/>
          <p:nvPr/>
        </p:nvSpPr>
        <p:spPr>
          <a:xfrm>
            <a:off x="0" y="756436"/>
            <a:ext cx="5421600" cy="9466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0" y="5353903"/>
            <a:ext cx="5421600" cy="9466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26" name="Picture 4" descr="http://www.alliancecap.com/images/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7777" y="4966421"/>
            <a:ext cx="809624" cy="21810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en-US" altLang="zh-CN" b="1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3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307777"/>
          </a:xfrm>
        </p:spPr>
        <p:txBody>
          <a:bodyPr/>
          <a:lstStyle/>
          <a:p>
            <a:r>
              <a:rPr lang="da-DK" sz="2000" dirty="0" smtClean="0"/>
              <a:t>Content</a:t>
            </a:r>
            <a:endParaRPr lang="da-D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98" y="1452452"/>
            <a:ext cx="8709801" cy="4862870"/>
          </a:xfrm>
          <a:solidFill>
            <a:schemeClr val="accent5">
              <a:alpha val="6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Envision Energy – Introduction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Innovation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Centre,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Denmark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Partner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selection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process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Europe /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Globally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Milestones 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Domistic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China, ROW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is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capacity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built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up?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M&amp;A –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Collaborative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activities</a:t>
            </a:r>
            <a:endParaRPr lang="da-DK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Overseas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markets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– Envision position and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strategy</a:t>
            </a:r>
            <a:endParaRPr lang="da-DK" sz="1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18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 b="1" dirty="0">
              <a:solidFill>
                <a:srgbClr val="474747">
                  <a:tint val="75000"/>
                </a:srgbClr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7" y="1840057"/>
            <a:ext cx="25146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57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307777"/>
          </a:xfrm>
        </p:spPr>
        <p:txBody>
          <a:bodyPr/>
          <a:lstStyle/>
          <a:p>
            <a:r>
              <a:rPr lang="da-DK" sz="2000" dirty="0" smtClean="0"/>
              <a:t>Content</a:t>
            </a:r>
            <a:endParaRPr lang="da-D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98" y="1452452"/>
            <a:ext cx="8709801" cy="4862870"/>
          </a:xfrm>
          <a:solidFill>
            <a:schemeClr val="accent5">
              <a:alpha val="6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Envision Energy – Introduction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Innovation 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Centre,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Denmark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Partner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selection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process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Europe /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Globally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Milestones 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Domistic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China, ROW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is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capacity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built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up?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M&amp;A –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Collaborative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activities</a:t>
            </a:r>
            <a:endParaRPr lang="da-DK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Overseas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markets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Envision position and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strategy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1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 b="1" dirty="0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0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对象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993784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15556" name="Picture 4" descr="航海大图 点击还原"/>
          <p:cNvPicPr>
            <a:picLocks noChangeAspect="1" noChangeArrowheads="1"/>
          </p:cNvPicPr>
          <p:nvPr/>
        </p:nvPicPr>
        <p:blipFill>
          <a:blip r:embed="rId6"/>
          <a:srcRect l="5162" r="10561" b="5110"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268980" y="3657600"/>
            <a:ext cx="5875020" cy="2560320"/>
          </a:xfrm>
          <a:prstGeom prst="rect">
            <a:avLst/>
          </a:prstGeom>
          <a:solidFill>
            <a:schemeClr val="accent5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anchor="ctr" anchorCtr="0">
            <a:noAutofit/>
          </a:bodyPr>
          <a:lstStyle/>
          <a:p>
            <a:pPr marL="182563">
              <a:spcBef>
                <a:spcPct val="50000"/>
              </a:spcBef>
              <a:defRPr/>
            </a:pPr>
            <a:r>
              <a:rPr lang="en-US" altLang="zh-CN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 Unicode MS" pitchFamily="34" charset="-122"/>
              </a:rPr>
              <a:t>Envision Energy</a:t>
            </a:r>
          </a:p>
          <a:p>
            <a:pPr marL="182563">
              <a:spcBef>
                <a:spcPct val="50000"/>
              </a:spcBef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 Unicode MS" pitchFamily="34" charset="-122"/>
              </a:rPr>
              <a:t>will strive to become a global-leading smart company in the renewable energy industry by taking challenges, attracting talent and focusing on innovation.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2D7B-52A5-422C-A2AD-477E710C66E1}" type="slidenum">
              <a:rPr lang="zh-CN" altLang="en-US" smtClean="0"/>
              <a:pPr/>
              <a:t>19</a:t>
            </a:fld>
            <a:r>
              <a:rPr lang="en-US" altLang="zh-CN" smtClean="0"/>
              <a:t> 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890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657491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1.jpg"/>
          <p:cNvPicPr>
            <a:picLocks noChangeAspect="1"/>
          </p:cNvPicPr>
          <p:nvPr/>
        </p:nvPicPr>
        <p:blipFill>
          <a:blip r:embed="rId10"/>
          <a:srcRect t="199" b="20944"/>
          <a:stretch>
            <a:fillRect/>
          </a:stretch>
        </p:blipFill>
        <p:spPr>
          <a:xfrm>
            <a:off x="0" y="1018540"/>
            <a:ext cx="8881109" cy="52920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309617"/>
            <a:ext cx="8866800" cy="12674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2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760600" cy="307777"/>
          </a:xfrm>
        </p:spPr>
        <p:txBody>
          <a:bodyPr/>
          <a:lstStyle/>
          <a:p>
            <a:r>
              <a:rPr lang="en-US" altLang="zh-CN" sz="2000" dirty="0" err="1"/>
              <a:t>Envision’s</a:t>
            </a:r>
            <a:r>
              <a:rPr lang="en-US" altLang="zh-CN" sz="2000" dirty="0"/>
              <a:t> technology </a:t>
            </a:r>
            <a:r>
              <a:rPr lang="en-US" altLang="zh-CN" sz="2000" dirty="0" smtClean="0"/>
              <a:t>solutions in </a:t>
            </a:r>
            <a:r>
              <a:rPr lang="en-US" altLang="zh-CN" sz="2000" dirty="0"/>
              <a:t>renewable area</a:t>
            </a:r>
            <a:endParaRPr lang="zh-CN" altLang="en-US" sz="2000" dirty="0"/>
          </a:p>
        </p:txBody>
      </p:sp>
      <p:grpSp>
        <p:nvGrpSpPr>
          <p:cNvPr id="2" name="组合 16"/>
          <p:cNvGrpSpPr/>
          <p:nvPr/>
        </p:nvGrpSpPr>
        <p:grpSpPr>
          <a:xfrm>
            <a:off x="1885950" y="1329244"/>
            <a:ext cx="6823710" cy="1563815"/>
            <a:chOff x="1885950" y="1202244"/>
            <a:chExt cx="6823710" cy="1563815"/>
          </a:xfrm>
        </p:grpSpPr>
        <p:sp>
          <p:nvSpPr>
            <p:cNvPr id="8" name="椭圆 7"/>
            <p:cNvSpPr/>
            <p:nvPr/>
          </p:nvSpPr>
          <p:spPr>
            <a:xfrm>
              <a:off x="1885950" y="1202244"/>
              <a:ext cx="1563815" cy="1563815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椭圆 8"/>
            <p:cNvSpPr/>
            <p:nvPr/>
          </p:nvSpPr>
          <p:spPr>
            <a:xfrm>
              <a:off x="3639248" y="1202244"/>
              <a:ext cx="1563815" cy="1563815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椭圆 9"/>
            <p:cNvSpPr/>
            <p:nvPr/>
          </p:nvSpPr>
          <p:spPr>
            <a:xfrm>
              <a:off x="5392546" y="1202244"/>
              <a:ext cx="1563815" cy="1563815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7145845" y="1202244"/>
              <a:ext cx="1563815" cy="1563815"/>
            </a:xfrm>
            <a:prstGeom prst="ellipse">
              <a:avLst/>
            </a:prstGeom>
            <a:solidFill>
              <a:schemeClr val="accent4">
                <a:alpha val="48000"/>
              </a:schemeClr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3" name="Title 1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7232506" y="1785297"/>
              <a:ext cx="1390492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Smart Wind Farm System</a:t>
              </a:r>
              <a:endParaRPr lang="zh-CN" alt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Title 1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5479207" y="1785297"/>
              <a:ext cx="1390492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Offshore turbines</a:t>
              </a:r>
              <a:endParaRPr lang="zh-CN" alt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Title 1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3725909" y="1785297"/>
              <a:ext cx="1390492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Low wind turbines</a:t>
              </a:r>
              <a:endParaRPr lang="zh-CN" alt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Title 1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2000232" y="1785297"/>
              <a:ext cx="1390492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SMART turbines</a:t>
              </a:r>
              <a:endParaRPr lang="zh-CN" altLang="en-US" sz="1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2D7B-52A5-422C-A2AD-477E710C66E1}" type="slidenum">
              <a:rPr lang="zh-CN" altLang="en-US" smtClean="0"/>
              <a:pPr/>
              <a:t>2</a:t>
            </a:fld>
            <a:r>
              <a:rPr lang="en-US" altLang="zh-CN" smtClean="0"/>
              <a:t> 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en-US" altLang="zh-CN" b="1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7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677108"/>
          </a:xfrm>
        </p:spPr>
        <p:txBody>
          <a:bodyPr/>
          <a:lstStyle/>
          <a:p>
            <a:r>
              <a:rPr lang="en-US" altLang="zh-CN" sz="2200" dirty="0" smtClean="0"/>
              <a:t>Rooted </a:t>
            </a:r>
            <a:r>
              <a:rPr lang="en-US" altLang="zh-CN" sz="2200" dirty="0"/>
              <a:t>in </a:t>
            </a:r>
            <a:r>
              <a:rPr lang="en-US" altLang="zh-CN" sz="2200" dirty="0" smtClean="0"/>
              <a:t>China. Global footprint. </a:t>
            </a:r>
            <a:br>
              <a:rPr lang="en-US" altLang="zh-CN" sz="2200" dirty="0" smtClean="0"/>
            </a:br>
            <a:r>
              <a:rPr lang="en-US" altLang="zh-CN" sz="2200" dirty="0" smtClean="0"/>
              <a:t>Working </a:t>
            </a:r>
            <a:r>
              <a:rPr lang="en-US" altLang="zh-CN" sz="2200" dirty="0"/>
              <a:t>with </a:t>
            </a:r>
            <a:r>
              <a:rPr lang="en-US" altLang="zh-CN" sz="2200" dirty="0" smtClean="0"/>
              <a:t>market </a:t>
            </a:r>
            <a:r>
              <a:rPr lang="en-US" altLang="zh-CN" sz="2200" dirty="0"/>
              <a:t>leaders and world-class partners</a:t>
            </a:r>
            <a:endParaRPr lang="da-DK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2D7B-52A5-422C-A2AD-477E710C66E1}" type="slidenum">
              <a:rPr lang="zh-CN" altLang="en-US" smtClean="0">
                <a:solidFill>
                  <a:prstClr val="white"/>
                </a:solidFill>
              </a:rPr>
              <a:pPr/>
              <a:t>3</a:t>
            </a:fld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en-US" altLang="zh-CN">
              <a:solidFill>
                <a:prstClr val="white"/>
              </a:solidFill>
            </a:endParaRPr>
          </a:p>
        </p:txBody>
      </p:sp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0" y="944998"/>
            <a:ext cx="6882713" cy="531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en-US" altLang="zh-CN" b="1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864001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615553"/>
          </a:xfrm>
        </p:spPr>
        <p:txBody>
          <a:bodyPr/>
          <a:lstStyle/>
          <a:p>
            <a:r>
              <a:rPr lang="en-US" altLang="zh-CN" sz="2000" dirty="0"/>
              <a:t>Envision was named by Forbes Magazine as a Technology Pioneer in 2009</a:t>
            </a:r>
            <a:endParaRPr lang="zh-CN" altLang="en-US" sz="2000" dirty="0"/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9B4FB-09CC-47E0-BB76-FEDE18113999}" type="slidenum">
              <a:rPr lang="zh-CN" altLang="en-US" smtClean="0">
                <a:solidFill>
                  <a:prstClr val="white"/>
                </a:solidFill>
              </a:rPr>
              <a:pPr/>
              <a:t>4</a:t>
            </a:fld>
            <a:r>
              <a:rPr lang="en-US" altLang="zh-CN" smtClean="0">
                <a:solidFill>
                  <a:prstClr val="white"/>
                </a:solidFill>
              </a:rPr>
              <a:t> </a:t>
            </a:r>
          </a:p>
        </p:txBody>
      </p:sp>
      <p:grpSp>
        <p:nvGrpSpPr>
          <p:cNvPr id="2" name="组合 13"/>
          <p:cNvGrpSpPr/>
          <p:nvPr/>
        </p:nvGrpSpPr>
        <p:grpSpPr>
          <a:xfrm>
            <a:off x="358314" y="1155678"/>
            <a:ext cx="8132095" cy="5009242"/>
            <a:chOff x="351496" y="1144239"/>
            <a:chExt cx="8350052" cy="5143500"/>
          </a:xfrm>
        </p:grpSpPr>
        <p:pic>
          <p:nvPicPr>
            <p:cNvPr id="15" name="Picture 2" descr="http://pic.dooland.com/Magzine/2009/11/18/5415456539969/2023345654068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1496" y="1144239"/>
              <a:ext cx="3903663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4" descr="http://pic.dooland.com/Magzine/2009/11/18/5415456539969/32306456572094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3969" y="1144239"/>
              <a:ext cx="2736922" cy="34425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4900209" y="4031236"/>
              <a:ext cx="3801339" cy="225650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矩形 113"/>
          <p:cNvSpPr/>
          <p:nvPr/>
        </p:nvSpPr>
        <p:spPr>
          <a:xfrm>
            <a:off x="7105901" y="1155677"/>
            <a:ext cx="1384508" cy="27408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矩形 113"/>
          <p:cNvSpPr/>
          <p:nvPr/>
        </p:nvSpPr>
        <p:spPr>
          <a:xfrm>
            <a:off x="4295268" y="4570261"/>
            <a:ext cx="425013" cy="159465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en-US" altLang="zh-CN" b="1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3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0" y="226800"/>
            <a:ext cx="8535600" cy="307777"/>
          </a:xfrm>
        </p:spPr>
        <p:txBody>
          <a:bodyPr/>
          <a:lstStyle/>
          <a:p>
            <a:r>
              <a:rPr lang="da-DK" sz="2000" dirty="0" smtClean="0"/>
              <a:t>Content</a:t>
            </a:r>
            <a:endParaRPr lang="da-D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98" y="1452452"/>
            <a:ext cx="8709801" cy="4862870"/>
          </a:xfrm>
          <a:solidFill>
            <a:schemeClr val="accent5">
              <a:alpha val="6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Envision Energy – Introduction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Global 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Innovation 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Centre,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What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da-DK" sz="1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Why</a:t>
            </a:r>
            <a:r>
              <a:rPr lang="da-DK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Denmark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Partner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selection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process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Europe /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Globally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Milestones ,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Domistic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China, ROW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is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capacity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built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up?</a:t>
            </a: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M&amp;A –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Collaborative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activities</a:t>
            </a:r>
            <a:endParaRPr lang="da-DK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Overseas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markets</a:t>
            </a:r>
            <a:r>
              <a:rPr lang="da-DK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Envision position and </a:t>
            </a:r>
            <a:r>
              <a:rPr lang="da-DK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strategy</a:t>
            </a:r>
            <a:endParaRPr lang="da-DK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a-DK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1B18-9269-42AB-9EF8-5C82ED78179C}" type="slidenum">
              <a:rPr lang="zh-CN" altLang="en-US" smtClean="0">
                <a:solidFill>
                  <a:prstClr val="white"/>
                </a:solidFill>
              </a:rPr>
              <a:pPr/>
              <a:t>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 b="1" dirty="0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2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qiuyu.shi\Desktop\ENVISION-DETAIL__0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071" y="1104849"/>
            <a:ext cx="3754856" cy="5231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D:\qiuyu.shi\Desktop\ENVISION-DETAIL__070-2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38233" y="3813223"/>
            <a:ext cx="3974400" cy="25230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18080" y="226800"/>
            <a:ext cx="7872319" cy="615553"/>
          </a:xfrm>
        </p:spPr>
        <p:txBody>
          <a:bodyPr/>
          <a:lstStyle/>
          <a:p>
            <a:pPr lvl="0"/>
            <a:r>
              <a:rPr lang="en-US" altLang="zh-CN" sz="2000" dirty="0"/>
              <a:t>Our Global Innovation Centre has around 35 senior engineers, with average 15+ years of experience in wind</a:t>
            </a:r>
            <a:endParaRPr lang="zh-CN" altLang="en-US" sz="2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2D7B-52A5-422C-A2AD-477E710C66E1}" type="slidenum">
              <a:rPr lang="zh-CN" altLang="en-US" smtClean="0">
                <a:solidFill>
                  <a:prstClr val="white"/>
                </a:solidFill>
              </a:rPr>
              <a:pPr/>
              <a:t>6</a:t>
            </a:fld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en-US" altLang="zh-CN">
              <a:solidFill>
                <a:prstClr val="white"/>
              </a:solidFill>
            </a:endParaRPr>
          </a:p>
        </p:txBody>
      </p:sp>
      <p:pic>
        <p:nvPicPr>
          <p:cNvPr id="647171" name="Picture 3" descr="G:\Pictures\Envision Energy Denmark\Envision Office Silkeborg\Prof billeder ansatte+kontor 2010.09\ALL\ENVISION-DETAIL__0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7" b="17044"/>
          <a:stretch/>
        </p:blipFill>
        <p:spPr bwMode="auto">
          <a:xfrm>
            <a:off x="4338233" y="1104849"/>
            <a:ext cx="3974400" cy="25849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ker.com/cliparts/o/k/4/k/P/G/map-marker-md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0" y="787700"/>
            <a:ext cx="632021" cy="100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 b="1" dirty="0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7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59642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99252"/>
            <a:ext cx="8441629" cy="307777"/>
          </a:xfrm>
        </p:spPr>
        <p:txBody>
          <a:bodyPr/>
          <a:lstStyle/>
          <a:p>
            <a:r>
              <a:rPr lang="en-US" sz="2000" dirty="0" smtClean="0">
                <a:solidFill>
                  <a:srgbClr val="004280"/>
                </a:solidFill>
                <a:latin typeface="Calibri" pitchFamily="34" charset="0"/>
              </a:rPr>
              <a:t>New </a:t>
            </a:r>
            <a:r>
              <a:rPr lang="en-US" sz="2000" dirty="0">
                <a:solidFill>
                  <a:srgbClr val="004280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4280"/>
                </a:solidFill>
                <a:latin typeface="Calibri" pitchFamily="34" charset="0"/>
              </a:rPr>
              <a:t>nnovative </a:t>
            </a:r>
            <a:r>
              <a:rPr lang="en-US" sz="2000" dirty="0" smtClean="0">
                <a:solidFill>
                  <a:srgbClr val="004280"/>
                </a:solidFill>
                <a:latin typeface="Calibri" pitchFamily="34" charset="0"/>
              </a:rPr>
              <a:t>products – close to European Experience and Supply chain</a:t>
            </a:r>
            <a:endParaRPr lang="en-US" sz="2000" dirty="0">
              <a:solidFill>
                <a:srgbClr val="00428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2C32B-FB7B-4B4B-8FEC-C83D8724EF26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474747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16524" r="9304" b="5231"/>
          <a:stretch/>
        </p:blipFill>
        <p:spPr bwMode="auto">
          <a:xfrm>
            <a:off x="359039" y="2810933"/>
            <a:ext cx="5669228" cy="35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clker.com/cliparts/o/k/4/k/P/G/map-marker-md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71" y="4518778"/>
            <a:ext cx="632021" cy="100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ker.com/cliparts/o/k/4/k/P/G/map-marker-md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12" y="5168913"/>
            <a:ext cx="632021" cy="100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o/k/4/k/P/G/map-marker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9" y="3897639"/>
            <a:ext cx="632021" cy="100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lker.com/cliparts/o/k/4/k/P/G/map-marker-md.pn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88" y="2958810"/>
            <a:ext cx="632021" cy="100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130922" y="554255"/>
            <a:ext cx="2655095" cy="2148934"/>
            <a:chOff x="3130922" y="554255"/>
            <a:chExt cx="2655095" cy="2148934"/>
          </a:xfrm>
        </p:grpSpPr>
        <p:sp>
          <p:nvSpPr>
            <p:cNvPr id="20" name="Rectangle 19"/>
            <p:cNvSpPr/>
            <p:nvPr/>
          </p:nvSpPr>
          <p:spPr>
            <a:xfrm>
              <a:off x="3264743" y="687189"/>
              <a:ext cx="2521274" cy="2016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rgbClr val="474747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91380" y="767152"/>
              <a:ext cx="2268000" cy="2616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a-DK" sz="1100" dirty="0" smtClean="0">
                  <a:solidFill>
                    <a:srgbClr val="474747"/>
                  </a:solidFill>
                  <a:latin typeface="Calibri" panose="020F0502020204030204" pitchFamily="34" charset="0"/>
                </a:rPr>
                <a:t>EN-128/3.6 PP 2B</a:t>
              </a:r>
              <a:endParaRPr lang="da-DK" sz="1100" dirty="0">
                <a:solidFill>
                  <a:srgbClr val="474747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380" y="1155657"/>
              <a:ext cx="2268000" cy="1477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http://www.clker.com/cliparts/o/k/4/k/P/G/map-marker-m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922" y="554255"/>
              <a:ext cx="275329" cy="439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120994" y="547333"/>
            <a:ext cx="2658939" cy="3288067"/>
            <a:chOff x="6120994" y="547333"/>
            <a:chExt cx="2658939" cy="3288067"/>
          </a:xfrm>
        </p:grpSpPr>
        <p:sp>
          <p:nvSpPr>
            <p:cNvPr id="6" name="Rectangle 5"/>
            <p:cNvSpPr/>
            <p:nvPr/>
          </p:nvSpPr>
          <p:spPr>
            <a:xfrm>
              <a:off x="6258659" y="686423"/>
              <a:ext cx="2521274" cy="3148977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rgbClr val="474747"/>
                </a:solidFill>
              </a:endParaRPr>
            </a:p>
          </p:txBody>
        </p:sp>
        <p:pic>
          <p:nvPicPr>
            <p:cNvPr id="657410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43"/>
            <a:stretch/>
          </p:blipFill>
          <p:spPr bwMode="auto">
            <a:xfrm>
              <a:off x="6385296" y="1155657"/>
              <a:ext cx="2268000" cy="260354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85296" y="774074"/>
              <a:ext cx="2268000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srgbClr val="474747"/>
                  </a:solidFill>
                  <a:latin typeface="Calibri" panose="020F0502020204030204" pitchFamily="34" charset="0"/>
                </a:rPr>
                <a:t>EN-120/3.0 Testsite</a:t>
              </a:r>
              <a:endParaRPr lang="da-DK" sz="1200" dirty="0">
                <a:solidFill>
                  <a:srgbClr val="474747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4" name="Picture 4" descr="http://www.clker.com/cliparts/o/k/4/k/P/G/map-marker-md.png"/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994" y="547333"/>
              <a:ext cx="275329" cy="439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6120994" y="3925669"/>
            <a:ext cx="2658939" cy="2395473"/>
            <a:chOff x="6120994" y="3925669"/>
            <a:chExt cx="2658939" cy="2395473"/>
          </a:xfrm>
        </p:grpSpPr>
        <p:sp>
          <p:nvSpPr>
            <p:cNvPr id="15" name="Rectangle 14"/>
            <p:cNvSpPr/>
            <p:nvPr/>
          </p:nvSpPr>
          <p:spPr>
            <a:xfrm>
              <a:off x="6258659" y="4080931"/>
              <a:ext cx="2521274" cy="224021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rgbClr val="474747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85296" y="4165120"/>
              <a:ext cx="2268000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srgbClr val="474747"/>
                  </a:solidFill>
                  <a:latin typeface="Calibri" panose="020F0502020204030204" pitchFamily="34" charset="0"/>
                </a:rPr>
                <a:t>EN-120/3.0 Assembly hall</a:t>
              </a:r>
              <a:endParaRPr lang="da-DK" sz="1200" dirty="0">
                <a:solidFill>
                  <a:srgbClr val="474747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96" y="4547327"/>
              <a:ext cx="2268000" cy="170122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http://www.clker.com/cliparts/o/k/4/k/P/G/map-marker-md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994" y="3925669"/>
              <a:ext cx="275329" cy="439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25218" y="547333"/>
            <a:ext cx="2655095" cy="2148934"/>
            <a:chOff x="225218" y="547333"/>
            <a:chExt cx="2655095" cy="2148934"/>
          </a:xfrm>
        </p:grpSpPr>
        <p:sp>
          <p:nvSpPr>
            <p:cNvPr id="28" name="Rectangle 27"/>
            <p:cNvSpPr/>
            <p:nvPr/>
          </p:nvSpPr>
          <p:spPr>
            <a:xfrm>
              <a:off x="359039" y="680267"/>
              <a:ext cx="2521274" cy="2016000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rgbClr val="474747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5676" y="760230"/>
              <a:ext cx="2268000" cy="2616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a-DK" sz="1100" dirty="0" smtClean="0">
                  <a:solidFill>
                    <a:srgbClr val="474747"/>
                  </a:solidFill>
                  <a:latin typeface="Calibri" panose="020F0502020204030204" pitchFamily="34" charset="0"/>
                </a:rPr>
                <a:t>Global Innovation Centre</a:t>
              </a:r>
              <a:endParaRPr lang="da-DK" sz="1100" dirty="0">
                <a:solidFill>
                  <a:srgbClr val="474747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0" name="Picture 4" descr="http://www.clker.com/cliparts/o/k/4/k/P/G/map-marker-md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18" y="547333"/>
              <a:ext cx="275329" cy="439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6" name="Picture 8" descr="G:\Pictures\Envision Energy Denmark\Envision Office Silkeborg\Prof billeder kontor\_TJN0001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7"/>
            <a:stretch/>
          </p:blipFill>
          <p:spPr bwMode="auto">
            <a:xfrm>
              <a:off x="500547" y="1134470"/>
              <a:ext cx="2268000" cy="149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474747">
                    <a:tint val="75000"/>
                  </a:srgbClr>
                </a:solidFill>
              </a:rPr>
              <a:t>Confidential | Envision Energy Co. Ltd.</a:t>
            </a:r>
            <a:endParaRPr lang="zh-CN" altLang="en-US">
              <a:solidFill>
                <a:srgbClr val="4747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2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Envision </a:t>
            </a:r>
            <a:r>
              <a:rPr lang="en-US" altLang="zh-CN" dirty="0" smtClean="0"/>
              <a:t>Robust </a:t>
            </a:r>
            <a:r>
              <a:rPr lang="en-US" altLang="zh-CN" dirty="0" smtClean="0"/>
              <a:t>Design = Reliability </a:t>
            </a:r>
            <a:endParaRPr lang="zh-CN" altLang="en-US" dirty="0"/>
          </a:p>
        </p:txBody>
      </p:sp>
      <p:pic>
        <p:nvPicPr>
          <p:cNvPr id="12" name="Picture 2" descr="http://www.srl.gatech.edu/education/ME6105/Projects/Sp08/wtycs/te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 b="50016"/>
          <a:stretch/>
        </p:blipFill>
        <p:spPr bwMode="auto">
          <a:xfrm>
            <a:off x="161355" y="859946"/>
            <a:ext cx="2426469" cy="21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27942" y="2073093"/>
            <a:ext cx="3000777" cy="1841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100" dirty="0" smtClean="0">
              <a:solidFill>
                <a:srgbClr val="47474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07" y="2227638"/>
            <a:ext cx="2688751" cy="154798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893848" y="3194594"/>
            <a:ext cx="3000777" cy="1841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100" dirty="0" smtClean="0">
              <a:solidFill>
                <a:srgbClr val="474747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412" y="3387143"/>
            <a:ext cx="2802848" cy="1543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830" y="4573022"/>
            <a:ext cx="3195590" cy="1965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57937" y="853072"/>
            <a:ext cx="101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 smtClean="0">
                <a:solidFill>
                  <a:srgbClr val="474747"/>
                </a:solidFill>
                <a:latin typeface="Arial"/>
              </a:rPr>
              <a:t>Voice of Customer</a:t>
            </a:r>
            <a:endParaRPr lang="zh-CN" altLang="en-US" sz="1200" dirty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2080" y="1074124"/>
            <a:ext cx="101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 smtClean="0">
                <a:solidFill>
                  <a:srgbClr val="474747"/>
                </a:solidFill>
                <a:latin typeface="Arial"/>
              </a:rPr>
              <a:t>Voice of Engineering</a:t>
            </a:r>
            <a:endParaRPr lang="zh-CN" altLang="en-US" sz="1200" dirty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4466" y="1363033"/>
            <a:ext cx="186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 smtClean="0">
                <a:solidFill>
                  <a:srgbClr val="474747"/>
                </a:solidFill>
                <a:latin typeface="Arial"/>
              </a:rPr>
              <a:t>Define and Develop Reliability Requirements</a:t>
            </a:r>
            <a:endParaRPr lang="zh-CN" altLang="en-US" sz="1200" dirty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0618" y="1882774"/>
            <a:ext cx="144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 smtClean="0">
                <a:solidFill>
                  <a:srgbClr val="474747"/>
                </a:solidFill>
                <a:latin typeface="Arial"/>
              </a:rPr>
              <a:t>Robust Design for Reliability Process</a:t>
            </a:r>
            <a:endParaRPr lang="zh-CN" altLang="en-US" sz="1200" dirty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6268" y="3282045"/>
            <a:ext cx="182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 smtClean="0">
                <a:solidFill>
                  <a:srgbClr val="474747"/>
                </a:solidFill>
                <a:latin typeface="Arial"/>
              </a:rPr>
              <a:t>Robustness &amp; Reliability Demonstration</a:t>
            </a:r>
            <a:endParaRPr lang="zh-CN" altLang="en-US" sz="1200" dirty="0">
              <a:solidFill>
                <a:srgbClr val="474747"/>
              </a:solidFill>
              <a:latin typeface="Arial"/>
            </a:endParaRPr>
          </a:p>
        </p:txBody>
      </p:sp>
      <p:cxnSp>
        <p:nvCxnSpPr>
          <p:cNvPr id="22" name="Straight Arrow Connector 21"/>
          <p:cNvCxnSpPr>
            <a:stCxn id="17" idx="2"/>
          </p:cNvCxnSpPr>
          <p:nvPr/>
        </p:nvCxnSpPr>
        <p:spPr>
          <a:xfrm flipH="1">
            <a:off x="3348507" y="1535789"/>
            <a:ext cx="360075" cy="537304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350481" y="1882774"/>
            <a:ext cx="218452" cy="190319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1"/>
          </p:cNvCxnSpPr>
          <p:nvPr/>
        </p:nvCxnSpPr>
        <p:spPr>
          <a:xfrm flipH="1">
            <a:off x="3893848" y="2113607"/>
            <a:ext cx="1276770" cy="647313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513486" y="3914773"/>
            <a:ext cx="7776" cy="658249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457938" y="1195777"/>
            <a:ext cx="200075" cy="189489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4706" y="4628103"/>
            <a:ext cx="3610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rgbClr val="474747"/>
                </a:solidFill>
                <a:latin typeface="Arial"/>
              </a:rPr>
              <a:t>Process Driven Robust Design for Reliability: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rgbClr val="474747"/>
                </a:solidFill>
                <a:latin typeface="Arial"/>
              </a:rPr>
              <a:t>At the lowest possible cost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rgbClr val="474747"/>
                </a:solidFill>
                <a:latin typeface="Arial"/>
              </a:rPr>
              <a:t>In shorter time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rgbClr val="474747"/>
                </a:solidFill>
                <a:latin typeface="Arial"/>
              </a:rPr>
              <a:t>Satisfied customer</a:t>
            </a:r>
            <a:endParaRPr lang="zh-CN" altLang="en-US" sz="1800" dirty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38872" y="2411078"/>
            <a:ext cx="271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 smtClean="0">
                <a:solidFill>
                  <a:srgbClr val="474747"/>
                </a:solidFill>
                <a:latin typeface="Arial"/>
              </a:rPr>
              <a:t>Robust Optimization in the presence of uncontrollable environment</a:t>
            </a:r>
            <a:endParaRPr lang="zh-CN" altLang="en-US" sz="1200" dirty="0">
              <a:solidFill>
                <a:srgbClr val="474747"/>
              </a:solidFill>
              <a:latin typeface="Arial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869309" y="2860243"/>
            <a:ext cx="109226" cy="263740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ent-Up Arrow 44"/>
          <p:cNvSpPr/>
          <p:nvPr/>
        </p:nvSpPr>
        <p:spPr>
          <a:xfrm rot="5400000">
            <a:off x="904682" y="3264090"/>
            <a:ext cx="340390" cy="279836"/>
          </a:xfrm>
          <a:prstGeom prst="bentUp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100" dirty="0" smtClean="0">
              <a:solidFill>
                <a:srgbClr val="474747"/>
              </a:solidFill>
            </a:endParaRPr>
          </a:p>
        </p:txBody>
      </p:sp>
      <p:sp>
        <p:nvSpPr>
          <p:cNvPr id="46" name="Bent-Up Arrow 45"/>
          <p:cNvSpPr/>
          <p:nvPr/>
        </p:nvSpPr>
        <p:spPr>
          <a:xfrm rot="5400000">
            <a:off x="2794243" y="4099595"/>
            <a:ext cx="340390" cy="279836"/>
          </a:xfrm>
          <a:prstGeom prst="bentUp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100" dirty="0" smtClean="0">
              <a:solidFill>
                <a:srgbClr val="474747"/>
              </a:solidFill>
            </a:endParaRPr>
          </a:p>
        </p:txBody>
      </p:sp>
      <p:sp>
        <p:nvSpPr>
          <p:cNvPr id="47" name="Bent-Up Arrow 46"/>
          <p:cNvSpPr/>
          <p:nvPr/>
        </p:nvSpPr>
        <p:spPr>
          <a:xfrm rot="5400000">
            <a:off x="4766692" y="5533869"/>
            <a:ext cx="340390" cy="279836"/>
          </a:xfrm>
          <a:prstGeom prst="bentUp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100" dirty="0" smtClean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WYa9brAEKQbqELYqRND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fDNGptSUe_d3aMLJf79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P8us8_FUOk9dj7UDeLa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MvYZuMEUyyFWlrwaXpi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p.pHVMrU2oQYO_p2Rg2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JHheJ0_keEJXpdoth2H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JHheJ0_keEJXpdoth2H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JHheJ0_keEJXpdoth2H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JHheJ0_keEJXpdoth2H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zSfs7o9k6U5jDYPPrR4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NrKcdWwkOW3Ge0.zTP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3Qi3sOQU26FnZqXmP5N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B6p8cggUu2N1Rrf62c2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80Z57CDk.n2xCVByrr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Z_Zn_K4UmW.eWdTSDOF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NbDOpcNku5YGRrZulB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39mJEzOLEy1UaUKyudYX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WYa9brAEKQbqELYqRN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zSfs7o9k6U5jDYPPrR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NrKcdWwkOW3Ge0.zTPo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B6p8cggUu2N1Rrf62c2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80Z57CDk.n2xCVByrrj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Z_Zn_K4UmW.eWdTSDOF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NbDOpcNku5YGRrZulBD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39mJEzOLEy1UaUKyudY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WYa9brAEKQbqELYqRND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JHheJ0_keEJXpdoth2H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JHheJ0_keEJXpdoth2H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JHheJ0_keEJXpdoth2H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JHheJ0_keEJXpdoth2H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9RD.25i0GOF5md.BAG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43MsAfdUCR08RUX.gv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3Qi3sOQU26FnZqXmP5N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BTgywMJk.PTjP6wiMqz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43MsAfdUCR08RUX.gvC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BTgywMJk.PTjP6wiMqz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43MsAfdUCR08RUX.gvC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BTgywMJk.PTjP6wiMqz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43MsAfdUCR08RUX.gvC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BTgywMJk.PTjP6wiMqz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KQxcq_qkqdpCiQHcB1V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NMq_ij_E6HD_QOnWho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B6p8cggUu2N1Rrf62c2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43MsAfdUCR08RUX.gvC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maVz4MiEq1CnGypFtf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tHZGcXIUybQEbti4guw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IR9B004kmUOLs2.ybtC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_6hE6O0U2oRfysBf33c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MeWj0C0Uakv2qaMbZPl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uswtfA_0SCTMX0rmcWi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mn41h4Lkih3Jd125udO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3CFOsR1ECVfBwuww0z5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BTgywMJk.PTjP6wiMq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80Z57CDk.n2xCVByrrj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sZktYeSka5fqj_O3gXW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rvUZKnkqQJFMrlu9o4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8KD5u_FkSQnw2lyRV0s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ZrXiusCUuduybLwscSD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Ql2NnksEiJDSKqFwNo5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dZYuycd0GChBWtizfL0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c0.ZGMd0GEtsMJfNa_L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FMen6sc0.50JvFS8dbi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4dradVBU28YqyHkBdW.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RkomycXkeXni3zEe3A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Z_Zn_K4UmW.eWdTSDOF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h8gNcm_Eu_P_gPkoXzU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3jYwo8kUi6b0X3Orpfl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kFh8f5.E.Jc1zA.cMMB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hitfcKk0eNA4Pl4GCj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Ql2NnksEiJDSKqFwNo5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nahh1KOk2idJvQfpnB.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EJ8IDgUWdARdsr9aIU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1vk1Oli0O5pLs6wkfHi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36zNYUxuEyJ6gGyKDI3I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5A0ufjpE.JMC0XL2Fdu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NbDOpcNku5YGRrZulBD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BMyMQr_E.29W91kOUwR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carpJixkGd7Nf_yvF9q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MbaLiDaECtMPSmJikjM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ps1I4.okGdpZKCohAIl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UaMdWXd0.M5MrwPRHYJ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7t5ceVAUeZVwgTNjZcD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r7K8wmr0GAtJd5ukjQI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6iARy0j0mhbG7UwRgic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xhiFvhSkOEESSayIaZ3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39mJEzOLEy1UaUKyudYX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pj_ovRxUm1_MUrVH6IE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GGsIjGNk.4FNBLGu93s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18.dw.9EOSpBK8FFjsY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0Ogu43iEWzqm_Vvgq0H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69GvpbhkSPQ1CHSOCNO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b7_0FyIE2N7bLKbCubY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NPTyP.FUax8gD34wuVl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TI1jFBb0qAyPHtJ.jxt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.F_yCJXcUCpHGp0MFwet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aOr4XbO0qyPJeCgB_JFA"/>
</p:tagLst>
</file>

<file path=ppt/theme/theme1.xml><?xml version="1.0" encoding="utf-8"?>
<a:theme xmlns:a="http://schemas.openxmlformats.org/drawingml/2006/main" name="Envision-1">
  <a:themeElements>
    <a:clrScheme name="ENVISION">
      <a:dk1>
        <a:srgbClr val="474747"/>
      </a:dk1>
      <a:lt1>
        <a:sysClr val="window" lastClr="FFFFFF"/>
      </a:lt1>
      <a:dk2>
        <a:srgbClr val="7AB800"/>
      </a:dk2>
      <a:lt2>
        <a:srgbClr val="D8D8D8"/>
      </a:lt2>
      <a:accent1>
        <a:srgbClr val="C5DFF3"/>
      </a:accent1>
      <a:accent2>
        <a:srgbClr val="98C6EA"/>
      </a:accent2>
      <a:accent3>
        <a:srgbClr val="00A1DE"/>
      </a:accent3>
      <a:accent4>
        <a:srgbClr val="00549F"/>
      </a:accent4>
      <a:accent5>
        <a:srgbClr val="00275E"/>
      </a:accent5>
      <a:accent6>
        <a:srgbClr val="FFB612"/>
      </a:accent6>
      <a:hlink>
        <a:srgbClr val="FFC000"/>
      </a:hlink>
      <a:folHlink>
        <a:srgbClr val="474747"/>
      </a:folHlink>
    </a:clrScheme>
    <a:fontScheme name="Envision font">
      <a:majorFont>
        <a:latin typeface="Arial"/>
        <a:ea typeface="华文楷体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Envision-1">
  <a:themeElements>
    <a:clrScheme name="ENVISION">
      <a:dk1>
        <a:srgbClr val="474747"/>
      </a:dk1>
      <a:lt1>
        <a:sysClr val="window" lastClr="FFFFFF"/>
      </a:lt1>
      <a:dk2>
        <a:srgbClr val="7AB800"/>
      </a:dk2>
      <a:lt2>
        <a:srgbClr val="D8D8D8"/>
      </a:lt2>
      <a:accent1>
        <a:srgbClr val="C5DFF3"/>
      </a:accent1>
      <a:accent2>
        <a:srgbClr val="98C6EA"/>
      </a:accent2>
      <a:accent3>
        <a:srgbClr val="00A1DE"/>
      </a:accent3>
      <a:accent4>
        <a:srgbClr val="00549F"/>
      </a:accent4>
      <a:accent5>
        <a:srgbClr val="00275E"/>
      </a:accent5>
      <a:accent6>
        <a:srgbClr val="FFB612"/>
      </a:accent6>
      <a:hlink>
        <a:srgbClr val="FFC000"/>
      </a:hlink>
      <a:folHlink>
        <a:srgbClr val="474747"/>
      </a:folHlink>
    </a:clrScheme>
    <a:fontScheme name="Envision font">
      <a:majorFont>
        <a:latin typeface="Arial"/>
        <a:ea typeface="华文楷体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Envision Power Point Template</Template>
  <TotalTime>162</TotalTime>
  <Words>1143</Words>
  <Application>Microsoft Office PowerPoint</Application>
  <PresentationFormat>On-screen Show (4:3)</PresentationFormat>
  <Paragraphs>257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Envision-1</vt:lpstr>
      <vt:lpstr>1_Envision-1</vt:lpstr>
      <vt:lpstr>think-cell Slide</vt:lpstr>
      <vt:lpstr>PowerPoint Presentation</vt:lpstr>
      <vt:lpstr>Content</vt:lpstr>
      <vt:lpstr>Envision’s technology solutions in renewable area</vt:lpstr>
      <vt:lpstr>Rooted in China. Global footprint.  Working with market leaders and world-class partners</vt:lpstr>
      <vt:lpstr>Envision was named by Forbes Magazine as a Technology Pioneer in 2009</vt:lpstr>
      <vt:lpstr>Content</vt:lpstr>
      <vt:lpstr>Our Global Innovation Centre has around 35 senior engineers, with average 15+ years of experience in wind</vt:lpstr>
      <vt:lpstr>New innovative products – close to European Experience and Supply chain</vt:lpstr>
      <vt:lpstr>Envision Robust Design = Reliability </vt:lpstr>
      <vt:lpstr>Advanced Technology</vt:lpstr>
      <vt:lpstr>远景智能风机全球联合研发团队，拥有来自于欧洲、美国、中国的汽车、航空、飞机、半导体、风机等行业专家</vt:lpstr>
      <vt:lpstr>Content</vt:lpstr>
      <vt:lpstr>Proven Offshore Suppliers</vt:lpstr>
      <vt:lpstr>Content</vt:lpstr>
      <vt:lpstr>Milestones… / Domistic China / ROW</vt:lpstr>
      <vt:lpstr>Content</vt:lpstr>
      <vt:lpstr>Content</vt:lpstr>
      <vt:lpstr>Envision Global Advisory Board</vt:lpstr>
      <vt:lpstr>Content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C. Jakobsen</dc:creator>
  <dc:description>Launch template</dc:description>
  <cp:lastModifiedBy>Anders V. Rebsdorf</cp:lastModifiedBy>
  <cp:revision>23</cp:revision>
  <cp:lastPrinted>2014-05-06T13:42:20Z</cp:lastPrinted>
  <dcterms:created xsi:type="dcterms:W3CDTF">2014-04-29T20:10:57Z</dcterms:created>
  <dcterms:modified xsi:type="dcterms:W3CDTF">2014-10-10T09:35:10Z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artment">
    <vt:lpwstr>Presentation Production</vt:lpwstr>
  </property>
  <property fmtid="{D5CDD505-2E9C-101B-9397-08002B2CF9AE}" pid="3" name="Date completed">
    <vt:lpwstr>07/21/03</vt:lpwstr>
  </property>
  <property fmtid="{D5CDD505-2E9C-101B-9397-08002B2CF9AE}" pid="4" name="Purpose">
    <vt:lpwstr>Template revision</vt:lpwstr>
  </property>
  <property fmtid="{D5CDD505-2E9C-101B-9397-08002B2CF9AE}" pid="5" name="Reference">
    <vt:lpwstr>Tagline: Design &amp; Brand Strategy Consulting</vt:lpwstr>
  </property>
</Properties>
</file>