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9" r:id="rId2"/>
    <p:sldId id="448" r:id="rId3"/>
    <p:sldId id="418" r:id="rId4"/>
    <p:sldId id="601" r:id="rId5"/>
    <p:sldId id="5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 Elizabeth Gleitsmann" initials="AEG" lastIdx="1" clrIdx="0">
    <p:extLst>
      <p:ext uri="{19B8F6BF-5375-455C-9EA6-DF929625EA0E}">
        <p15:presenceInfo xmlns:p15="http://schemas.microsoft.com/office/powerpoint/2012/main" userId="S::aeg238@cornell.edu::52464924-79ca-4033-9d0a-afa8b26992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DBDE"/>
    <a:srgbClr val="94B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059"/>
    <p:restoredTop sz="95115" autoAdjust="0"/>
  </p:normalViewPr>
  <p:slideViewPr>
    <p:cSldViewPr snapToGrid="0" snapToObjects="1">
      <p:cViewPr varScale="1">
        <p:scale>
          <a:sx n="101" d="100"/>
          <a:sy n="101" d="100"/>
        </p:scale>
        <p:origin x="232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3960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CAA08-EB4D-E647-B48F-40B6286A362D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B05CD-E4C9-7A49-9067-CFAC8005D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8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1B05CD-E4C9-7A49-9067-CFAC8005DE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3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1B05CD-E4C9-7A49-9067-CFAC8005DE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05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1B05CD-E4C9-7A49-9067-CFAC8005DE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62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5842B-DE61-E244-B03F-1C6210D9AC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AD006D-F4B2-FC41-9617-7FF063DF5B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ED936-B76A-1346-A8A5-028249BDD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0902-D989-914B-B988-5720FD60915E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92EAE-6D4C-3242-AE5D-F46F8AF1A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A4FA4-21F0-C749-BF7C-084B36F7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9B69-051F-4347-8582-BA9A35097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70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654A8-3C3C-DE4C-BB30-5E4F5389C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419646-83C3-024D-8CD8-CC54B1E9E7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E3ED7-7E7B-994C-9AC4-30EE15084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0902-D989-914B-B988-5720FD60915E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49BD6-680A-3745-8C2A-FF4A4E364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E2EC2-E5A7-8142-B630-09C2FE847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9B69-051F-4347-8582-BA9A35097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5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EF1AA9-520C-B74C-B64C-36D2765040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871165-65A8-0B46-A1D6-7CAB477CC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DB103-555F-4F4B-ADC9-114F8C26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0902-D989-914B-B988-5720FD60915E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3AE4F-466B-3D46-9F93-718B498FC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F50A3-1CCD-7E4C-ABED-9F22341F9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9B69-051F-4347-8582-BA9A35097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4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C4A31-EC38-C245-A0C3-26952A394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07641-D02C-2C46-B99A-79823B4CF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0251E-71E7-204B-8626-723341980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0902-D989-914B-B988-5720FD60915E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25489-4904-3240-866E-9B78CFC72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CF2DA-3E4E-AE47-B12D-54494EED5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9B69-051F-4347-8582-BA9A35097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3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E6490-00AC-B541-A126-171B7EE73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3817EA-3BD1-B245-B5BC-0C4E83635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739DE-ED44-EA4A-BD24-7D4CE9CBA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0902-D989-914B-B988-5720FD60915E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2626D-D677-9A4E-8999-366906CF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72E9E-6C16-9045-8A49-F96542608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9B69-051F-4347-8582-BA9A35097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0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FB29A-0006-C849-AE6E-33FFA46E3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DC62C-DB31-6B48-BD98-0FA997B069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4E7ED1-AC8A-4448-BF5F-14C2E5EE68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6F8888-D7CE-F24A-942F-3F3F8F786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0902-D989-914B-B988-5720FD60915E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105EBA-1183-4E4C-995E-E25B04539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025D25-B2F1-964B-B46A-EF0DEB48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9B69-051F-4347-8582-BA9A35097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10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5FDD9-93C4-2B46-9F80-F4B3BEF62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068067-4A2A-DE43-92E5-D7E15A9E9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5E0366-8571-9144-A774-5D3FC1EF3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59AD1E-A8B3-DB4A-AAAF-BC0B5ACFD2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077202-70C7-514F-8AC8-B9B9DCD4A1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7DD2DD-4B16-434B-B977-D2D9004B9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0902-D989-914B-B988-5720FD60915E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C3AF97-29A3-7F4B-B6A0-342734431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7D2D3D-9B7E-F947-A667-DCC142E42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9B69-051F-4347-8582-BA9A35097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2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02676-69B6-6D4E-A53E-2535D1CEB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416713-6DC8-9C40-9719-E3E5781E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0902-D989-914B-B988-5720FD60915E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CB3C30-3F6B-D14E-8722-1D071C165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473797-DBDF-AF40-8E77-1D282CBDE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9B69-051F-4347-8582-BA9A35097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5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E61320-549C-7440-9017-DD92E082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0902-D989-914B-B988-5720FD60915E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7E1E2B-FB59-1348-B4AB-D551F2F6F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36E99A-1D84-BE49-B1BF-7DB52D7A9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9B69-051F-4347-8582-BA9A35097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9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20D24-7F3A-2E4C-BD97-ED4F3DE22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C5815-2493-B243-9A25-B3BD3AA29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06A8F-D356-A849-AC3B-DC0CBE946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1664D-0A18-8946-80F6-8CAA92694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0902-D989-914B-B988-5720FD60915E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CD8E92-F674-2648-9297-13813C6B0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D5E90E-47F9-214C-801C-35E091743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9B69-051F-4347-8582-BA9A35097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3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2370B-D746-2D43-A26A-423257ED2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BAA5C7-38AE-3B47-9B19-F2802E310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DFB087-CC24-F147-83CA-7FC1601818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0A657B-7F58-7343-A376-A07AF8CD8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0902-D989-914B-B988-5720FD60915E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46572-C236-7A4A-9A0B-D7CEFA9D5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46094E-BE24-9443-BBB5-1E2A72C1F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9B69-051F-4347-8582-BA9A35097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1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664A34-0B24-6949-9AA9-BCA553335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0DB9B-53CD-F04D-8F5A-EB4E617B8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D56B8-3E7D-E249-9F7C-B64248B4D1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E0902-D989-914B-B988-5720FD60915E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BE31E-7E0F-E149-91C3-568B20F39C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D8256-5A46-DD49-BF41-1C1DD2E526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79B69-051F-4347-8582-BA9A35097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0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hyperlink" Target="https://www.youtube.com/channel/UCjP0mTfBVNB7WSUHXMnsYAw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linkedin.com/company/cornell-college-of-business-emerging-markets-institute/" TargetMode="External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twitter.com/lourdescasanova" TargetMode="External"/><Relationship Id="rId5" Type="http://schemas.openxmlformats.org/officeDocument/2006/relationships/hyperlink" Target="https://www.instagram.com/emicornell/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www.facebook.com/CornellEMI" TargetMode="External"/><Relationship Id="rId1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ecommons.cornell.edu/handle/1813/66953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miconference@cornell.edu" TargetMode="External"/><Relationship Id="rId4" Type="http://schemas.openxmlformats.org/officeDocument/2006/relationships/hyperlink" Target="https://cvent.me/9KgDKV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hyperlink" Target="https://twitter.com/lourdescasanova" TargetMode="External"/><Relationship Id="rId3" Type="http://schemas.openxmlformats.org/officeDocument/2006/relationships/image" Target="../media/image10.jpeg"/><Relationship Id="rId7" Type="http://schemas.openxmlformats.org/officeDocument/2006/relationships/hyperlink" Target="https://www.instagram.com/emicornell/" TargetMode="Externa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hyperlink" Target="https://www.facebook.com/CornellEMI" TargetMode="External"/><Relationship Id="rId5" Type="http://schemas.openxmlformats.org/officeDocument/2006/relationships/hyperlink" Target="https://ecommons.cornell.edu/handle/1813/66953" TargetMode="External"/><Relationship Id="rId15" Type="http://schemas.openxmlformats.org/officeDocument/2006/relationships/hyperlink" Target="https://www.youtube.com/channel/UCjP0mTfBVNB7WSUHXMnsYAw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s://www.johnson.cornell.edu/emerging-markets-institute/" TargetMode="External"/><Relationship Id="rId9" Type="http://schemas.openxmlformats.org/officeDocument/2006/relationships/hyperlink" Target="https://www.linkedin.com/company/cornell-college-of-business-emerging-markets-institute/" TargetMode="Externa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F845CBB-5361-4E22-B516-7961222F3BA2}"/>
              </a:ext>
            </a:extLst>
          </p:cNvPr>
          <p:cNvPicPr/>
          <p:nvPr/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2192001" cy="68579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97EDE6E-CA05-CE4A-BE62-32188350F33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49459" y="5329263"/>
            <a:ext cx="7693080" cy="1064996"/>
          </a:xfrm>
          <a:prstGeom prst="rect">
            <a:avLst/>
          </a:prstGeom>
        </p:spPr>
      </p:pic>
      <p:sp>
        <p:nvSpPr>
          <p:cNvPr id="5" name="Subtitle 1">
            <a:extLst>
              <a:ext uri="{FF2B5EF4-FFF2-40B4-BE49-F238E27FC236}">
                <a16:creationId xmlns:a16="http://schemas.microsoft.com/office/drawing/2014/main" id="{21711EE6-71A4-6A49-BC43-45945F0263D8}"/>
              </a:ext>
            </a:extLst>
          </p:cNvPr>
          <p:cNvSpPr txBox="1">
            <a:spLocks/>
          </p:cNvSpPr>
          <p:nvPr/>
        </p:nvSpPr>
        <p:spPr>
          <a:xfrm>
            <a:off x="3652258" y="1822511"/>
            <a:ext cx="8407572" cy="467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u="none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Encouraging Dialogue, Building Bridges</a:t>
            </a:r>
            <a:endParaRPr lang="en-US" dirty="0">
              <a:solidFill>
                <a:schemeClr val="tx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11B1FCEE-707C-3D45-958A-2B562E472967}"/>
              </a:ext>
            </a:extLst>
          </p:cNvPr>
          <p:cNvSpPr txBox="1">
            <a:spLocks/>
          </p:cNvSpPr>
          <p:nvPr/>
        </p:nvSpPr>
        <p:spPr>
          <a:xfrm>
            <a:off x="3633008" y="161939"/>
            <a:ext cx="8426822" cy="15023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>
                <a:solidFill>
                  <a:schemeClr val="tx1"/>
                </a:solidFill>
                <a:latin typeface="Kohinoor Bangla" panose="02000000000000000000" pitchFamily="2" charset="77"/>
                <a:cs typeface="Kohinoor Bangla" panose="02000000000000000000" pitchFamily="2" charset="77"/>
              </a:rPr>
              <a:t>EMERGING MARKETS INSTITUTE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A8C1290-D04F-D34B-A067-E2BC7EB00FA1}"/>
              </a:ext>
            </a:extLst>
          </p:cNvPr>
          <p:cNvCxnSpPr>
            <a:cxnSpLocks/>
          </p:cNvCxnSpPr>
          <p:nvPr/>
        </p:nvCxnSpPr>
        <p:spPr>
          <a:xfrm>
            <a:off x="3777247" y="1664291"/>
            <a:ext cx="8151342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1">
            <a:extLst>
              <a:ext uri="{FF2B5EF4-FFF2-40B4-BE49-F238E27FC236}">
                <a16:creationId xmlns:a16="http://schemas.microsoft.com/office/drawing/2014/main" id="{185AF6BE-3E11-44A4-926A-C4B92C4C6642}"/>
              </a:ext>
            </a:extLst>
          </p:cNvPr>
          <p:cNvSpPr txBox="1">
            <a:spLocks/>
          </p:cNvSpPr>
          <p:nvPr/>
        </p:nvSpPr>
        <p:spPr>
          <a:xfrm>
            <a:off x="1230029" y="3309543"/>
            <a:ext cx="10095135" cy="4025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u="none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Lourdes Casanova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Gail and Rob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Cañizares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Director, Emerging Markets Institute</a:t>
            </a: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October 2021</a:t>
            </a:r>
          </a:p>
        </p:txBody>
      </p:sp>
      <p:pic>
        <p:nvPicPr>
          <p:cNvPr id="22" name="Picture 21" descr="Instagram Brand Resources">
            <a:hlinkClick r:id="rId5"/>
            <a:extLst>
              <a:ext uri="{FF2B5EF4-FFF2-40B4-BE49-F238E27FC236}">
                <a16:creationId xmlns:a16="http://schemas.microsoft.com/office/drawing/2014/main" id="{BBF1E512-A62C-438A-8423-AF7227B563FD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6021" y="5082249"/>
            <a:ext cx="501312" cy="479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hlinkClick r:id="rId7"/>
            <a:extLst>
              <a:ext uri="{FF2B5EF4-FFF2-40B4-BE49-F238E27FC236}">
                <a16:creationId xmlns:a16="http://schemas.microsoft.com/office/drawing/2014/main" id="{A326C137-05D3-4089-B6EF-E657D2332D89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614" y="5082249"/>
            <a:ext cx="501312" cy="479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 descr="Facebook Brand Resources">
            <a:hlinkClick r:id="rId9"/>
            <a:extLst>
              <a:ext uri="{FF2B5EF4-FFF2-40B4-BE49-F238E27FC236}">
                <a16:creationId xmlns:a16="http://schemas.microsoft.com/office/drawing/2014/main" id="{F9A95F52-F1EE-4A83-A218-C4BB39C3A758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7207" y="5082249"/>
            <a:ext cx="501312" cy="479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 descr="Twitter link">
            <a:hlinkClick r:id="rId11"/>
            <a:extLst>
              <a:ext uri="{FF2B5EF4-FFF2-40B4-BE49-F238E27FC236}">
                <a16:creationId xmlns:a16="http://schemas.microsoft.com/office/drawing/2014/main" id="{99ACB810-21B8-4DD5-8FB2-A018B3180D16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4571" y="4934013"/>
            <a:ext cx="716160" cy="754142"/>
          </a:xfrm>
          <a:prstGeom prst="rect">
            <a:avLst/>
          </a:prstGeom>
        </p:spPr>
      </p:pic>
      <p:pic>
        <p:nvPicPr>
          <p:cNvPr id="26" name="Picture 25" descr="YouTube icon, full-color">
            <a:hlinkClick r:id="rId13"/>
            <a:extLst>
              <a:ext uri="{FF2B5EF4-FFF2-40B4-BE49-F238E27FC236}">
                <a16:creationId xmlns:a16="http://schemas.microsoft.com/office/drawing/2014/main" id="{A3FC99B7-0A54-48C4-9D4C-B558BCE1DA3C}"/>
              </a:ext>
            </a:extLst>
          </p:cNvPr>
          <p:cNvPicPr/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06" t="36001" r="38546" b="36758"/>
          <a:stretch/>
        </p:blipFill>
        <p:spPr bwMode="auto">
          <a:xfrm>
            <a:off x="11325164" y="5109787"/>
            <a:ext cx="587251" cy="4248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" name="Footer Placeholder 4">
            <a:extLst>
              <a:ext uri="{FF2B5EF4-FFF2-40B4-BE49-F238E27FC236}">
                <a16:creationId xmlns:a16="http://schemas.microsoft.com/office/drawing/2014/main" id="{C971A27F-DAD4-41B5-BA78-999BB7C93DC0}"/>
              </a:ext>
            </a:extLst>
          </p:cNvPr>
          <p:cNvSpPr txBox="1">
            <a:spLocks/>
          </p:cNvSpPr>
          <p:nvPr/>
        </p:nvSpPr>
        <p:spPr>
          <a:xfrm>
            <a:off x="4038599" y="6362046"/>
            <a:ext cx="778863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Cornell SC Johnson College of Business    </a:t>
            </a:r>
            <a:fld id="{6BC6B64C-2C78-0546-8075-679D924F1D06}" type="slidenum"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766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FA339-6CB9-4A4F-A495-D8B4B610B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Channels Political influence in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72C6C-1A70-F148-907B-A36968D7F8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8750300" cy="4351338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Ownership: SOEs here to stay</a:t>
            </a:r>
          </a:p>
          <a:p>
            <a:r>
              <a:rPr lang="en-US" dirty="0">
                <a:solidFill>
                  <a:srgbClr val="000000"/>
                </a:solidFill>
              </a:rPr>
              <a:t>Industrial policies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FDI versus OFDI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Covid packages</a:t>
            </a:r>
          </a:p>
          <a:p>
            <a:r>
              <a:rPr lang="en-US" dirty="0">
                <a:solidFill>
                  <a:srgbClr val="000000"/>
                </a:solidFill>
              </a:rPr>
              <a:t>Internationalization and Trade agreements</a:t>
            </a:r>
          </a:p>
          <a:p>
            <a:r>
              <a:rPr lang="en-US" dirty="0">
                <a:solidFill>
                  <a:srgbClr val="000000"/>
                </a:solidFill>
              </a:rPr>
              <a:t>Currencies/Technology Decentralized Finance (Defi)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Bitcoins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CBDC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Change of paradigm: from Reagan to Biden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So what for IB? Need to go beyond the dogma</a:t>
            </a:r>
          </a:p>
        </p:txBody>
      </p:sp>
    </p:spTree>
    <p:extLst>
      <p:ext uri="{BB962C8B-B14F-4D97-AF65-F5344CB8AC3E}">
        <p14:creationId xmlns:p14="http://schemas.microsoft.com/office/powerpoint/2010/main" val="2796041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5DBAE-4CC0-AD43-BDDE-B0EE6DEA0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00" y="206896"/>
            <a:ext cx="10515600" cy="478904"/>
          </a:xfrm>
        </p:spPr>
        <p:txBody>
          <a:bodyPr>
            <a:noAutofit/>
          </a:bodyPr>
          <a:lstStyle/>
          <a:p>
            <a:pPr lvl="0" defTabSz="914400" eaLnBrk="0" fontAlgn="base" hangingPunct="0"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Ownership of 100 biggest U.S. and Chinese companies (2019 Fortune Global 500)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48E30EF-D9D7-3C45-B7DA-65B4D6940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46" y="6189439"/>
            <a:ext cx="119127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8859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Calibri Light" panose="020F0302020204030204" pitchFamily="34" charset="0"/>
              </a:rPr>
              <a:t>Source: </a:t>
            </a:r>
            <a:r>
              <a:rPr kumimoji="0" lang="en-US" altLang="en-US" sz="12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Calibri Light" panose="020F0302020204030204" pitchFamily="34" charset="0"/>
              </a:rPr>
              <a:t>EMi</a:t>
            </a: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Calibri Light" panose="020F0302020204030204" pitchFamily="34" charset="0"/>
              </a:rPr>
              <a:t> research team based on data from Fortune Global 500 2019 and </a:t>
            </a:r>
            <a:r>
              <a:rPr kumimoji="0" lang="en-US" altLang="en-US" sz="12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Calibri Light" panose="020F0302020204030204" pitchFamily="34" charset="0"/>
              </a:rPr>
              <a:t>CapitalIQ</a:t>
            </a: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Calibri Light" panose="020F0302020204030204" pitchFamily="34" charset="0"/>
              </a:rPr>
              <a:t>. Casanova and </a:t>
            </a:r>
            <a:r>
              <a:rPr kumimoji="0" lang="en-US" altLang="en-US" sz="12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Calibri Light" panose="020F0302020204030204" pitchFamily="34" charset="0"/>
              </a:rPr>
              <a:t>Miroux</a:t>
            </a: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Calibri Light" panose="020F0302020204030204" pitchFamily="34" charset="0"/>
              </a:rPr>
              <a:t> 2019 </a:t>
            </a:r>
            <a:r>
              <a:rPr lang="en-US" sz="1200" dirty="0">
                <a:hlinkClick r:id="rId2"/>
              </a:rPr>
              <a:t>https://ecommons.cornell.edu/handle/1813/66953</a:t>
            </a:r>
            <a:endParaRPr lang="en-US" sz="1200" dirty="0"/>
          </a:p>
        </p:txBody>
      </p:sp>
      <p:sp>
        <p:nvSpPr>
          <p:cNvPr id="10" name="ZoneTexte 2"/>
          <p:cNvSpPr txBox="1"/>
          <p:nvPr/>
        </p:nvSpPr>
        <p:spPr>
          <a:xfrm>
            <a:off x="680668" y="5413740"/>
            <a:ext cx="10348063" cy="646331"/>
          </a:xfrm>
          <a:prstGeom prst="rect">
            <a:avLst/>
          </a:prstGeom>
          <a:noFill/>
          <a:ln w="19050">
            <a:solidFill>
              <a:schemeClr val="tx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b="1" dirty="0">
                <a:solidFill>
                  <a:srgbClr val="000000"/>
                </a:solidFill>
              </a:rPr>
              <a:t>79% of U.S. companies are public versus only 21% in China, while 47% of the Chinese companies are state-owned versus only 1% of the U.S. companies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14500" y="685800"/>
            <a:ext cx="8442734" cy="457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630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EF0FB72-F8B2-B441-927F-AD293C04A9E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7299"/>
            <a:ext cx="12192001" cy="6858001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0CD6DD4-F3B5-D641-9DAC-C0E6D7AC760F}"/>
              </a:ext>
            </a:extLst>
          </p:cNvPr>
          <p:cNvSpPr txBox="1">
            <a:spLocks/>
          </p:cNvSpPr>
          <p:nvPr/>
        </p:nvSpPr>
        <p:spPr>
          <a:xfrm>
            <a:off x="4038599" y="6356350"/>
            <a:ext cx="778863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Cornell SC Johnson College of Business    </a:t>
            </a:r>
            <a:fld id="{6BC6B64C-2C78-0546-8075-679D924F1D06}" type="slidenum"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0F75A09A-8A30-124F-A6B1-AB0A713F2D3D}"/>
              </a:ext>
            </a:extLst>
          </p:cNvPr>
          <p:cNvSpPr txBox="1">
            <a:spLocks/>
          </p:cNvSpPr>
          <p:nvPr/>
        </p:nvSpPr>
        <p:spPr>
          <a:xfrm>
            <a:off x="259138" y="1096693"/>
            <a:ext cx="10827962" cy="1229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latin typeface="Arial Black" panose="020B0604020202020204" pitchFamily="34" charset="0"/>
                <a:cs typeface="Arial Black" panose="020B0604020202020204" pitchFamily="34" charset="0"/>
              </a:rPr>
              <a:t>EMI CONFERENCE 2021</a:t>
            </a:r>
          </a:p>
          <a:p>
            <a:r>
              <a:rPr lang="en-US" sz="5400" b="1" dirty="0"/>
              <a:t>Emerging Market Multinationals, building the future on ESG excellence</a:t>
            </a:r>
          </a:p>
          <a:p>
            <a:r>
              <a:rPr lang="en-US" u="sng" dirty="0">
                <a:hlinkClick r:id="rId4" tooltip="https://cvent.me/9KgDKV"/>
              </a:rPr>
              <a:t>https://cvent.me/9KgDKV</a:t>
            </a:r>
            <a:endParaRPr lang="en-US" dirty="0"/>
          </a:p>
          <a:p>
            <a:r>
              <a:rPr lang="en-US" u="sng" dirty="0">
                <a:hlinkClick r:id="rId5"/>
              </a:rPr>
              <a:t>emiconference@cornell.edu</a:t>
            </a:r>
            <a:endParaRPr lang="en-US" sz="54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32CA374-E2F5-FF47-B111-7E3908325330}"/>
              </a:ext>
            </a:extLst>
          </p:cNvPr>
          <p:cNvCxnSpPr>
            <a:cxnSpLocks/>
          </p:cNvCxnSpPr>
          <p:nvPr/>
        </p:nvCxnSpPr>
        <p:spPr>
          <a:xfrm>
            <a:off x="386338" y="966065"/>
            <a:ext cx="5710813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61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95F363-F9AC-9F43-A5C7-10B892528B5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223377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3D60C03-3797-B044-9C9E-C5FD961D5F8E}"/>
              </a:ext>
            </a:extLst>
          </p:cNvPr>
          <p:cNvSpPr/>
          <p:nvPr/>
        </p:nvSpPr>
        <p:spPr>
          <a:xfrm>
            <a:off x="0" y="-5910"/>
            <a:ext cx="12192000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92D4499A-264E-E94D-9817-3AB78BC46235}"/>
              </a:ext>
            </a:extLst>
          </p:cNvPr>
          <p:cNvSpPr txBox="1">
            <a:spLocks/>
          </p:cNvSpPr>
          <p:nvPr/>
        </p:nvSpPr>
        <p:spPr>
          <a:xfrm>
            <a:off x="1463871" y="1034890"/>
            <a:ext cx="8860220" cy="1229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Kohinoor Bangla" panose="02000000000000000000" pitchFamily="2" charset="77"/>
                <a:cs typeface="Kohinoor Bangla" panose="02000000000000000000" pitchFamily="2" charset="77"/>
              </a:rPr>
              <a:t>THANK</a:t>
            </a:r>
            <a:r>
              <a:rPr lang="en-US" sz="5400" b="1" baseline="0" dirty="0">
                <a:solidFill>
                  <a:schemeClr val="bg1"/>
                </a:solidFill>
                <a:latin typeface="Kohinoor Bangla" panose="02000000000000000000" pitchFamily="2" charset="77"/>
                <a:cs typeface="Kohinoor Bangla" panose="02000000000000000000" pitchFamily="2" charset="77"/>
              </a:rPr>
              <a:t> YOU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Kohinoor Bangla" panose="02000000000000000000" pitchFamily="2" charset="77"/>
                <a:cs typeface="Kohinoor Bangla" panose="02000000000000000000" pitchFamily="2" charset="77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https://www.johnson.cornell.edu/emerging-markets-institute/</a:t>
            </a:r>
            <a:endParaRPr lang="en-US" sz="2000" b="1" dirty="0">
              <a:solidFill>
                <a:schemeClr val="bg1"/>
              </a:solidFill>
              <a:latin typeface="Kohinoor Bangla" panose="02000000000000000000" pitchFamily="2" charset="77"/>
              <a:cs typeface="Kohinoor Bangla" panose="02000000000000000000" pitchFamily="2" charset="77"/>
            </a:endParaRPr>
          </a:p>
          <a:p>
            <a:pPr algn="ctr"/>
            <a:endParaRPr lang="en-US" sz="2000" b="1" dirty="0">
              <a:solidFill>
                <a:schemeClr val="bg1"/>
              </a:solidFill>
              <a:latin typeface="Kohinoor Bangla" panose="02000000000000000000" pitchFamily="2" charset="77"/>
              <a:cs typeface="Kohinoor Bangla" panose="02000000000000000000" pitchFamily="2" charset="77"/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Kohinoor Bangla" panose="02000000000000000000" pitchFamily="2" charset="77"/>
                <a:cs typeface="Kohinoor Bangla" panose="02000000000000000000" pitchFamily="2" charset="77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https://ecommons.cornell.edu/handle/1813/66953</a:t>
            </a:r>
            <a:endParaRPr lang="en-US" sz="2000" dirty="0">
              <a:solidFill>
                <a:schemeClr val="bg1"/>
              </a:solidFill>
              <a:latin typeface="Kohinoor Bangla" panose="02000000000000000000" pitchFamily="2" charset="77"/>
              <a:cs typeface="Kohinoor Bangla" panose="02000000000000000000" pitchFamily="2" charset="77"/>
            </a:endParaRPr>
          </a:p>
          <a:p>
            <a:pPr algn="ctr"/>
            <a:endParaRPr lang="en-US" sz="2000" b="1" dirty="0">
              <a:solidFill>
                <a:schemeClr val="bg1"/>
              </a:solidFill>
              <a:latin typeface="Kohinoor Bangla" panose="02000000000000000000" pitchFamily="2" charset="77"/>
              <a:cs typeface="Kohinoor Bangla" panose="02000000000000000000" pitchFamily="2" charset="77"/>
            </a:endParaRPr>
          </a:p>
          <a:p>
            <a:pPr algn="ctr"/>
            <a:endParaRPr lang="en-US" sz="5400" b="1" baseline="0" dirty="0">
              <a:solidFill>
                <a:schemeClr val="bg1"/>
              </a:solidFill>
              <a:latin typeface="Kohinoor Bangla" panose="02000000000000000000" pitchFamily="2" charset="77"/>
              <a:cs typeface="Kohinoor Bangla" panose="02000000000000000000" pitchFamily="2" charset="77"/>
            </a:endParaRPr>
          </a:p>
          <a:p>
            <a:pPr algn="ctr"/>
            <a:endParaRPr lang="en-US" sz="5400" b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Kohinoor Bangla" panose="02000000000000000000" pitchFamily="2" charset="77"/>
              <a:cs typeface="Kohinoor Bangla" panose="02000000000000000000" pitchFamily="2" charset="77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289C30B-7CE8-B94F-A9C8-B5DCD94A200A}"/>
              </a:ext>
            </a:extLst>
          </p:cNvPr>
          <p:cNvCxnSpPr>
            <a:cxnSpLocks/>
          </p:cNvCxnSpPr>
          <p:nvPr/>
        </p:nvCxnSpPr>
        <p:spPr>
          <a:xfrm>
            <a:off x="3570584" y="904334"/>
            <a:ext cx="4646794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3D65E363-8B24-B94E-A286-6A634AE67534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23433" y="5282280"/>
            <a:ext cx="8005011" cy="1108178"/>
          </a:xfrm>
          <a:prstGeom prst="rect">
            <a:avLst/>
          </a:prstGeom>
        </p:spPr>
      </p:pic>
      <p:sp>
        <p:nvSpPr>
          <p:cNvPr id="11" name="Subtitle 1">
            <a:extLst>
              <a:ext uri="{FF2B5EF4-FFF2-40B4-BE49-F238E27FC236}">
                <a16:creationId xmlns:a16="http://schemas.microsoft.com/office/drawing/2014/main" id="{84F6BD3F-BE96-48FF-9921-EB753E9ACD5A}"/>
              </a:ext>
            </a:extLst>
          </p:cNvPr>
          <p:cNvSpPr txBox="1">
            <a:spLocks/>
          </p:cNvSpPr>
          <p:nvPr/>
        </p:nvSpPr>
        <p:spPr>
          <a:xfrm>
            <a:off x="1211295" y="3299188"/>
            <a:ext cx="10095135" cy="4025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u="none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Lourdes Casanova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Gail and Rob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Cañizares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Director, Emerging Markets </a:t>
            </a:r>
            <a:r>
              <a:rPr lang="en-US" sz="1800" dirty="0">
                <a:latin typeface="Kohinoor Bangla" panose="02000000000000000000" pitchFamily="2" charset="77"/>
                <a:cs typeface="Kohinoor Bangla" panose="02000000000000000000" pitchFamily="2" charset="77"/>
              </a:rPr>
              <a:t>Institute</a:t>
            </a:r>
          </a:p>
        </p:txBody>
      </p:sp>
      <p:pic>
        <p:nvPicPr>
          <p:cNvPr id="18" name="Picture 17" descr="Instagram Brand Resources">
            <a:hlinkClick r:id="rId7"/>
            <a:extLst>
              <a:ext uri="{FF2B5EF4-FFF2-40B4-BE49-F238E27FC236}">
                <a16:creationId xmlns:a16="http://schemas.microsoft.com/office/drawing/2014/main" id="{9700F622-B001-447B-97A4-16622FB0E538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6021" y="4193249"/>
            <a:ext cx="501312" cy="479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hlinkClick r:id="rId9"/>
            <a:extLst>
              <a:ext uri="{FF2B5EF4-FFF2-40B4-BE49-F238E27FC236}">
                <a16:creationId xmlns:a16="http://schemas.microsoft.com/office/drawing/2014/main" id="{262E97CE-5230-4FF6-985C-8935FA5243F2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614" y="4193249"/>
            <a:ext cx="501312" cy="479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Facebook Brand Resources">
            <a:hlinkClick r:id="rId11"/>
            <a:extLst>
              <a:ext uri="{FF2B5EF4-FFF2-40B4-BE49-F238E27FC236}">
                <a16:creationId xmlns:a16="http://schemas.microsoft.com/office/drawing/2014/main" id="{2C22C025-6953-48A9-8BC8-3897D46704D2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7207" y="4193249"/>
            <a:ext cx="501312" cy="479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Twitter link">
            <a:hlinkClick r:id="rId13"/>
            <a:extLst>
              <a:ext uri="{FF2B5EF4-FFF2-40B4-BE49-F238E27FC236}">
                <a16:creationId xmlns:a16="http://schemas.microsoft.com/office/drawing/2014/main" id="{663FB20F-F579-4D49-A974-B5513F0DEB88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4571" y="4045013"/>
            <a:ext cx="716160" cy="754142"/>
          </a:xfrm>
          <a:prstGeom prst="rect">
            <a:avLst/>
          </a:prstGeom>
        </p:spPr>
      </p:pic>
      <p:pic>
        <p:nvPicPr>
          <p:cNvPr id="22" name="Picture 21" descr="YouTube icon, full-color">
            <a:hlinkClick r:id="rId15"/>
            <a:extLst>
              <a:ext uri="{FF2B5EF4-FFF2-40B4-BE49-F238E27FC236}">
                <a16:creationId xmlns:a16="http://schemas.microsoft.com/office/drawing/2014/main" id="{05C12436-E556-4E84-A4CE-0FD59457A4D3}"/>
              </a:ext>
            </a:extLst>
          </p:cNvPr>
          <p:cNvPicPr/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06" t="36001" r="38546" b="36758"/>
          <a:stretch/>
        </p:blipFill>
        <p:spPr bwMode="auto">
          <a:xfrm>
            <a:off x="11325164" y="4220787"/>
            <a:ext cx="587251" cy="4248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52346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6839</TotalTime>
  <Words>237</Words>
  <Application>Microsoft Macintosh PowerPoint</Application>
  <PresentationFormat>Widescreen</PresentationFormat>
  <Paragraphs>34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Kohinoor Bangla</vt:lpstr>
      <vt:lpstr>Times New Roman</vt:lpstr>
      <vt:lpstr>Office Theme</vt:lpstr>
      <vt:lpstr>PowerPoint Presentation</vt:lpstr>
      <vt:lpstr>Channels Political influence in business</vt:lpstr>
      <vt:lpstr>Ownership of 100 biggest U.S. and Chinese companies (2019 Fortune Global 500)</vt:lpstr>
      <vt:lpstr>PowerPoint Presentation</vt:lpstr>
      <vt:lpstr>PowerPoint Presentation</vt:lpstr>
    </vt:vector>
  </TitlesOfParts>
  <Manager/>
  <Company>Cornell University</Company>
  <LinksUpToDate>false</LinksUpToDate>
  <SharedDoc>false</SharedDoc>
  <HyperlinkBase>https://www.johnson.cornell.edu/faculty-research/faculty/lc683/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Emerging Market Fellows</dc:title>
  <dc:subject/>
  <dc:creator>Lourdes Casanova</dc:creator>
  <cp:keywords>Emerging Markets Institute </cp:keywords>
  <dc:description/>
  <cp:lastModifiedBy>Lourdes Casanova</cp:lastModifiedBy>
  <cp:revision>537</cp:revision>
  <cp:lastPrinted>2021-07-26T19:46:09Z</cp:lastPrinted>
  <dcterms:created xsi:type="dcterms:W3CDTF">2020-07-08T14:06:41Z</dcterms:created>
  <dcterms:modified xsi:type="dcterms:W3CDTF">2021-10-15T01:30:32Z</dcterms:modified>
  <cp:category/>
</cp:coreProperties>
</file>