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331" r:id="rId2"/>
    <p:sldId id="278" r:id="rId3"/>
    <p:sldId id="260" r:id="rId4"/>
    <p:sldId id="321" r:id="rId5"/>
    <p:sldId id="325" r:id="rId6"/>
    <p:sldId id="319" r:id="rId7"/>
    <p:sldId id="307" r:id="rId8"/>
    <p:sldId id="305" r:id="rId9"/>
    <p:sldId id="308" r:id="rId10"/>
    <p:sldId id="280" r:id="rId11"/>
    <p:sldId id="328" r:id="rId12"/>
    <p:sldId id="333" r:id="rId13"/>
    <p:sldId id="334" r:id="rId14"/>
    <p:sldId id="311" r:id="rId15"/>
    <p:sldId id="329" r:id="rId16"/>
    <p:sldId id="335" r:id="rId17"/>
    <p:sldId id="326" r:id="rId18"/>
    <p:sldId id="327" r:id="rId19"/>
    <p:sldId id="33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93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C10A7-3218-4ADD-9579-2F276AC97E61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5DD6C-E6C0-4D79-ABDF-573AFB346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1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EC8A-6C12-45A0-92D7-226FD732FCE0}" type="datetime1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84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D9A2-F252-429C-ADA2-0E8A50E51FB3}" type="datetime1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9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551B-CC27-4C7C-BE4F-BF2AF37E87DD}" type="datetime1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1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656387"/>
            <a:ext cx="2743200" cy="65088"/>
          </a:xfrm>
        </p:spPr>
        <p:txBody>
          <a:bodyPr/>
          <a:lstStyle/>
          <a:p>
            <a:fld id="{932E77AC-6C8B-4E1C-9CF0-F6F19C9A7B47}" type="datetime1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" y="6643687"/>
            <a:ext cx="1657350" cy="110332"/>
          </a:xfrm>
        </p:spPr>
        <p:txBody>
          <a:bodyPr/>
          <a:lstStyle>
            <a:lvl1pPr>
              <a:defRPr lang="en-US" sz="1100" smtClean="0">
                <a:effectLst/>
              </a:defRPr>
            </a:lvl1pPr>
          </a:lstStyle>
          <a:p>
            <a:r>
              <a:rPr lang="en-US" dirty="0" smtClean="0"/>
              <a:t>© Alvaro </a:t>
            </a:r>
            <a:r>
              <a:rPr lang="en-US" dirty="0" err="1" smtClean="0"/>
              <a:t>Cuervo-Cazurra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34500" y="6688931"/>
            <a:ext cx="2743200" cy="65088"/>
          </a:xfrm>
        </p:spPr>
        <p:txBody>
          <a:bodyPr/>
          <a:lstStyle/>
          <a:p>
            <a:fld id="{75BB27FC-0A4F-4713-ABD7-9CE6F93AC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46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CC0E-782B-4C63-A5B9-699987C82772}" type="datetime1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43CE-F36C-49FD-8C2F-9E34F55790A6}" type="datetime1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5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895B-7898-4A97-A123-817FB1CF43F2}" type="datetime1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9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B902-5D70-4839-972E-4AD0401B7A9D}" type="datetime1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6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6A97-20B7-4730-AFDB-350DDF9DD009}" type="datetime1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7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026C-ED79-4E40-A5F5-40045FE1F4C1}" type="datetime1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7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0148-36DC-4D59-BC5C-3A5DA9821DBF}" type="datetime1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6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7BB22-54FD-4B81-B3DE-7E4140E13FA6}" type="datetime1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B27FC-0A4F-4713-ABD7-9CE6F93AC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10" y="1622695"/>
            <a:ext cx="11422380" cy="2387600"/>
          </a:xfrm>
        </p:spPr>
        <p:txBody>
          <a:bodyPr>
            <a:noAutofit/>
          </a:bodyPr>
          <a:lstStyle/>
          <a:p>
            <a:r>
              <a:rPr lang="en-US" sz="7200" b="1" dirty="0"/>
              <a:t>Thanks but No Thanks:</a:t>
            </a:r>
            <a:br>
              <a:rPr lang="en-US" sz="7200" b="1" dirty="0"/>
            </a:br>
            <a:r>
              <a:rPr lang="en-US" sz="7200" b="1" dirty="0"/>
              <a:t> State-Owned Multinationals from Emerging Markets and Host Country Policies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135" y="4166559"/>
            <a:ext cx="11734800" cy="2782594"/>
          </a:xfrm>
        </p:spPr>
        <p:txBody>
          <a:bodyPr>
            <a:normAutofit fontScale="77500" lnSpcReduction="20000"/>
          </a:bodyPr>
          <a:lstStyle/>
          <a:p>
            <a:r>
              <a:rPr lang="en-US" sz="5200" dirty="0" smtClean="0"/>
              <a:t>Alvaro CUERVO-CAZURRA</a:t>
            </a:r>
          </a:p>
          <a:p>
            <a:r>
              <a:rPr lang="en-US" sz="3800" dirty="0" smtClean="0"/>
              <a:t>Northeastern University</a:t>
            </a:r>
          </a:p>
          <a:p>
            <a:r>
              <a:rPr lang="en-US" sz="3800" dirty="0" smtClean="0"/>
              <a:t>a.cuervocazurra@neu.edu</a:t>
            </a:r>
          </a:p>
          <a:p>
            <a:endParaRPr lang="en-US" sz="3800" dirty="0" smtClean="0"/>
          </a:p>
          <a:p>
            <a:r>
              <a:rPr lang="en-US" sz="3800" dirty="0" smtClean="0"/>
              <a:t>Copenhagen Business School</a:t>
            </a:r>
          </a:p>
          <a:p>
            <a:r>
              <a:rPr lang="en-US" sz="3800" dirty="0" smtClean="0"/>
              <a:t>October 12, 2018</a:t>
            </a:r>
            <a:endParaRPr lang="en-US" sz="3800" dirty="0"/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02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357047"/>
              </p:ext>
            </p:extLst>
          </p:nvPr>
        </p:nvGraphicFramePr>
        <p:xfrm>
          <a:off x="171450" y="3009266"/>
          <a:ext cx="11728132" cy="38404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08776"/>
                <a:gridCol w="854016"/>
                <a:gridCol w="4518983"/>
                <a:gridCol w="5146357"/>
              </a:tblGrid>
              <a:tr h="0">
                <a:tc>
                  <a:txBody>
                    <a:bodyPr/>
                    <a:lstStyle/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 </a:t>
                      </a: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>
                          <a:effectLst/>
                        </a:rPr>
                        <a:t> </a:t>
                      </a:r>
                      <a:endParaRPr lang="en-US" sz="18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Home country of foreign </a:t>
                      </a:r>
                      <a:r>
                        <a:rPr lang="en-US" sz="1800" kern="1400" dirty="0" smtClean="0">
                          <a:effectLst/>
                        </a:rPr>
                        <a:t>investor</a:t>
                      </a:r>
                      <a:r>
                        <a:rPr lang="en-US" sz="1800" kern="1400" dirty="0">
                          <a:effectLst/>
                        </a:rPr>
                        <a:t> </a:t>
                      </a: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 </a:t>
                      </a: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>
                          <a:effectLst/>
                        </a:rPr>
                        <a:t> </a:t>
                      </a:r>
                      <a:endParaRPr lang="en-US" sz="18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 smtClean="0">
                          <a:effectLst/>
                        </a:rPr>
                        <a:t>Advanced</a:t>
                      </a: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 smtClean="0">
                          <a:effectLst/>
                        </a:rPr>
                        <a:t>Emerging</a:t>
                      </a: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 smtClean="0">
                        <a:effectLst/>
                      </a:endParaRPr>
                    </a:p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 smtClean="0">
                        <a:effectLst/>
                      </a:endParaRPr>
                    </a:p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 smtClean="0">
                        <a:effectLst/>
                      </a:endParaRPr>
                    </a:p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 smtClean="0">
                        <a:effectLst/>
                      </a:endParaRPr>
                    </a:p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 smtClean="0">
                          <a:effectLst/>
                        </a:rPr>
                        <a:t>Ownership  </a:t>
                      </a:r>
                      <a:r>
                        <a:rPr lang="en-US" sz="1800" kern="1400" dirty="0">
                          <a:effectLst/>
                        </a:rPr>
                        <a:t>of foreign investor</a:t>
                      </a: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 </a:t>
                      </a: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 smtClean="0">
                        <a:effectLst/>
                      </a:endParaRPr>
                    </a:p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 smtClean="0">
                          <a:effectLst/>
                        </a:rPr>
                        <a:t>State</a:t>
                      </a: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Positive: Well </a:t>
                      </a:r>
                      <a:r>
                        <a:rPr lang="en-US" sz="1800" kern="1400" dirty="0" smtClean="0">
                          <a:effectLst/>
                        </a:rPr>
                        <a:t>behaved firms with good </a:t>
                      </a:r>
                      <a:r>
                        <a:rPr lang="en-US" sz="1800" kern="1400" dirty="0">
                          <a:effectLst/>
                        </a:rPr>
                        <a:t>governance </a:t>
                      </a:r>
                      <a:r>
                        <a:rPr lang="en-US" sz="1800" kern="1400" dirty="0" smtClean="0">
                          <a:effectLst/>
                        </a:rPr>
                        <a:t>operating like private </a:t>
                      </a:r>
                      <a:r>
                        <a:rPr lang="en-US" sz="1800" kern="1400" smtClean="0">
                          <a:effectLst/>
                        </a:rPr>
                        <a:t>firms  </a:t>
                      </a:r>
                      <a:endParaRPr lang="en-US" sz="1800" kern="1400" dirty="0" smtClean="0">
                        <a:effectLst/>
                      </a:endParaRPr>
                    </a:p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 smtClean="0">
                        <a:effectLst/>
                      </a:endParaRPr>
                    </a:p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 smtClean="0">
                          <a:effectLst/>
                        </a:rPr>
                        <a:t>(I had no idea it was </a:t>
                      </a:r>
                      <a:r>
                        <a:rPr lang="en-US" sz="1800" kern="1400" baseline="0" dirty="0" smtClean="0">
                          <a:effectLst/>
                        </a:rPr>
                        <a:t>state-owned)</a:t>
                      </a: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Most negative: </a:t>
                      </a:r>
                      <a:r>
                        <a:rPr lang="en-US" sz="1800" kern="1400" dirty="0" smtClean="0">
                          <a:effectLst/>
                        </a:rPr>
                        <a:t>Rapacious companies </a:t>
                      </a:r>
                      <a:r>
                        <a:rPr lang="en-US" sz="1800" kern="1400" dirty="0">
                          <a:effectLst/>
                        </a:rPr>
                        <a:t>in search of strategic assets that are poorly governed and will take advantage of the host </a:t>
                      </a:r>
                      <a:r>
                        <a:rPr lang="en-US" sz="1800" kern="1400" dirty="0" smtClean="0">
                          <a:effectLst/>
                        </a:rPr>
                        <a:t>country </a:t>
                      </a:r>
                    </a:p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 smtClean="0">
                        <a:effectLst/>
                      </a:endParaRPr>
                    </a:p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 smtClean="0">
                          <a:effectLst/>
                        </a:rPr>
                        <a:t>(Those are not the investors we want)</a:t>
                      </a:r>
                      <a:endParaRPr lang="en-US" sz="1800" kern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86071">
                <a:tc vMerge="1">
                  <a:txBody>
                    <a:bodyPr/>
                    <a:lstStyle/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 smtClean="0">
                        <a:effectLst/>
                      </a:endParaRPr>
                    </a:p>
                    <a:p>
                      <a:pPr marL="0" marR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 smtClean="0">
                          <a:effectLst/>
                        </a:rPr>
                        <a:t>Private</a:t>
                      </a: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Most positive: </a:t>
                      </a:r>
                      <a:r>
                        <a:rPr lang="en-US" sz="1800" kern="1400" dirty="0" smtClean="0">
                          <a:effectLst/>
                        </a:rPr>
                        <a:t>Leading investors who</a:t>
                      </a:r>
                      <a:r>
                        <a:rPr lang="en-US" sz="1800" kern="1400" baseline="0" dirty="0" smtClean="0">
                          <a:effectLst/>
                        </a:rPr>
                        <a:t> </a:t>
                      </a:r>
                      <a:r>
                        <a:rPr lang="en-US" sz="1800" kern="1400" dirty="0" smtClean="0">
                          <a:effectLst/>
                        </a:rPr>
                        <a:t>will </a:t>
                      </a:r>
                      <a:r>
                        <a:rPr lang="en-US" sz="1800" kern="1400" dirty="0">
                          <a:effectLst/>
                        </a:rPr>
                        <a:t>bring new technology and </a:t>
                      </a:r>
                      <a:r>
                        <a:rPr lang="en-US" sz="1800" kern="1400" dirty="0" smtClean="0">
                          <a:effectLst/>
                        </a:rPr>
                        <a:t>help upgrade local firms </a:t>
                      </a:r>
                    </a:p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 smtClean="0">
                        <a:effectLst/>
                      </a:endParaRPr>
                    </a:p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 smtClean="0">
                          <a:effectLst/>
                        </a:rPr>
                        <a:t>(We are </a:t>
                      </a:r>
                      <a:r>
                        <a:rPr lang="en-US" sz="1800" kern="1400" baseline="0" dirty="0" smtClean="0">
                          <a:effectLst/>
                        </a:rPr>
                        <a:t>delighted you are coming)</a:t>
                      </a:r>
                      <a:endParaRPr lang="en-US" sz="1800" kern="14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>
                          <a:effectLst/>
                        </a:rPr>
                        <a:t>Negative: Companies in search of strategic assets that will hollow </a:t>
                      </a:r>
                      <a:r>
                        <a:rPr lang="en-US" sz="1800" kern="1400" dirty="0" smtClean="0">
                          <a:effectLst/>
                        </a:rPr>
                        <a:t>out local firms </a:t>
                      </a:r>
                    </a:p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400" dirty="0" smtClean="0">
                        <a:effectLst/>
                      </a:endParaRPr>
                    </a:p>
                    <a:p>
                      <a:pPr marL="0" marR="0" indent="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400" dirty="0" smtClean="0">
                          <a:effectLst/>
                        </a:rPr>
                        <a:t>(You cannot trust them)</a:t>
                      </a:r>
                      <a:endParaRPr lang="en-US" sz="18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2663" y="5869192"/>
            <a:ext cx="946199" cy="8699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2023" y="4197364"/>
            <a:ext cx="946199" cy="8826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1725" y="5812001"/>
            <a:ext cx="971600" cy="8890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3938" y="4184662"/>
            <a:ext cx="895396" cy="90809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0535006" y="5679415"/>
            <a:ext cx="1195195" cy="115421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14331" y="4148630"/>
            <a:ext cx="945922" cy="9801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92830" y="4063042"/>
            <a:ext cx="936032" cy="113336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92536" y="5794501"/>
            <a:ext cx="995052" cy="995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03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Concerns on SOMNCs from Emerging </a:t>
            </a:r>
            <a:r>
              <a:rPr lang="en-US" b="1" dirty="0"/>
              <a:t>M</a:t>
            </a:r>
            <a:r>
              <a:rPr lang="en-US" b="1" dirty="0" smtClean="0"/>
              <a:t>arkets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8250"/>
            <a:ext cx="10515600" cy="4938713"/>
          </a:xfrm>
        </p:spPr>
        <p:txBody>
          <a:bodyPr/>
          <a:lstStyle/>
          <a:p>
            <a:r>
              <a:rPr lang="en-US" dirty="0" smtClean="0"/>
              <a:t>Separate two sources of concerns</a:t>
            </a:r>
          </a:p>
          <a:p>
            <a:pPr lvl="1"/>
            <a:r>
              <a:rPr lang="en-US" dirty="0" smtClean="0"/>
              <a:t>State ownership: Non-business objectives, unfair advantage</a:t>
            </a:r>
          </a:p>
          <a:p>
            <a:pPr lvl="1"/>
            <a:r>
              <a:rPr lang="en-US" dirty="0" smtClean="0"/>
              <a:t>Emerging markets: Hollowing out, competitive decline</a:t>
            </a:r>
          </a:p>
          <a:p>
            <a:r>
              <a:rPr lang="en-US" dirty="0" smtClean="0"/>
              <a:t>Views on foreign investors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10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00517" y="-24992"/>
            <a:ext cx="1491483" cy="1491483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277372" y="3596318"/>
            <a:ext cx="4441962" cy="15683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10822" y="3588673"/>
            <a:ext cx="5088760" cy="15683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77372" y="5221229"/>
            <a:ext cx="4451490" cy="15683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777715" y="5217330"/>
            <a:ext cx="5088760" cy="15683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4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68" y="365125"/>
            <a:ext cx="10515600" cy="768985"/>
          </a:xfrm>
        </p:spPr>
        <p:txBody>
          <a:bodyPr/>
          <a:lstStyle/>
          <a:p>
            <a:r>
              <a:rPr lang="en-US" b="1" dirty="0"/>
              <a:t>Concerns on SOMNCs from Emerging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4110"/>
            <a:ext cx="10515600" cy="5042853"/>
          </a:xfrm>
        </p:spPr>
        <p:txBody>
          <a:bodyPr/>
          <a:lstStyle/>
          <a:p>
            <a:r>
              <a:rPr lang="en-US" dirty="0" smtClean="0"/>
              <a:t>Concerns and policy responses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Alvaro Cuervo-Cazurra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0517" y="-24992"/>
            <a:ext cx="1491483" cy="1491483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683228"/>
              </p:ext>
            </p:extLst>
          </p:nvPr>
        </p:nvGraphicFramePr>
        <p:xfrm>
          <a:off x="120770" y="1809602"/>
          <a:ext cx="11818180" cy="30966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42699"/>
                <a:gridCol w="1425441"/>
                <a:gridCol w="1266075"/>
                <a:gridCol w="2532152"/>
                <a:gridCol w="2372785"/>
                <a:gridCol w="2479028"/>
              </a:tblGrid>
              <a:tr h="207207">
                <a:tc rowSpan="2" gridSpan="3">
                  <a:txBody>
                    <a:bodyPr/>
                    <a:lstStyle/>
                    <a:p>
                      <a:pPr indent="0" algn="l"/>
                      <a:endParaRPr lang="en-US" sz="2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 rowSpan="2" hMerge="1">
                  <a:txBody>
                    <a:bodyPr/>
                    <a:lstStyle/>
                    <a:p>
                      <a:pPr indent="0" algn="l"/>
                      <a:endParaRPr lang="en-US" sz="2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 rowSpan="2" hMerge="1">
                  <a:txBody>
                    <a:bodyPr/>
                    <a:lstStyle/>
                    <a:p>
                      <a:pPr indent="0" algn="l"/>
                      <a:endParaRPr lang="en-US" sz="2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 gridSpan="3">
                  <a:txBody>
                    <a:bodyPr/>
                    <a:lstStyle/>
                    <a:p>
                      <a:pPr marL="0" marR="0" indent="0" algn="ct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0" dirty="0">
                          <a:effectLst/>
                        </a:rPr>
                        <a:t>Approach</a:t>
                      </a:r>
                      <a:endParaRPr lang="en-US" sz="22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 hMerge="1"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 hMerge="1">
                  <a:txBody>
                    <a:bodyPr/>
                    <a:lstStyle/>
                    <a:p>
                      <a:pPr indent="0" algn="l"/>
                      <a:endParaRPr lang="en-US" sz="2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</a:tr>
              <a:tr h="305012">
                <a:tc gridSpan="3" vMerge="1">
                  <a:txBody>
                    <a:bodyPr/>
                    <a:lstStyle/>
                    <a:p>
                      <a:pPr indent="0" algn="l"/>
                      <a:endParaRPr lang="en-US" sz="2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 hMerge="1" vMerge="1">
                  <a:txBody>
                    <a:bodyPr/>
                    <a:lstStyle/>
                    <a:p>
                      <a:pPr indent="0" algn="l"/>
                      <a:endParaRPr lang="en-US" sz="2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 hMerge="1" vMerge="1">
                  <a:txBody>
                    <a:bodyPr/>
                    <a:lstStyle/>
                    <a:p>
                      <a:pPr indent="0" algn="l"/>
                      <a:endParaRPr lang="en-US" sz="2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0" dirty="0">
                          <a:effectLst/>
                        </a:rPr>
                        <a:t>Economic</a:t>
                      </a:r>
                      <a:endParaRPr lang="en-US" sz="22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0" dirty="0">
                          <a:effectLst/>
                        </a:rPr>
                        <a:t>Political</a:t>
                      </a:r>
                      <a:endParaRPr lang="en-US" sz="22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0" dirty="0">
                          <a:effectLst/>
                        </a:rPr>
                        <a:t>Psychological</a:t>
                      </a:r>
                      <a:endParaRPr lang="en-US" sz="22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</a:tr>
              <a:tr h="414413">
                <a:tc rowSpan="6"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kern="0" dirty="0" smtClean="0">
                        <a:effectLst/>
                      </a:endParaRPr>
                    </a:p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kern="0" dirty="0" smtClean="0">
                        <a:effectLst/>
                      </a:endParaRPr>
                    </a:p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kern="0" dirty="0" smtClean="0">
                        <a:effectLst/>
                      </a:endParaRPr>
                    </a:p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0" dirty="0" smtClean="0">
                          <a:effectLst/>
                        </a:rPr>
                        <a:t>Characteristic</a:t>
                      </a:r>
                      <a:endParaRPr lang="en-US" sz="22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 rowSpan="3"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kern="0" dirty="0" smtClean="0">
                        <a:effectLst/>
                      </a:endParaRPr>
                    </a:p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0" dirty="0" smtClean="0">
                          <a:effectLst/>
                        </a:rPr>
                        <a:t>State-ownership</a:t>
                      </a:r>
                      <a:endParaRPr lang="en-US" sz="22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0">
                          <a:effectLst/>
                        </a:rPr>
                        <a:t>Behavior</a:t>
                      </a:r>
                      <a:endParaRPr lang="en-US" sz="22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</a:rPr>
                        <a:t>Non-business objectives</a:t>
                      </a: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</a:rPr>
                        <a:t>Multilevel agency</a:t>
                      </a: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>
                          <a:effectLst/>
                        </a:rPr>
                        <a:t>Soft power</a:t>
                      </a:r>
                      <a:endParaRPr lang="en-US" sz="22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</a:tr>
              <a:tr h="186198">
                <a:tc vMerge="1">
                  <a:txBody>
                    <a:bodyPr/>
                    <a:lstStyle/>
                    <a:p>
                      <a:pPr indent="0" algn="l"/>
                      <a:endParaRPr lang="en-US" sz="2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 vMerge="1"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0" dirty="0">
                          <a:effectLst/>
                        </a:rPr>
                        <a:t>Concerns</a:t>
                      </a:r>
                      <a:endParaRPr lang="en-US" sz="22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>
                          <a:effectLst/>
                        </a:rPr>
                        <a:t>National security</a:t>
                      </a:r>
                      <a:endParaRPr lang="en-US" sz="22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</a:rPr>
                        <a:t>Opaque behavior</a:t>
                      </a: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>
                          <a:effectLst/>
                        </a:rPr>
                        <a:t>Trojan horse </a:t>
                      </a:r>
                      <a:endParaRPr lang="en-US" sz="22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</a:tr>
              <a:tr h="256359">
                <a:tc vMerge="1"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 vMerge="1">
                  <a:txBody>
                    <a:bodyPr/>
                    <a:lstStyle/>
                    <a:p>
                      <a:pPr indent="0" algn="l"/>
                      <a:endParaRPr lang="en-US" sz="2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0" dirty="0">
                          <a:effectLst/>
                        </a:rPr>
                        <a:t>Response</a:t>
                      </a:r>
                      <a:endParaRPr lang="en-US" sz="22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>
                          <a:effectLst/>
                        </a:rPr>
                        <a:t>Exclude</a:t>
                      </a:r>
                      <a:endParaRPr lang="en-US" sz="22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</a:rPr>
                        <a:t>Monitor</a:t>
                      </a: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>
                          <a:effectLst/>
                        </a:rPr>
                        <a:t>Control </a:t>
                      </a:r>
                      <a:endParaRPr lang="en-US" sz="22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</a:tr>
              <a:tr h="223004">
                <a:tc vMerge="1">
                  <a:txBody>
                    <a:bodyPr/>
                    <a:lstStyle/>
                    <a:p>
                      <a:pPr indent="0" algn="l"/>
                      <a:endParaRPr lang="en-US" sz="2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 rowSpan="3"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0" dirty="0" smtClean="0">
                          <a:effectLst/>
                        </a:rPr>
                        <a:t>Emerging </a:t>
                      </a:r>
                      <a:r>
                        <a:rPr lang="en-US" sz="2200" b="1" kern="0" dirty="0">
                          <a:effectLst/>
                        </a:rPr>
                        <a:t>market origin</a:t>
                      </a:r>
                      <a:endParaRPr lang="en-US" sz="22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0" dirty="0">
                          <a:effectLst/>
                        </a:rPr>
                        <a:t>Behavior</a:t>
                      </a:r>
                      <a:endParaRPr lang="en-US" sz="22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</a:rPr>
                        <a:t>Acquire capabilities</a:t>
                      </a: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</a:rPr>
                        <a:t>Weak governance</a:t>
                      </a: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>
                          <a:effectLst/>
                        </a:rPr>
                        <a:t>New competitors</a:t>
                      </a:r>
                      <a:endParaRPr lang="en-US" sz="22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</a:tr>
              <a:tr h="294316">
                <a:tc vMerge="1">
                  <a:txBody>
                    <a:bodyPr/>
                    <a:lstStyle/>
                    <a:p>
                      <a:pPr indent="0" algn="l"/>
                      <a:endParaRPr lang="en-US" sz="2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 vMerge="1"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0" dirty="0">
                          <a:effectLst/>
                        </a:rPr>
                        <a:t>Concerns</a:t>
                      </a:r>
                      <a:endParaRPr lang="en-US" sz="22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</a:rPr>
                        <a:t>Hollowing out</a:t>
                      </a: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</a:rPr>
                        <a:t>Unethical behavior</a:t>
                      </a: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</a:rPr>
                        <a:t>Status loss</a:t>
                      </a: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</a:tr>
              <a:tr h="414413">
                <a:tc vMerge="1">
                  <a:txBody>
                    <a:bodyPr/>
                    <a:lstStyle/>
                    <a:p>
                      <a:pPr indent="0" algn="l"/>
                      <a:endParaRPr lang="en-US" sz="2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 vMerge="1">
                  <a:txBody>
                    <a:bodyPr/>
                    <a:lstStyle/>
                    <a:p>
                      <a:pPr indent="0" algn="l"/>
                      <a:endParaRPr lang="en-US" sz="2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0" dirty="0">
                          <a:effectLst/>
                        </a:rPr>
                        <a:t>Response</a:t>
                      </a:r>
                      <a:endParaRPr lang="en-US" sz="22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</a:rPr>
                        <a:t>Exclude</a:t>
                      </a: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</a:rPr>
                        <a:t>Monitor</a:t>
                      </a: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0" dirty="0">
                          <a:effectLst/>
                        </a:rPr>
                        <a:t>Control</a:t>
                      </a:r>
                      <a:endParaRPr lang="en-US" sz="22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602" marR="6660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40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68" y="365125"/>
            <a:ext cx="10515600" cy="768985"/>
          </a:xfrm>
        </p:spPr>
        <p:txBody>
          <a:bodyPr/>
          <a:lstStyle/>
          <a:p>
            <a:r>
              <a:rPr lang="en-US" b="1" dirty="0"/>
              <a:t>Concerns on SOMNCs from Emerging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3412"/>
            <a:ext cx="10515600" cy="5193552"/>
          </a:xfrm>
        </p:spPr>
        <p:txBody>
          <a:bodyPr/>
          <a:lstStyle/>
          <a:p>
            <a:r>
              <a:rPr lang="en-US" dirty="0" smtClean="0"/>
              <a:t>State ownership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Alvaro Cuervo-Cazurra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0517" y="-24992"/>
            <a:ext cx="1491483" cy="1491483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234233"/>
              </p:ext>
            </p:extLst>
          </p:nvPr>
        </p:nvGraphicFramePr>
        <p:xfrm>
          <a:off x="181156" y="1486694"/>
          <a:ext cx="11835439" cy="51080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32648"/>
                <a:gridCol w="3122762"/>
                <a:gridCol w="3269411"/>
                <a:gridCol w="3010618"/>
              </a:tblGrid>
              <a:tr h="161161">
                <a:tc>
                  <a:txBody>
                    <a:bodyPr/>
                    <a:lstStyle/>
                    <a:p>
                      <a:pPr indent="0" algn="l"/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marL="0" marR="0" indent="0" algn="ct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Approach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  <a:tr h="161161">
                <a:tc>
                  <a:txBody>
                    <a:bodyPr/>
                    <a:lstStyle/>
                    <a:p>
                      <a:pPr indent="0" algn="l"/>
                      <a:endParaRPr lang="en-US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Economic</a:t>
                      </a:r>
                      <a:endParaRPr lang="en-US" sz="20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Political</a:t>
                      </a:r>
                      <a:endParaRPr lang="en-US" sz="20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Psychological</a:t>
                      </a:r>
                      <a:endParaRPr lang="en-US" sz="20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  <a:tr h="1450446"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Difference in behavior in comparison to other multinationals 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Non-business objectives</a:t>
                      </a:r>
                      <a:r>
                        <a:rPr lang="en-US" sz="2000" kern="0" dirty="0">
                          <a:effectLst/>
                        </a:rPr>
                        <a:t>: </a:t>
                      </a:r>
                      <a:r>
                        <a:rPr lang="en-US" sz="2000" kern="0" dirty="0" smtClean="0">
                          <a:effectLst/>
                        </a:rPr>
                        <a:t>State-owned</a:t>
                      </a:r>
                      <a:r>
                        <a:rPr lang="en-US" sz="2000" kern="0" baseline="0" dirty="0" smtClean="0">
                          <a:effectLst/>
                        </a:rPr>
                        <a:t> firms</a:t>
                      </a:r>
                      <a:r>
                        <a:rPr lang="en-US" sz="2000" kern="0" dirty="0" smtClean="0">
                          <a:effectLst/>
                        </a:rPr>
                        <a:t> created to </a:t>
                      </a:r>
                      <a:r>
                        <a:rPr lang="en-US" sz="2000" kern="0" dirty="0">
                          <a:effectLst/>
                        </a:rPr>
                        <a:t>address market imperfections and follow non-business objectives abroad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Multilevel agency</a:t>
                      </a:r>
                      <a:r>
                        <a:rPr lang="en-US" sz="2000" kern="0" dirty="0">
                          <a:effectLst/>
                        </a:rPr>
                        <a:t>: State-owned firms suffer </a:t>
                      </a:r>
                      <a:r>
                        <a:rPr lang="en-US" sz="2000" kern="0" dirty="0" smtClean="0">
                          <a:effectLst/>
                        </a:rPr>
                        <a:t>multilevel </a:t>
                      </a:r>
                      <a:r>
                        <a:rPr lang="en-US" sz="2000" kern="0" dirty="0">
                          <a:effectLst/>
                        </a:rPr>
                        <a:t>agency problems </a:t>
                      </a:r>
                      <a:r>
                        <a:rPr lang="en-US" sz="2000" kern="0" dirty="0" smtClean="0">
                          <a:effectLst/>
                        </a:rPr>
                        <a:t>and </a:t>
                      </a:r>
                      <a:r>
                        <a:rPr lang="en-US" sz="2000" kern="0" dirty="0">
                          <a:effectLst/>
                        </a:rPr>
                        <a:t>unclear governance of foreign investments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Soft power</a:t>
                      </a:r>
                      <a:r>
                        <a:rPr lang="en-US" sz="2000" kern="0" dirty="0">
                          <a:effectLst/>
                        </a:rPr>
                        <a:t>: State-owned firms </a:t>
                      </a:r>
                      <a:r>
                        <a:rPr lang="en-US" sz="2000" kern="0" dirty="0" smtClean="0">
                          <a:effectLst/>
                        </a:rPr>
                        <a:t>used for soft </a:t>
                      </a:r>
                      <a:r>
                        <a:rPr lang="en-US" sz="2000" kern="0" dirty="0">
                          <a:effectLst/>
                        </a:rPr>
                        <a:t>power </a:t>
                      </a:r>
                      <a:r>
                        <a:rPr lang="en-US" sz="2000" kern="0" dirty="0" smtClean="0">
                          <a:effectLst/>
                        </a:rPr>
                        <a:t>abroad 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  <a:tr h="1128125"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Host country government concerns over their behavior in the host country</a:t>
                      </a:r>
                      <a:endParaRPr lang="en-US" sz="20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National security</a:t>
                      </a:r>
                      <a:r>
                        <a:rPr lang="en-US" sz="2000" kern="0" dirty="0">
                          <a:effectLst/>
                        </a:rPr>
                        <a:t>: </a:t>
                      </a:r>
                      <a:r>
                        <a:rPr lang="en-US" sz="2000" kern="0" dirty="0" smtClean="0">
                          <a:effectLst/>
                        </a:rPr>
                        <a:t>State-owned firms threaten </a:t>
                      </a:r>
                      <a:r>
                        <a:rPr lang="en-US" sz="2000" kern="0" dirty="0">
                          <a:effectLst/>
                        </a:rPr>
                        <a:t>national security in </a:t>
                      </a:r>
                      <a:r>
                        <a:rPr lang="en-US" sz="2000" kern="0" dirty="0" smtClean="0">
                          <a:effectLst/>
                        </a:rPr>
                        <a:t>host </a:t>
                      </a:r>
                      <a:r>
                        <a:rPr lang="en-US" sz="2000" kern="0" dirty="0">
                          <a:effectLst/>
                        </a:rPr>
                        <a:t>country 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Opaque behavior</a:t>
                      </a:r>
                      <a:r>
                        <a:rPr lang="en-US" sz="2000" kern="0" dirty="0">
                          <a:effectLst/>
                        </a:rPr>
                        <a:t>: Opacity in the ultimate decision making </a:t>
                      </a:r>
                      <a:r>
                        <a:rPr lang="en-US" sz="2000" kern="0" dirty="0" smtClean="0">
                          <a:effectLst/>
                        </a:rPr>
                        <a:t>of </a:t>
                      </a:r>
                      <a:r>
                        <a:rPr lang="en-US" sz="2000" kern="0" dirty="0">
                          <a:effectLst/>
                        </a:rPr>
                        <a:t>state-owned firms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Trojan horse</a:t>
                      </a:r>
                      <a:r>
                        <a:rPr lang="en-US" sz="2000" kern="0" dirty="0">
                          <a:effectLst/>
                        </a:rPr>
                        <a:t>: Unfriendly government influence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  <a:tr h="1450446"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Suggested host country government policy responses</a:t>
                      </a:r>
                      <a:endParaRPr lang="en-US" sz="20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Exclude</a:t>
                      </a:r>
                      <a:r>
                        <a:rPr lang="en-US" sz="2000" kern="0" dirty="0">
                          <a:effectLst/>
                        </a:rPr>
                        <a:t>: Exclude all foreign firms from </a:t>
                      </a:r>
                      <a:r>
                        <a:rPr lang="en-US" sz="2000" kern="0" dirty="0" smtClean="0">
                          <a:effectLst/>
                        </a:rPr>
                        <a:t>national </a:t>
                      </a:r>
                      <a:r>
                        <a:rPr lang="en-US" sz="2000" kern="0" dirty="0">
                          <a:effectLst/>
                        </a:rPr>
                        <a:t>security interest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Monitor</a:t>
                      </a:r>
                      <a:r>
                        <a:rPr lang="en-US" sz="2000" kern="0" dirty="0">
                          <a:effectLst/>
                        </a:rPr>
                        <a:t>: Force disclosure of </a:t>
                      </a:r>
                      <a:r>
                        <a:rPr lang="en-US" sz="2000" kern="0" dirty="0" smtClean="0">
                          <a:effectLst/>
                        </a:rPr>
                        <a:t>decision</a:t>
                      </a:r>
                      <a:r>
                        <a:rPr lang="en-US" sz="2000" kern="0" baseline="0" dirty="0" smtClean="0">
                          <a:effectLst/>
                        </a:rPr>
                        <a:t> makers </a:t>
                      </a:r>
                      <a:r>
                        <a:rPr lang="en-US" sz="2000" kern="0" dirty="0" smtClean="0">
                          <a:effectLst/>
                        </a:rPr>
                        <a:t>and </a:t>
                      </a:r>
                      <a:r>
                        <a:rPr lang="en-US" sz="2000" kern="0" dirty="0">
                          <a:effectLst/>
                        </a:rPr>
                        <a:t>monitor behavior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Control</a:t>
                      </a:r>
                      <a:r>
                        <a:rPr lang="en-US" sz="2000" kern="0" dirty="0">
                          <a:effectLst/>
                        </a:rPr>
                        <a:t>: Identify </a:t>
                      </a:r>
                      <a:r>
                        <a:rPr lang="en-US" sz="2000" kern="0" dirty="0" smtClean="0">
                          <a:effectLst/>
                        </a:rPr>
                        <a:t>friendship </a:t>
                      </a:r>
                      <a:r>
                        <a:rPr lang="en-US" sz="2000" kern="0" dirty="0">
                          <a:effectLst/>
                        </a:rPr>
                        <a:t>and control firms from unfriendly countries, </a:t>
                      </a:r>
                      <a:r>
                        <a:rPr lang="en-US" sz="2000" kern="0" dirty="0" smtClean="0">
                          <a:effectLst/>
                        </a:rPr>
                        <a:t>reciprocity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261" marR="36261" marT="0" marB="0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626562" y="2093358"/>
            <a:ext cx="3071003" cy="45393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55613" y="2118953"/>
            <a:ext cx="3223406" cy="45393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037067" y="2095033"/>
            <a:ext cx="2921480" cy="45011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0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3412"/>
            <a:ext cx="10515600" cy="5193552"/>
          </a:xfrm>
        </p:spPr>
        <p:txBody>
          <a:bodyPr/>
          <a:lstStyle/>
          <a:p>
            <a:r>
              <a:rPr lang="en-US" dirty="0" smtClean="0"/>
              <a:t>Emerging market origin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566880"/>
              </p:ext>
            </p:extLst>
          </p:nvPr>
        </p:nvGraphicFramePr>
        <p:xfrm>
          <a:off x="181156" y="1507071"/>
          <a:ext cx="11823936" cy="487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08129"/>
                <a:gridCol w="3332284"/>
                <a:gridCol w="3305232"/>
                <a:gridCol w="3178291"/>
              </a:tblGrid>
              <a:tr h="0">
                <a:tc>
                  <a:txBody>
                    <a:bodyPr/>
                    <a:lstStyle/>
                    <a:p>
                      <a:pPr indent="0" algn="l"/>
                      <a:endParaRPr lang="en-US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Approach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l"/>
                      <a:endParaRPr lang="en-US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0" algn="l"/>
                      <a:endParaRPr lang="en-US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Economic</a:t>
                      </a:r>
                      <a:endParaRPr lang="en-US" sz="20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Political</a:t>
                      </a:r>
                      <a:endParaRPr lang="en-US" sz="20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Psychological</a:t>
                      </a:r>
                      <a:endParaRPr lang="en-US" sz="20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Difference in behavior in comparison to other multinationals 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Acquire capabilities</a:t>
                      </a:r>
                      <a:r>
                        <a:rPr lang="en-US" sz="2000" kern="0" dirty="0">
                          <a:effectLst/>
                        </a:rPr>
                        <a:t>: </a:t>
                      </a:r>
                      <a:r>
                        <a:rPr lang="en-US" sz="2000" kern="0" dirty="0" smtClean="0">
                          <a:effectLst/>
                        </a:rPr>
                        <a:t>Emerging market firms obtain foreign advanced technologies to</a:t>
                      </a:r>
                      <a:r>
                        <a:rPr lang="en-US" sz="2000" kern="0" baseline="0" dirty="0" smtClean="0">
                          <a:effectLst/>
                        </a:rPr>
                        <a:t> compensate for weak innovation system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Weak governance</a:t>
                      </a:r>
                      <a:r>
                        <a:rPr lang="en-US" sz="2000" kern="0" dirty="0">
                          <a:effectLst/>
                        </a:rPr>
                        <a:t>: Emerging market firms learn to operate with underdeveloped </a:t>
                      </a:r>
                      <a:r>
                        <a:rPr lang="en-US" sz="2000" kern="0" dirty="0" smtClean="0">
                          <a:effectLst/>
                        </a:rPr>
                        <a:t>institutions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New</a:t>
                      </a:r>
                      <a:r>
                        <a:rPr lang="en-US" sz="2000" kern="0" dirty="0">
                          <a:effectLst/>
                        </a:rPr>
                        <a:t> </a:t>
                      </a:r>
                      <a:r>
                        <a:rPr lang="en-US" sz="2000" b="1" kern="0" dirty="0">
                          <a:effectLst/>
                        </a:rPr>
                        <a:t>competitors</a:t>
                      </a:r>
                      <a:r>
                        <a:rPr lang="en-US" sz="2000" kern="0" dirty="0">
                          <a:effectLst/>
                        </a:rPr>
                        <a:t>: </a:t>
                      </a:r>
                      <a:r>
                        <a:rPr lang="en-US" sz="2000" kern="0" dirty="0" smtClean="0">
                          <a:effectLst/>
                        </a:rPr>
                        <a:t>Emerging market firms rapid catch </a:t>
                      </a:r>
                      <a:r>
                        <a:rPr lang="en-US" sz="2000" kern="0" dirty="0">
                          <a:effectLst/>
                        </a:rPr>
                        <a:t>up, combining low-cost production and foreign high-technology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Host country government concerns over their behavior in the host country</a:t>
                      </a:r>
                      <a:endParaRPr lang="en-US" sz="20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Hollowing out</a:t>
                      </a:r>
                      <a:r>
                        <a:rPr lang="en-US" sz="2000" kern="0" dirty="0">
                          <a:effectLst/>
                        </a:rPr>
                        <a:t>: </a:t>
                      </a:r>
                      <a:r>
                        <a:rPr lang="en-US" sz="2000" kern="0" dirty="0" smtClean="0">
                          <a:effectLst/>
                        </a:rPr>
                        <a:t>Acquisitions lead </a:t>
                      </a:r>
                      <a:r>
                        <a:rPr lang="en-US" sz="2000" kern="0" dirty="0">
                          <a:effectLst/>
                        </a:rPr>
                        <a:t>to hollowing out of </a:t>
                      </a:r>
                      <a:r>
                        <a:rPr lang="en-US" sz="2000" kern="0" dirty="0" smtClean="0">
                          <a:effectLst/>
                        </a:rPr>
                        <a:t>technology </a:t>
                      </a:r>
                      <a:r>
                        <a:rPr lang="en-US" sz="2000" kern="0" dirty="0">
                          <a:effectLst/>
                        </a:rPr>
                        <a:t>of </a:t>
                      </a:r>
                      <a:r>
                        <a:rPr lang="en-US" sz="2000" kern="0" dirty="0" smtClean="0">
                          <a:effectLst/>
                        </a:rPr>
                        <a:t>host </a:t>
                      </a:r>
                      <a:r>
                        <a:rPr lang="en-US" sz="2000" kern="0" dirty="0">
                          <a:effectLst/>
                        </a:rPr>
                        <a:t>country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Unethical behavior</a:t>
                      </a:r>
                      <a:r>
                        <a:rPr lang="en-US" sz="2000" kern="0" dirty="0">
                          <a:effectLst/>
                        </a:rPr>
                        <a:t>: Emerging market firms bring poor governance standards to </a:t>
                      </a:r>
                      <a:r>
                        <a:rPr lang="en-US" sz="2000" kern="0" dirty="0" smtClean="0">
                          <a:effectLst/>
                        </a:rPr>
                        <a:t>host </a:t>
                      </a:r>
                      <a:r>
                        <a:rPr lang="en-US" sz="2000" kern="0" dirty="0">
                          <a:effectLst/>
                        </a:rPr>
                        <a:t>country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Status loss</a:t>
                      </a:r>
                      <a:r>
                        <a:rPr lang="en-US" sz="2000" kern="0" dirty="0">
                          <a:effectLst/>
                        </a:rPr>
                        <a:t>: </a:t>
                      </a:r>
                      <a:r>
                        <a:rPr lang="en-US" sz="2000" kern="0" dirty="0" smtClean="0">
                          <a:effectLst/>
                        </a:rPr>
                        <a:t>Loss </a:t>
                      </a:r>
                      <a:r>
                        <a:rPr lang="en-US" sz="2000" kern="0" dirty="0">
                          <a:effectLst/>
                        </a:rPr>
                        <a:t>of </a:t>
                      </a:r>
                      <a:r>
                        <a:rPr lang="en-US" sz="2000" kern="0" dirty="0" smtClean="0">
                          <a:effectLst/>
                        </a:rPr>
                        <a:t>relative advance status </a:t>
                      </a:r>
                      <a:r>
                        <a:rPr lang="en-US" sz="2000" kern="0" dirty="0">
                          <a:effectLst/>
                        </a:rPr>
                        <a:t>of </a:t>
                      </a:r>
                      <a:r>
                        <a:rPr lang="en-US" sz="2000" kern="0" dirty="0" smtClean="0">
                          <a:effectLst/>
                        </a:rPr>
                        <a:t>host </a:t>
                      </a:r>
                      <a:r>
                        <a:rPr lang="en-US" sz="2000" kern="0" dirty="0">
                          <a:effectLst/>
                        </a:rPr>
                        <a:t>country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Suggested host country government policy responses</a:t>
                      </a:r>
                      <a:endParaRPr lang="en-US" sz="20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Exclude</a:t>
                      </a:r>
                      <a:r>
                        <a:rPr lang="en-US" sz="2000" kern="0" dirty="0">
                          <a:effectLst/>
                        </a:rPr>
                        <a:t>: Exclude particular technologies from </a:t>
                      </a:r>
                      <a:r>
                        <a:rPr lang="en-US" sz="2000" kern="0" dirty="0" smtClean="0">
                          <a:effectLst/>
                        </a:rPr>
                        <a:t>acquisition/</a:t>
                      </a:r>
                      <a:r>
                        <a:rPr lang="en-US" sz="2000" kern="0" baseline="0" dirty="0" smtClean="0">
                          <a:effectLst/>
                        </a:rPr>
                        <a:t> transfer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Monitor</a:t>
                      </a:r>
                      <a:r>
                        <a:rPr lang="en-US" sz="2000" kern="0" dirty="0">
                          <a:effectLst/>
                        </a:rPr>
                        <a:t>: Require </a:t>
                      </a:r>
                      <a:r>
                        <a:rPr lang="en-US" sz="2000" kern="0" dirty="0" smtClean="0">
                          <a:effectLst/>
                        </a:rPr>
                        <a:t>and monitor</a:t>
                      </a:r>
                      <a:r>
                        <a:rPr lang="en-US" sz="2000" kern="0" baseline="0" dirty="0" smtClean="0">
                          <a:effectLst/>
                        </a:rPr>
                        <a:t> </a:t>
                      </a:r>
                      <a:r>
                        <a:rPr lang="en-US" sz="2000" kern="0" dirty="0" smtClean="0">
                          <a:effectLst/>
                        </a:rPr>
                        <a:t>high </a:t>
                      </a:r>
                      <a:r>
                        <a:rPr lang="en-US" sz="2000" kern="0" dirty="0">
                          <a:effectLst/>
                        </a:rPr>
                        <a:t>governance </a:t>
                      </a:r>
                      <a:r>
                        <a:rPr lang="en-US" sz="2000" kern="0" dirty="0" smtClean="0">
                          <a:effectLst/>
                        </a:rPr>
                        <a:t>standards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effectLst/>
                        </a:rPr>
                        <a:t>Control</a:t>
                      </a:r>
                      <a:r>
                        <a:rPr lang="en-US" sz="2000" kern="0" dirty="0">
                          <a:effectLst/>
                        </a:rPr>
                        <a:t>: Control </a:t>
                      </a:r>
                      <a:r>
                        <a:rPr lang="en-US" sz="2000" kern="0" dirty="0" smtClean="0">
                          <a:effectLst/>
                        </a:rPr>
                        <a:t>expansion in </a:t>
                      </a:r>
                      <a:r>
                        <a:rPr lang="en-US" sz="2000" kern="0" dirty="0">
                          <a:effectLst/>
                        </a:rPr>
                        <a:t>areas of future development</a:t>
                      </a:r>
                      <a:endParaRPr lang="en-US" sz="20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68" y="365125"/>
            <a:ext cx="10515600" cy="768985"/>
          </a:xfrm>
        </p:spPr>
        <p:txBody>
          <a:bodyPr/>
          <a:lstStyle/>
          <a:p>
            <a:r>
              <a:rPr lang="en-US" b="1" dirty="0"/>
              <a:t>Concerns on SOMNCs from Emerging Markets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Alvaro Cuervo-Cazurra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13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0517" y="-24992"/>
            <a:ext cx="1491483" cy="149148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225615" y="2131427"/>
            <a:ext cx="3265095" cy="4214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59003" y="2131427"/>
            <a:ext cx="3223406" cy="4214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850702" y="2142514"/>
            <a:ext cx="3086097" cy="42140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8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100234"/>
            <a:ext cx="10829925" cy="54506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SOMNCs from emerging economies: Political concerns over their foreign expansion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Challenge traditional view of policies welcoming and supporting inward FDI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Research challenges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Identification of SOMNCs: Variety of state influence on firms; multiple levels of government; most studies on partially owned SOEs; datasets exclude leading firms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Policy challenges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Separate state ownership from emerging market origin concerns and policies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State ownership concerns: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National security (non-business objectives)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Opacity (multilevel agency)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Trojan horse (soft power)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Emerging market concern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Hollowing out (acquire capabilities)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Unethical behavior (weak governance)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Status loss (new competitors)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Policy development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Ex-ante policies that clarify to achieve benefits of inward FDI, with reciprocity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Exclusion: National security and hollowing out</a:t>
            </a:r>
            <a:br>
              <a:rPr lang="en-US" dirty="0" smtClean="0"/>
            </a:br>
            <a:r>
              <a:rPr lang="en-US" dirty="0" smtClean="0"/>
              <a:t>Monitoring: Opaque behavior and unethical behavior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Control: Trojan horse and status loss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14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2687" y="0"/>
            <a:ext cx="1909313" cy="127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7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388" y="1277639"/>
            <a:ext cx="11422380" cy="238760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Thanks but No Thanks:</a:t>
            </a:r>
            <a:br>
              <a:rPr lang="en-US" sz="6600" b="1" dirty="0" smtClean="0"/>
            </a:br>
            <a:r>
              <a:rPr lang="en-US" sz="6600" b="1" dirty="0" smtClean="0"/>
              <a:t> State-Owned Multinationals from Emerging Markets and Host Country Policies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388" y="3747602"/>
            <a:ext cx="11734800" cy="311039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400" dirty="0" smtClean="0"/>
              <a:t>Alvaro CUERVO-CAZURRA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Northeastern University</a:t>
            </a:r>
          </a:p>
          <a:p>
            <a:pPr>
              <a:spcBef>
                <a:spcPts val="0"/>
              </a:spcBef>
            </a:pPr>
            <a:r>
              <a:rPr lang="en-US" sz="3200" dirty="0" smtClean="0"/>
              <a:t>a.cuervocazurra@neu.edu</a:t>
            </a:r>
          </a:p>
          <a:p>
            <a:r>
              <a:rPr lang="en-US" sz="3900" dirty="0" smtClean="0"/>
              <a:t> 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AutoShape 2" descr="Billedresultat for than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338" y="5372100"/>
            <a:ext cx="30765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0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Alvaro Cuervo-Cazurra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68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State Ownership: Concerns and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r>
              <a:rPr lang="en-US" dirty="0" smtClean="0"/>
              <a:t>Concerns: Objectives of government</a:t>
            </a:r>
          </a:p>
          <a:p>
            <a:pPr lvl="1"/>
            <a:r>
              <a:rPr lang="en-US" dirty="0" smtClean="0"/>
              <a:t>Unfair advantages: Subsidies and support from government</a:t>
            </a:r>
          </a:p>
          <a:p>
            <a:pPr lvl="1"/>
            <a:r>
              <a:rPr lang="en-US" dirty="0" smtClean="0"/>
              <a:t>National security: Foreign government obtains state secrets and influences domestic politics</a:t>
            </a:r>
          </a:p>
          <a:p>
            <a:pPr lvl="2"/>
            <a:r>
              <a:rPr lang="en-US" dirty="0" smtClean="0"/>
              <a:t>Depends on relationship among governments, industry of operation, and location of investment</a:t>
            </a:r>
          </a:p>
          <a:p>
            <a:r>
              <a:rPr lang="en-US" dirty="0" smtClean="0"/>
              <a:t>Policies: ex-ante rules (ownership neutrality)</a:t>
            </a:r>
          </a:p>
          <a:p>
            <a:pPr lvl="1"/>
            <a:r>
              <a:rPr lang="en-US" dirty="0" smtClean="0"/>
              <a:t>Unfair advantages: Unclear claim, large private firms control home market and subsidize foreign operations</a:t>
            </a:r>
          </a:p>
          <a:p>
            <a:pPr lvl="1"/>
            <a:r>
              <a:rPr lang="en-US" dirty="0" smtClean="0"/>
              <a:t>National security: Identify areas of concern and review investments for state and private firms (e.g., domestic shipping in US (!), defense hardware and software, airlines…)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4135" y="1"/>
            <a:ext cx="1457864" cy="145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38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7575" cy="5492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Emerging </a:t>
            </a:r>
            <a:r>
              <a:rPr lang="en-US" b="1" dirty="0"/>
              <a:t>M</a:t>
            </a:r>
            <a:r>
              <a:rPr lang="en-US" b="1" dirty="0" smtClean="0"/>
              <a:t>arket </a:t>
            </a:r>
            <a:r>
              <a:rPr lang="en-US" b="1" dirty="0"/>
              <a:t>O</a:t>
            </a:r>
            <a:r>
              <a:rPr lang="en-US" b="1" dirty="0" smtClean="0"/>
              <a:t>rigin: Concerns and policies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/>
          </a:bodyPr>
          <a:lstStyle/>
          <a:p>
            <a:r>
              <a:rPr lang="en-US" dirty="0" smtClean="0"/>
              <a:t>Concerns: Location of technologies</a:t>
            </a:r>
          </a:p>
          <a:p>
            <a:pPr lvl="1"/>
            <a:r>
              <a:rPr lang="en-US" dirty="0" smtClean="0"/>
              <a:t>Loss of comparative advantage: Combination of low-cost production with high-tech advantages in home country</a:t>
            </a:r>
          </a:p>
          <a:p>
            <a:pPr lvl="1"/>
            <a:r>
              <a:rPr lang="en-US" dirty="0" smtClean="0"/>
              <a:t>Hollowing out: Extraction and transfer of strategic technologies from target company to upgrade home country operation, no new investments in the host country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Policies: ex-ante rules (home origin neutrality)</a:t>
            </a:r>
          </a:p>
          <a:p>
            <a:pPr lvl="1"/>
            <a:r>
              <a:rPr lang="en-US" dirty="0" smtClean="0"/>
              <a:t>Loss of comparative advantage: Unclear claim, maintain source of technology and benefit from innovation system of advanced economy</a:t>
            </a:r>
          </a:p>
          <a:p>
            <a:pPr lvl="1"/>
            <a:r>
              <a:rPr lang="en-US" dirty="0" smtClean="0"/>
              <a:t>Strategic technologies: Define strategic areas or technologies and limit or constrain control (e.g. export constraints on nuclear material, advanced computers, high technology,…) 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18</a:t>
            </a:fld>
            <a:endParaRPr lang="en-US"/>
          </a:p>
        </p:txBody>
      </p:sp>
      <p:pic>
        <p:nvPicPr>
          <p:cNvPr id="25602" name="Picture 2" descr="Image result for emerging mar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870" y="0"/>
            <a:ext cx="183213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51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r>
              <a:rPr lang="en-US" b="1" dirty="0" smtClean="0"/>
              <a:t>Concerns on SOMNCs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7302" y="6024602"/>
            <a:ext cx="2173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 Sultan Balbuena (2016)</a:t>
            </a:r>
            <a:endParaRPr lang="en-US" sz="1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57299" y="2699564"/>
          <a:ext cx="7773098" cy="30099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86100"/>
                <a:gridCol w="1007398"/>
                <a:gridCol w="1497707"/>
                <a:gridCol w="981893"/>
              </a:tblGrid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Concerns of SOEs </a:t>
                      </a:r>
                      <a:r>
                        <a:rPr lang="en-US" sz="1600" u="none" strike="noStrike" dirty="0" smtClean="0">
                          <a:effectLst/>
                        </a:rPr>
                        <a:t>operating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abroad (public officials, 2015)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Somewhat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Strong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Administrative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and </a:t>
                      </a:r>
                      <a:r>
                        <a:rPr lang="en-US" sz="1600" u="none" strike="noStrike" dirty="0" smtClean="0">
                          <a:effectLst/>
                        </a:rPr>
                        <a:t>regulatory </a:t>
                      </a:r>
                      <a:r>
                        <a:rPr lang="en-US" sz="1600" u="none" strike="noStrike" dirty="0">
                          <a:effectLst/>
                        </a:rPr>
                        <a:t>procedures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Public procurement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Transactions with subsidiaries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Industry restrictions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Trade/investment agreements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Competition law and policies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Investment review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Institutional factors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Negative media coverage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Ideological/cultural/language barriers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8126"/>
            <a:ext cx="10515600" cy="4351338"/>
          </a:xfrm>
        </p:spPr>
        <p:txBody>
          <a:bodyPr/>
          <a:lstStyle/>
          <a:p>
            <a:r>
              <a:rPr lang="en-US" dirty="0" smtClean="0"/>
              <a:t>SOMNCs concerns on their foreign investments</a:t>
            </a:r>
          </a:p>
          <a:p>
            <a:pPr lvl="1"/>
            <a:r>
              <a:rPr lang="en-US" dirty="0" smtClean="0"/>
              <a:t>Evaluation of investments and oversight</a:t>
            </a:r>
          </a:p>
          <a:p>
            <a:pPr lvl="1"/>
            <a:r>
              <a:rPr lang="en-US" dirty="0" smtClean="0"/>
              <a:t>Exclusions from activities </a:t>
            </a:r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2855" y="4490760"/>
            <a:ext cx="2629145" cy="19973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0517" y="-24992"/>
            <a:ext cx="1491483" cy="149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17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/>
          <a:lstStyle/>
          <a:p>
            <a:r>
              <a:rPr lang="en-US" b="1" dirty="0" smtClean="0"/>
              <a:t>Motivation and </a:t>
            </a:r>
            <a:r>
              <a:rPr lang="en-US" b="1" dirty="0"/>
              <a:t>R</a:t>
            </a:r>
            <a:r>
              <a:rPr lang="en-US" b="1" dirty="0" smtClean="0"/>
              <a:t>esearch </a:t>
            </a:r>
            <a:r>
              <a:rPr lang="en-US" b="1" dirty="0"/>
              <a:t>Q</a:t>
            </a:r>
            <a:r>
              <a:rPr lang="en-US" b="1" dirty="0" smtClean="0"/>
              <a:t>uestion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October 2005,  the state-owned port management firm Dubai </a:t>
            </a:r>
            <a:r>
              <a:rPr lang="en-US" dirty="0"/>
              <a:t>Port World (DP </a:t>
            </a:r>
            <a:r>
              <a:rPr lang="en-US" dirty="0" smtClean="0"/>
              <a:t>World)  </a:t>
            </a:r>
            <a:r>
              <a:rPr lang="en-US" dirty="0"/>
              <a:t>acquired the British </a:t>
            </a:r>
            <a:r>
              <a:rPr lang="en-US" dirty="0" smtClean="0"/>
              <a:t>P&amp;O, which managed six US ports, after approval by the British </a:t>
            </a:r>
            <a:r>
              <a:rPr lang="en-US" dirty="0"/>
              <a:t>High Court and the US government’s Committee on Foreign Investment in the United States (CFIUS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February 2006, </a:t>
            </a:r>
            <a:r>
              <a:rPr lang="en-US" dirty="0"/>
              <a:t>Republican and </a:t>
            </a:r>
            <a:r>
              <a:rPr lang="en-US" dirty="0" smtClean="0"/>
              <a:t>Democratic </a:t>
            </a:r>
            <a:r>
              <a:rPr lang="en-US" dirty="0"/>
              <a:t>politicians in the US Congress voiced security concerns and an opposition campaign in the media </a:t>
            </a:r>
            <a:r>
              <a:rPr lang="en-US" dirty="0" smtClean="0"/>
              <a:t>started, despite that a British firm was the previous manager, DP World operated independently, port workers were US citizens, and U.S</a:t>
            </a:r>
            <a:r>
              <a:rPr lang="en-US" dirty="0"/>
              <a:t>. Customs and Border Protection was in charge of screening </a:t>
            </a:r>
            <a:r>
              <a:rPr lang="en-US" dirty="0" smtClean="0"/>
              <a:t>cargo.</a:t>
            </a:r>
          </a:p>
          <a:p>
            <a:r>
              <a:rPr lang="en-US" dirty="0" smtClean="0"/>
              <a:t>December 2006, after attempts at addressing concerns DP World </a:t>
            </a:r>
            <a:r>
              <a:rPr lang="en-US" dirty="0"/>
              <a:t>sold the management contracts to the US asset management AIG Global Investment </a:t>
            </a:r>
            <a:r>
              <a:rPr lang="en-US" dirty="0" smtClean="0"/>
              <a:t>Group, despite its lack of experience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Beisecker</a:t>
            </a:r>
            <a:r>
              <a:rPr lang="en-US" dirty="0" smtClean="0"/>
              <a:t>, 2006) </a:t>
            </a:r>
          </a:p>
          <a:p>
            <a:pPr lvl="1"/>
            <a:r>
              <a:rPr lang="en-US" sz="1000" dirty="0" smtClean="0"/>
              <a:t>https://www.youtube.com/watch?v=gm3mlAhcr5s</a:t>
            </a:r>
          </a:p>
          <a:p>
            <a:pPr lvl="1"/>
            <a:r>
              <a:rPr lang="en-US" sz="1000" dirty="0" smtClean="0"/>
              <a:t>https://www.youtube.com/watch?v=lqmuAcOU8hU</a:t>
            </a:r>
            <a:endParaRPr lang="en-US" sz="1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599" y="5132389"/>
            <a:ext cx="4085219" cy="97024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2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5500"/>
          </a:xfrm>
        </p:spPr>
        <p:txBody>
          <a:bodyPr/>
          <a:lstStyle/>
          <a:p>
            <a:r>
              <a:rPr lang="en-US" b="1" dirty="0" smtClean="0"/>
              <a:t>Motivation and Research </a:t>
            </a:r>
            <a:r>
              <a:rPr lang="en-US" b="1" dirty="0"/>
              <a:t>Q</a:t>
            </a:r>
            <a:r>
              <a:rPr lang="en-US" b="1" dirty="0" smtClean="0"/>
              <a:t>uestion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66850"/>
            <a:ext cx="10772775" cy="4889500"/>
          </a:xfrm>
        </p:spPr>
        <p:txBody>
          <a:bodyPr>
            <a:normAutofit/>
          </a:bodyPr>
          <a:lstStyle/>
          <a:p>
            <a:r>
              <a:rPr lang="en-US" dirty="0" smtClean="0"/>
              <a:t>Most countries develop policies to attract inward foreign direct investment (FDI) (Tavares et al., 2016): reductions in taxes, subsidized investment, investment promotion agencies…</a:t>
            </a:r>
          </a:p>
          <a:p>
            <a:r>
              <a:rPr lang="en-US" dirty="0" smtClean="0"/>
              <a:t>But investments by state-owned multinationals (SOMNCs) from emerging countries tend to be disliked or blocked (e.g., DP World management of ports, CNOOC acquisition of SUNOCO…)</a:t>
            </a:r>
            <a:endParaRPr lang="en-US" dirty="0"/>
          </a:p>
          <a:p>
            <a:r>
              <a:rPr lang="en-US" dirty="0" smtClean="0"/>
              <a:t>Tension between theoretical arguments and reality for some firms</a:t>
            </a:r>
          </a:p>
          <a:p>
            <a:endParaRPr lang="en-US" dirty="0" smtClean="0"/>
          </a:p>
          <a:p>
            <a:r>
              <a:rPr lang="en-US" dirty="0" smtClean="0"/>
              <a:t>Question: What is the impact on the internationalization of state-owned companies from emerging markets on host country government policy?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3150" y="1354138"/>
            <a:ext cx="95885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3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104299"/>
            <a:ext cx="11555730" cy="85407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Identifying SOMNCs from Emerging </a:t>
            </a:r>
            <a:r>
              <a:rPr lang="en-US" sz="4000" b="1" dirty="0"/>
              <a:t>M</a:t>
            </a:r>
            <a:r>
              <a:rPr lang="en-US" sz="4000" b="1" dirty="0" smtClean="0"/>
              <a:t>arkets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410" y="958374"/>
            <a:ext cx="10965180" cy="4957763"/>
          </a:xfrm>
        </p:spPr>
        <p:txBody>
          <a:bodyPr/>
          <a:lstStyle/>
          <a:p>
            <a:r>
              <a:rPr lang="en-US" dirty="0" smtClean="0"/>
              <a:t>Difficult to identify SOMNCs from emerging markets</a:t>
            </a:r>
          </a:p>
          <a:p>
            <a:pPr lvl="1"/>
            <a:r>
              <a:rPr lang="en-US" dirty="0" smtClean="0"/>
              <a:t>1. What is a SOMNC? Multiple levels of state ownership (and most are probably not multinationals)</a:t>
            </a:r>
          </a:p>
          <a:p>
            <a:pPr lvl="2"/>
            <a:r>
              <a:rPr lang="en-US" dirty="0" smtClean="0"/>
              <a:t>How may SOEs are in Sweden? And how many in Germany? 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218977" y="6582975"/>
            <a:ext cx="1426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PWC (2015)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84" y="2552224"/>
            <a:ext cx="5100043" cy="42179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561072"/>
            <a:ext cx="4943475" cy="42486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67358" y="-63341"/>
            <a:ext cx="1624642" cy="137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77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104299"/>
            <a:ext cx="11555730" cy="85407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Identifying SOMNCs from Emerging </a:t>
            </a:r>
            <a:r>
              <a:rPr lang="en-US" sz="4000" b="1" dirty="0"/>
              <a:t>M</a:t>
            </a:r>
            <a:r>
              <a:rPr lang="en-US" sz="4000" b="1" dirty="0" smtClean="0"/>
              <a:t>arkets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410" y="958374"/>
            <a:ext cx="10965180" cy="4957763"/>
          </a:xfrm>
        </p:spPr>
        <p:txBody>
          <a:bodyPr/>
          <a:lstStyle/>
          <a:p>
            <a:r>
              <a:rPr lang="en-US" dirty="0" smtClean="0"/>
              <a:t>Difficult to identify SOMNCs from emerging markets</a:t>
            </a:r>
          </a:p>
          <a:p>
            <a:pPr lvl="1"/>
            <a:r>
              <a:rPr lang="en-US" dirty="0" smtClean="0"/>
              <a:t>2. No database of SOMNCs: OECD and selected countries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773028" y="6617176"/>
            <a:ext cx="13773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Source: OECD (2015)</a:t>
            </a:r>
            <a:endParaRPr lang="en-US" sz="11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00532"/>
              </p:ext>
            </p:extLst>
          </p:nvPr>
        </p:nvGraphicFramePr>
        <p:xfrm>
          <a:off x="160020" y="1940614"/>
          <a:ext cx="5478782" cy="467656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9207"/>
                <a:gridCol w="638175"/>
                <a:gridCol w="657225"/>
                <a:gridCol w="809625"/>
                <a:gridCol w="790575"/>
                <a:gridCol w="695325"/>
                <a:gridCol w="628650"/>
              </a:tblGrid>
              <a:tr h="90852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 of SOEs-All (2012)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 of SOEs-Majority-owned listed entities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 of SOEs-Majority-owned non-listed entities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 of SOEs-Statutory and quasi-corporations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 of SOE employees-All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Value of SOEs (USD bn)-All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Australia (AUS)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49945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18.3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Austria (AUT)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74161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Belgium (BEL)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88476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10.2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Canada (CAN)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86588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28.3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Chile (CHL)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48900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22.2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Czech Republic (CZE)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140300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40.3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Denmark (DNK)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22823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11.9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Estonia (EST)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25661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Finland (FIN)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84760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44.2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France (FRA)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781643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70.3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Germany (DEU)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349203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47.3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Greece (GRC)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45258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12.9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Hungary (HUN)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370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124924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6.6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Iceland (ISL)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4737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Ireland (IRL)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39582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31.9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Israel (ISR)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54959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48.9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Italy (ITA)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526911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226.1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Japan (JPN)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64173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339.3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Korea (KOR)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129235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200.9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Luxembourg (LUX)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13118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  <a:tr h="163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Mexico (MEX)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83.2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31" marR="6831" marT="6831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706491"/>
              </p:ext>
            </p:extLst>
          </p:nvPr>
        </p:nvGraphicFramePr>
        <p:xfrm>
          <a:off x="5812157" y="1940614"/>
          <a:ext cx="5993128" cy="443627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03068"/>
                <a:gridCol w="647700"/>
                <a:gridCol w="771525"/>
                <a:gridCol w="847725"/>
                <a:gridCol w="742950"/>
                <a:gridCol w="685800"/>
                <a:gridCol w="594360"/>
              </a:tblGrid>
              <a:tr h="78727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 of SOEs-All (2012)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 of SOEs-Majority-owned listed entities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 of SOEs-Majority-owned non-listed entities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 of SOEs-Statutory and quasi-corporations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Number of SOE employees-All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Value of SOEs (USD bn)-All 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Netherlands (NLD)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50313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107.2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44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New Zealand (NZL)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33424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8.1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Norway (NOR)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45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221045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243.7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Poland (POL)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326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159730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61.6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Portugal (PRT)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146899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8.0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21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Slovak Republic (SVK)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17.3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Slovenia (SVN)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52039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12.6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Spain (ESP)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44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95589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Sweden (SWE)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135608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85.6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Switzerland (CHE)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101098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39.7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Turkey (TUR)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170759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69.8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United Kingdom (GBR)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397312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88.0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United States (USA)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599010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13.5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China (CHN)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147000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35947000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India (IND)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1097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68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Indonesia (IDN)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141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147.0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Russian Federation (RUS)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1147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17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14305100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South Africa (ZAF)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512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Malaysia (MYS)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n.a</a:t>
                      </a:r>
                      <a:r>
                        <a:rPr lang="en-US" sz="1100" dirty="0" smtClean="0"/>
                        <a:t>.</a:t>
                      </a:r>
                      <a:endParaRPr lang="en-US" sz="1100" dirty="0"/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57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United Arab Emirates (ARE)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n.a</a:t>
                      </a:r>
                      <a:r>
                        <a:rPr lang="en-US" sz="1100" u="none" strike="noStrike" dirty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  <a:tr h="158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Viet Nam (VNM)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3239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n.a.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1606400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116.3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29" marR="3529" marT="3529" marB="0" anchor="b"/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7358" y="-63341"/>
            <a:ext cx="1624642" cy="137828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39487" y="4666891"/>
            <a:ext cx="595222" cy="4917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8220"/>
            <a:ext cx="10965180" cy="5188744"/>
          </a:xfrm>
        </p:spPr>
        <p:txBody>
          <a:bodyPr/>
          <a:lstStyle/>
          <a:p>
            <a:r>
              <a:rPr lang="en-US" dirty="0" smtClean="0"/>
              <a:t>Difficult to identify SOMNCs from emerging markets</a:t>
            </a:r>
          </a:p>
          <a:p>
            <a:pPr lvl="1"/>
            <a:r>
              <a:rPr lang="en-US" dirty="0" smtClean="0"/>
              <a:t>2. No database of SOMNCs: </a:t>
            </a:r>
            <a:r>
              <a:rPr lang="en-US" dirty="0"/>
              <a:t>W</a:t>
            </a:r>
            <a:r>
              <a:rPr lang="en-US" dirty="0" smtClean="0"/>
              <a:t>e only know about partially owned SOMNCs (Fortune 500)</a:t>
            </a:r>
          </a:p>
          <a:p>
            <a:pPr lvl="1"/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6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391319"/>
            <a:ext cx="10515600" cy="5969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Identifying SOMNCs from Emerging Markets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328735" y="6579798"/>
            <a:ext cx="1426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PWC (2015)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973" y="1795925"/>
            <a:ext cx="5716170" cy="5062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7358" y="-63341"/>
            <a:ext cx="1624642" cy="137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2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365125"/>
            <a:ext cx="11826240" cy="5683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Identifying SOMNCs from Emerging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3450"/>
            <a:ext cx="10965180" cy="5243513"/>
          </a:xfrm>
        </p:spPr>
        <p:txBody>
          <a:bodyPr/>
          <a:lstStyle/>
          <a:p>
            <a:r>
              <a:rPr lang="en-US" dirty="0" smtClean="0"/>
              <a:t>Difficult to identify SOMNCs from emerging markets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. The list matters: Leading SOMNCs may be excluded (e.g., oil and gas)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330674"/>
              </p:ext>
            </p:extLst>
          </p:nvPr>
        </p:nvGraphicFramePr>
        <p:xfrm>
          <a:off x="613410" y="1844992"/>
          <a:ext cx="11010899" cy="4693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41559"/>
                <a:gridCol w="2542334"/>
                <a:gridCol w="1271168"/>
                <a:gridCol w="1271168"/>
                <a:gridCol w="1271168"/>
                <a:gridCol w="1271168"/>
                <a:gridCol w="1694890"/>
                <a:gridCol w="847444"/>
              </a:tblGrid>
              <a:tr h="303582"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Rank Forbes</a:t>
                      </a:r>
                      <a:endParaRPr lang="en-US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Company</a:t>
                      </a:r>
                      <a:endParaRPr lang="en-US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Country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Sales 2016, US$ billions 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Profits 2016, US$ billions 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Assets 2016, US$ billions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Market Value 2016, US$ billions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State owned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ExxonMobil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USA</a:t>
                      </a:r>
                      <a:endParaRPr lang="en-US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197.5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7.8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330.3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343.2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Royal Dutch Shell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Netherlands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234.8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4.7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411.3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228.8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China Petroleum &amp; Chemical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China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255.7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216.7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105.1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Yes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4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Total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France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128.1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6.2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231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128.1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5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Gazprom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Russia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91.4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12.1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265.4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51.8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Yes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6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Rosneft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Russia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74.9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2.7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193.2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62.4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Yes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PetroChina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China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214.8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1.2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344.9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204.5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Yes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Reliance Industries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India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41.8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4.3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97.9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71.2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9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err="1">
                          <a:effectLst/>
                        </a:rPr>
                        <a:t>LukOil</a:t>
                      </a:r>
                      <a:endParaRPr lang="en-US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Russia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74.6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3.1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83.2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44.6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10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PTT PCL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Thailand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48.7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2.6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63.4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32.4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Yes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11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Phillips 66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USA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71.2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1.5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51.7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39.9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Valero Energy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USA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75.7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2.3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46.8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29.4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13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Repsol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Spain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38.4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1.9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68.4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23.8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14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Oil &amp; Natural Gas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India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19.9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2.2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57.7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37.2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Yes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15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Indian Oil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India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54.1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1.7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37.3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30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Yes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16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Marathon Petroleum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USA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56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1.2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44.4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26.4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Surgutneftegas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Russia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13.9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7.8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60.9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18.5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BP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UK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183.8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0.115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263.3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114.7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19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Chevron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USA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110.5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-0.497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260.1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206.1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  <a:tr h="202388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20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SK Holdings</a:t>
                      </a:r>
                      <a:endParaRPr lang="en-US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South Korea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72.1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0.66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85.3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14.7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 </a:t>
                      </a:r>
                      <a:endParaRPr lang="en-US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22" marR="56922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328735" y="6579798"/>
            <a:ext cx="1550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Forbes (2017)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7358" y="-63341"/>
            <a:ext cx="1624642" cy="137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7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365125"/>
            <a:ext cx="11826240" cy="6064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Identifying SOMNCs from Emerging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1550"/>
            <a:ext cx="10965180" cy="5205413"/>
          </a:xfrm>
        </p:spPr>
        <p:txBody>
          <a:bodyPr/>
          <a:lstStyle/>
          <a:p>
            <a:r>
              <a:rPr lang="en-US" dirty="0" smtClean="0"/>
              <a:t>Difficult to identify SOMNCs from emerging markets</a:t>
            </a:r>
          </a:p>
          <a:p>
            <a:pPr lvl="1"/>
            <a:r>
              <a:rPr lang="en-US" dirty="0" smtClean="0"/>
              <a:t>2. The list matters: Leading SOMNCs may be excluded (e.g., oil and gas)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391848"/>
              </p:ext>
            </p:extLst>
          </p:nvPr>
        </p:nvGraphicFramePr>
        <p:xfrm>
          <a:off x="838200" y="2073275"/>
          <a:ext cx="10172700" cy="4480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94849"/>
                <a:gridCol w="2517553"/>
                <a:gridCol w="2330293"/>
                <a:gridCol w="2330293"/>
                <a:gridCol w="1899712"/>
              </a:tblGrid>
              <a:tr h="0"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Rank 2016</a:t>
                      </a:r>
                      <a:endParaRPr lang="en-US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Company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Country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Revenue 2015 (US$ billion)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State Ownership (%)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Saudi Aramco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Saudi Arabia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478.0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100.0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2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NIOC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Iran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110.0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100.0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3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ExxonMobil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US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268.9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3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CNPC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China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428.6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100.0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5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PDV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Venezuela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128.4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100.0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6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Rosneft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Russia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91.7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69.5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6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BP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UK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222.8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8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Royal Dutch Shell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The Netherlands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265.0</a:t>
                      </a:r>
                      <a:endParaRPr lang="en-US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 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9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Gazprom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Russia</a:t>
                      </a:r>
                      <a:endParaRPr lang="en-US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106.3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50.0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10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Total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 smtClean="0">
                          <a:effectLst/>
                        </a:rPr>
                        <a:t>France</a:t>
                      </a:r>
                      <a:endParaRPr lang="en-US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212.0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11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Chevron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US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129.9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12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 err="1">
                          <a:effectLst/>
                        </a:rPr>
                        <a:t>Sonatrach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Algeria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76.1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100.0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Petrobras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Brazil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130.0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28.7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14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KPC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Kuwait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251.9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100.0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15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Adnoc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UAE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60.0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100.0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16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Lukoil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Russia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144.2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just"/>
                      <a:endParaRPr lang="en-US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17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QP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Qatar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37.0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100.0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18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Pemex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Mexico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117.5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100.0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19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Petronas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Malaysia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</a:rPr>
                        <a:t>100.7</a:t>
                      </a:r>
                      <a:endParaRPr lang="en-US" sz="1400" b="1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</a:rPr>
                        <a:t>100.0</a:t>
                      </a:r>
                      <a:endParaRPr lang="en-US" sz="1400" b="1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20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Sinopec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just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China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455.5</a:t>
                      </a:r>
                      <a:endParaRPr lang="en-US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r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70.9</a:t>
                      </a:r>
                      <a:endParaRPr lang="en-US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918073" y="6594722"/>
            <a:ext cx="4273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Energy Intelligence (2017), Energy Business </a:t>
            </a:r>
            <a:r>
              <a:rPr lang="en-US" sz="1200" dirty="0"/>
              <a:t>R</a:t>
            </a:r>
            <a:r>
              <a:rPr lang="en-US" sz="1200" dirty="0" smtClean="0"/>
              <a:t>eview (2016)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7358" y="-63341"/>
            <a:ext cx="1624642" cy="137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2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Concerns on SOMNCs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152526"/>
            <a:ext cx="5760468" cy="502443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Host concerns of SOMNCs investment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Preferential treatment and competitive distortions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Some on national security on infrastructure and strategic technology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No differences in motivation 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Cuervo-Cazurra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27FC-0A4F-4713-ABD7-9CE6F93AC970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5902" y="6581001"/>
            <a:ext cx="2173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 Sultan Balbuena (2016)</a:t>
            </a:r>
            <a:endParaRPr lang="en-US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566883"/>
              </p:ext>
            </p:extLst>
          </p:nvPr>
        </p:nvGraphicFramePr>
        <p:xfrm>
          <a:off x="413070" y="3214476"/>
          <a:ext cx="4910707" cy="32244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00932"/>
                <a:gridCol w="428625"/>
                <a:gridCol w="942975"/>
                <a:gridCol w="638175"/>
              </a:tblGrid>
              <a:tr h="435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Concerns about foreign SOE investment (public officials, 2015)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Low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Somewhat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Strong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Maintain a level playing field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</a:tr>
              <a:tr h="34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Competition enforcement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National security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</a:tr>
              <a:tr h="42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Ad hoc political intervention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Public Interest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Insufficient Information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Corruption Risk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Net economic benefits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Protect national champions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Re-nationalisation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</a:tr>
              <a:tr h="176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SOE Governance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42" marR="4542" marT="4542" marB="0" anchor="b"/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6096000" y="1152526"/>
            <a:ext cx="4789098" cy="4977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Managers concerns of SOEs</a:t>
            </a:r>
          </a:p>
          <a:p>
            <a:pPr lvl="1"/>
            <a:r>
              <a:rPr lang="en-US" dirty="0" smtClean="0"/>
              <a:t>Conflict and interference</a:t>
            </a:r>
          </a:p>
          <a:p>
            <a:pPr lvl="1"/>
            <a:r>
              <a:rPr lang="en-US" dirty="0" smtClean="0"/>
              <a:t>Distortion of competition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0704" y="2838309"/>
            <a:ext cx="3142463" cy="40196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18977" y="6582975"/>
            <a:ext cx="1426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PWC (2015)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5095" y="4689100"/>
            <a:ext cx="3175816" cy="18408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0517" y="-24992"/>
            <a:ext cx="1491483" cy="149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62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2415</Words>
  <Application>Microsoft Office PowerPoint</Application>
  <PresentationFormat>Widescreen</PresentationFormat>
  <Paragraphs>906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Thanks but No Thanks:  State-Owned Multinationals from Emerging Markets and Host Country Policies</vt:lpstr>
      <vt:lpstr>Motivation and Research Question </vt:lpstr>
      <vt:lpstr>Motivation and Research Question </vt:lpstr>
      <vt:lpstr>Identifying SOMNCs from Emerging Markets</vt:lpstr>
      <vt:lpstr>Identifying SOMNCs from Emerging Markets</vt:lpstr>
      <vt:lpstr>Identifying SOMNCs from Emerging Markets</vt:lpstr>
      <vt:lpstr>Identifying SOMNCs from Emerging Markets</vt:lpstr>
      <vt:lpstr>Identifying SOMNCs from Emerging Markets</vt:lpstr>
      <vt:lpstr>Concerns on SOMNCs</vt:lpstr>
      <vt:lpstr>Concerns on SOMNCs from Emerging Markets</vt:lpstr>
      <vt:lpstr>Concerns on SOMNCs from Emerging Markets</vt:lpstr>
      <vt:lpstr>Concerns on SOMNCs from Emerging Markets</vt:lpstr>
      <vt:lpstr>Concerns on SOMNCs from Emerging Markets</vt:lpstr>
      <vt:lpstr>Conclusions</vt:lpstr>
      <vt:lpstr>Thanks but No Thanks:  State-Owned Multinationals from Emerging Markets and Host Country Policies</vt:lpstr>
      <vt:lpstr>PowerPoint Presentation</vt:lpstr>
      <vt:lpstr>State Ownership: Concerns and Policies</vt:lpstr>
      <vt:lpstr>Emerging Market Origin: Concerns and policies</vt:lpstr>
      <vt:lpstr>Concerns on SOMNCs</vt:lpstr>
    </vt:vector>
  </TitlesOfParts>
  <Company>Northeastern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Challenges for Emerging Market Multinationals</dc:title>
  <dc:creator>Cuervo-Cazurra, Alvaro</dc:creator>
  <cp:lastModifiedBy>Cuervo-Cazurra, Alvaro</cp:lastModifiedBy>
  <cp:revision>103</cp:revision>
  <dcterms:created xsi:type="dcterms:W3CDTF">2017-10-15T00:12:55Z</dcterms:created>
  <dcterms:modified xsi:type="dcterms:W3CDTF">2018-10-11T21:36:31Z</dcterms:modified>
</cp:coreProperties>
</file>