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9C09-CC6D-4EED-BCC5-EF124C1CB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5537D-FBE4-4850-ACD0-336AE22E5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C1FAB-913E-4B02-AE78-F47917F8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94BC9-EC3B-4423-BE7E-2C190303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2B8DD-CF91-4D5F-ADBB-9D9C7354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3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0E1B-CF65-4C61-B774-435ADED3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203AD-49A0-4502-9ACC-A04717FB3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9C1F8-A09D-40F5-874C-07BAE82C1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5B2C-E6C8-48F9-98B4-6E9D1BCD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849C4-CF70-446F-8874-DC8B8C63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7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9E10D9-8C1E-4E0C-A5D2-409A7E13C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B6F7A-F58B-4E9C-B0EF-E7B8DFDF5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6484A-F8F7-43A1-BA1F-CDA97A2C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71476-0943-4AE2-9F49-8A51F54C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3547A-0B49-4A7B-A7D8-B4B575E3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3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9D38-F87A-408B-89DD-9089C988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44376-AF05-47B1-9B38-F002EFDD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120BD-8D0D-4EA3-A55C-5E89B18A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A4E45-6A02-457B-BD02-3D972864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08060-F279-4A41-8AEE-F8A2F578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0E41-AC4A-4ABD-B7CD-90DDA1E9B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D46F9-DDA4-4151-927D-3C412B993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183A2-340F-427E-8CC1-4BE2C12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22496-DEC5-431B-B564-51DFC1CC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32C00-1282-4518-8FC1-308E31C3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8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C5C2-DCFF-47BC-B19B-F78BA8F7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5D68-29E2-4C29-943E-9B7C5BF25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7689F-E19B-4E34-8560-427B01CB0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4B057-F609-4707-B5E6-42588025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01F53-F9F6-4555-8056-D0C2F206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6D11B-C4EB-46D8-B9C6-3CB46ABC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7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25BA7-0F16-4AC1-8935-1964A7C7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9FC6E-B7F4-4F13-9C5C-89D048A56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1F931-3E9D-4321-B876-16FEDF0C0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BBFAC-312B-45FD-828F-715C0877A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7F93A-5A63-44EC-ADD2-97303037C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E94787-67EF-4E9B-A321-EAF26ED3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3E5F2A-372D-43BB-8E78-8BA34920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570F8-77F8-4A42-B845-17EB7C22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1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D905F-86F0-4DBC-B5A3-A9B178D0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E9028-606E-42BE-AEB7-14AD73FF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D9F7A-6D07-4CA8-96E4-3ED17312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C72AD-BB83-461E-9FB3-93B2682B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8AD641-C40C-4D13-995E-2AF3E16B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51608-16E3-4D9A-8F62-7AE0419D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2E4C1-5995-454C-ABDE-9A4BACDE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6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BCDC-097A-4BAF-9799-059E91848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0824D-9E40-484F-9E30-36BB6DC55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7317C0-499F-4CCC-9856-6F78ABDC4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E124E-69D0-4DE7-A531-6EB4B8B90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B4A0C-18F3-4905-951B-B49C8DAD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4183D-A927-4D7F-8B19-52E0D3B4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1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CE011-E5FE-48E8-992C-3A8BF00B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B5A6FD-E6AD-4C14-9C12-0A9CFCAF7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EA0B62-7D40-4E8B-9B69-6F5D6C6F0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5EC0D-D5FA-476D-920E-1A8D7E11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817E3-C561-4667-B604-7D161E80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C671D-4143-4023-82E4-651F5DFD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E01BE6-DCBB-41CB-A74D-F01D43CC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5C910-B600-4D88-B7D7-739BA77D5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B41EB-A83A-47FF-903F-10243FD3B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D6BA-B01C-4147-B058-113F3E22EB5C}" type="datetimeFigureOut">
              <a:rPr lang="en-US" smtClean="0"/>
              <a:t>2021-10-15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2CD65-9A7D-45CB-8717-AAD01D92B4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3A26D-6898-4C8D-BB9C-C0F2E19E9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20DB6-424D-4A9A-9750-6C7E814D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7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FE80-7969-403F-B002-222D4E28E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437" y="461639"/>
            <a:ext cx="11150353" cy="2887539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Toward a Political Global Strategy: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From Institutions to Emerging Markets to Politics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0EA5A-8459-4232-BE38-86A71102E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3602037"/>
            <a:ext cx="11319029" cy="2887539"/>
          </a:xfrm>
        </p:spPr>
        <p:txBody>
          <a:bodyPr>
            <a:normAutofit fontScale="70000" lnSpcReduction="20000"/>
          </a:bodyPr>
          <a:lstStyle/>
          <a:p>
            <a:r>
              <a:rPr lang="en-US" sz="3500" dirty="0"/>
              <a:t>Alvaro CUERVO-CAZURRA</a:t>
            </a:r>
          </a:p>
          <a:p>
            <a:r>
              <a:rPr lang="en-US" sz="3500" dirty="0"/>
              <a:t>Northeastern University </a:t>
            </a:r>
          </a:p>
          <a:p>
            <a:r>
              <a:rPr lang="en-US" sz="3500" dirty="0"/>
              <a:t>a.cuervocazurra@neu.edu</a:t>
            </a:r>
          </a:p>
          <a:p>
            <a:endParaRPr lang="en-US" dirty="0"/>
          </a:p>
          <a:p>
            <a:r>
              <a:rPr lang="en-US" sz="3400" dirty="0"/>
              <a:t>Panel on What should we know about EMNCs and the politics of internationalization</a:t>
            </a:r>
          </a:p>
          <a:p>
            <a:endParaRPr lang="en-US" dirty="0"/>
          </a:p>
          <a:p>
            <a:r>
              <a:rPr lang="en-US" sz="2600" dirty="0"/>
              <a:t>7th Copenhagen Conference on Emerging Market Multinationals: Outward Investment From Emerging Economies</a:t>
            </a:r>
          </a:p>
          <a:p>
            <a:r>
              <a:rPr lang="en-US" sz="2600" dirty="0"/>
              <a:t>14 October 2021</a:t>
            </a:r>
          </a:p>
        </p:txBody>
      </p:sp>
    </p:spTree>
    <p:extLst>
      <p:ext uri="{BB962C8B-B14F-4D97-AF65-F5344CB8AC3E}">
        <p14:creationId xmlns:p14="http://schemas.microsoft.com/office/powerpoint/2010/main" val="99721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145D4-4632-46AF-96B0-7E3C3153B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Toward a Political Global Strategy (PGS)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442A-4FF2-4E93-ADB9-91BCDBC93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09509" cy="4351338"/>
          </a:xfrm>
        </p:spPr>
        <p:txBody>
          <a:bodyPr>
            <a:norm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Global Strategy</a:t>
            </a:r>
          </a:p>
          <a:p>
            <a:pPr marL="457200" lvl="1" fontAlgn="base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trategy in context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See an overview in Tallman, S., &amp; Cuervo-Cazurra, A. 2021. Global strategy. </a:t>
            </a:r>
            <a:r>
              <a:rPr lang="en-US" sz="1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Duhaime</a:t>
            </a: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I., </a:t>
            </a:r>
            <a:r>
              <a:rPr lang="en-US" sz="12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Hitt</a:t>
            </a:r>
            <a:r>
              <a:rPr lang="en-US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M., Lyles, M. (eds). Strategic Management: State of the Field and Its Future. Oxford: Oxford University Press. </a:t>
            </a:r>
            <a:endParaRPr lang="en-US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Political Global Strategy</a:t>
            </a:r>
          </a:p>
          <a:p>
            <a:pPr marL="457200" lvl="1" fontAlgn="base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Politics as the driver of strategy in context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Indirect influence in the context of operation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Direct influence in strategies </a:t>
            </a:r>
          </a:p>
          <a:p>
            <a:pPr marL="457200" lvl="1" fontAlgn="base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fontAlgn="base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Evolution of a political global strategy </a:t>
            </a:r>
          </a:p>
          <a:p>
            <a:pPr marL="914400" lvl="2" fontAlgn="base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(PGS 1) From institutional global strategy </a:t>
            </a:r>
          </a:p>
          <a:p>
            <a:pPr marL="914400" lvl="2" fontAlgn="base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(PGS 2) To emerging markets global strategy </a:t>
            </a:r>
          </a:p>
          <a:p>
            <a:pPr marL="914400" lvl="2" fontAlgn="base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(PGS 3) To a political global strategy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DAB048-D4C9-4E4B-B202-9B50D5B16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709" y="3878190"/>
            <a:ext cx="4544291" cy="25534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A87582-5B67-47C0-A666-180726828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3819" y="1177202"/>
            <a:ext cx="4544291" cy="271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ool&#10;&#10;Description automatically generated">
            <a:extLst>
              <a:ext uri="{FF2B5EF4-FFF2-40B4-BE49-F238E27FC236}">
                <a16:creationId xmlns:a16="http://schemas.microsoft.com/office/drawing/2014/main" id="{DC0E344E-BFFE-4A46-A805-E78A4E79C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540" y="1027906"/>
            <a:ext cx="2156460" cy="10782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E49CA2-902C-4487-8834-635A6A812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(PGS 1) From Institutional global strategy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C7FC9-E938-41C8-A563-5078BADB8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8366"/>
          </a:xfrm>
        </p:spPr>
        <p:txBody>
          <a:bodyPr>
            <a:normAutofit/>
          </a:bodyPr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Institutions: </a:t>
            </a: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orms and rule of behavior that support market transactions (formal as laws and regulations, and informal as culture) 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(North, 1990)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Evolution of literature </a:t>
            </a: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From psychic distance 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(Johansson &amp; Vahlne, 1977)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to cultural differences 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Kogut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&amp; Singh, 1988)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to institutional differences 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(Khanna &amp; Palepu, 1997; Meyer et al., 2009; Peng, 2002)</a:t>
            </a:r>
            <a:endParaRPr lang="en-US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Influence of government on global strategy</a:t>
            </a: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Indirect: context for firm investment 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Political strategies</a:t>
            </a: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Constraints on internationalization: country selection and entry mode for adaptation to the conditions of the context 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Henisz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2000; </a:t>
            </a:r>
            <a:r>
              <a:rPr lang="en-US" sz="14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Kostova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&amp; Zaheer, 1999)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and learning from home country 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(Cuervo-Cazurra &amp; </a:t>
            </a:r>
            <a:r>
              <a:rPr lang="en-US" sz="14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Genc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2008)</a:t>
            </a:r>
          </a:p>
          <a:p>
            <a:pPr marL="0" marR="0" lvl="0" indent="0" fontAlgn="base"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02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F53C363-5248-4558-8CF2-64344719D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2" y="1348990"/>
            <a:ext cx="1588778" cy="9532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A8D519-797A-41B2-97DD-EF3D7DC1D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(PGS 2) To emerging markets global strategy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BFF8C-1EBD-4251-BBC8-EBF36E9BE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754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Emerging markets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Countries with lower economic and institutional development  </a:t>
            </a: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Evolution of literature 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Fro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 low-cost locations to growing markets to new competitors 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Ramamurti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&amp; Singh, 2009), 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challenging models of the multinational 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(Cuervo-Cazurra, 2012)</a:t>
            </a:r>
          </a:p>
          <a:p>
            <a:pPr lvl="1">
              <a:spcBef>
                <a:spcPts val="0"/>
              </a:spcBef>
            </a:pP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Influence of government on global strategy</a:t>
            </a:r>
            <a:endParaRPr lang="en-US" sz="2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Indirect: context for firm innovation and direct: escape</a:t>
            </a: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Political strateg</a:t>
            </a: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ies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Benefits and liabilities drive competitiveness: access to endowments 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(Narula, 2012), </a:t>
            </a: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low-cost innovation 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(Govindarajan &amp; </a:t>
            </a:r>
            <a:r>
              <a:rPr lang="en-US" sz="14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Ramamurti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2011; Prahalad, 2005; Zeng &amp; Williamson, 2007),</a:t>
            </a: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escape internationalization 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(Barnard, 2014; Witt &amp; Lewin, 2007)</a:t>
            </a:r>
            <a:endParaRPr lang="en-US" sz="22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0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A3151-C903-4DC5-9BFF-0D594C55B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(PGS 3) To political global strategy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5664-96DC-407C-867E-9F447B8B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Politics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anagement of decision-making in society</a:t>
            </a:r>
          </a:p>
          <a:p>
            <a:pPr marL="0">
              <a:spcBef>
                <a:spcPts val="0"/>
              </a:spcBef>
            </a:pPr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Evolution of literature 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Bargaining with government </a:t>
            </a:r>
            <a:r>
              <a:rPr lang="en-US" sz="15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(Vernon, 1971; </a:t>
            </a:r>
            <a:r>
              <a:rPr lang="en-US" sz="15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Ramamurti</a:t>
            </a:r>
            <a:r>
              <a:rPr lang="en-US" sz="15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2001)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to g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overnment as driver of internationalization </a:t>
            </a:r>
            <a:r>
              <a:rPr lang="en-US" sz="15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(Luo, </a:t>
            </a:r>
            <a:r>
              <a:rPr lang="en-US" sz="15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Xue</a:t>
            </a:r>
            <a:r>
              <a:rPr lang="en-US" sz="15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&amp; Han, 2010)</a:t>
            </a: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especially of 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state-owned firms </a:t>
            </a:r>
            <a:r>
              <a:rPr lang="en-US" sz="15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(Cuervo-Cazurra, </a:t>
            </a:r>
            <a:r>
              <a:rPr lang="en-US" sz="15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Inkpen</a:t>
            </a:r>
            <a:r>
              <a:rPr lang="en-US" sz="15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5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Musacchio</a:t>
            </a:r>
            <a:r>
              <a:rPr lang="en-US" sz="15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&amp; Ramaswamy, 2014) </a:t>
            </a:r>
            <a:endParaRPr lang="en-US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Influence of government on global strategy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Direct: support for foreign expansion (subsidies, diplomacy)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especially for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state-owned firms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Political strategies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Government-based advantage: Direct influence on political decision making (lobby, finance, pressure) </a:t>
            </a: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(Hillman &amp; </a:t>
            </a:r>
            <a:r>
              <a:rPr lang="en-US" sz="1500" dirty="0" err="1">
                <a:ea typeface="Calibri" panose="020F0502020204030204" pitchFamily="34" charset="0"/>
                <a:cs typeface="Times New Roman" panose="02020603050405020304" pitchFamily="18" charset="0"/>
              </a:rPr>
              <a:t>Hitt</a:t>
            </a: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, 1999);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ark side as corruption </a:t>
            </a:r>
            <a:r>
              <a:rPr lang="en-US" sz="14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(Cuervo-Cazurra, 2006)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3CF06A-6184-4224-B04F-FB31AA9B9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9237" y="1162843"/>
            <a:ext cx="196276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20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A9FC-2992-4C5E-AFEF-B28B9826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8372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Conclusion: Toward a Political Global Strategy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08E65-D38D-4F8F-AFD8-2C9633153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global strategy to political global strategy: Institutions, emerging markets, and politics </a:t>
            </a:r>
          </a:p>
          <a:p>
            <a:pPr lvl="1"/>
            <a:r>
              <a:rPr lang="en-US" dirty="0"/>
              <a:t>Government influence on global strategy from indirect (context) to direct (support)</a:t>
            </a:r>
          </a:p>
          <a:p>
            <a:pPr lvl="1"/>
            <a:r>
              <a:rPr lang="en-US" dirty="0"/>
              <a:t>Political strategies from adaptation (constraints on internationalization) to innovation (benefits and liabilities in internationalization) to negotiation (advantages in internationalization) </a:t>
            </a:r>
          </a:p>
        </p:txBody>
      </p:sp>
    </p:spTree>
    <p:extLst>
      <p:ext uri="{BB962C8B-B14F-4D97-AF65-F5344CB8AC3E}">
        <p14:creationId xmlns:p14="http://schemas.microsoft.com/office/powerpoint/2010/main" val="408346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FE80-7969-403F-B002-222D4E28E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437" y="461639"/>
            <a:ext cx="11150353" cy="2887539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Toward a Political Global Strategy: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From Institutions to Emerging Markets to Politics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0EA5A-8459-4232-BE38-86A71102E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1" y="3602037"/>
            <a:ext cx="11319029" cy="2887539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Alvaro CUERVO-CAZURRA</a:t>
            </a:r>
          </a:p>
          <a:p>
            <a:r>
              <a:rPr lang="en-US" sz="3500" dirty="0"/>
              <a:t>Northeastern University </a:t>
            </a:r>
          </a:p>
          <a:p>
            <a:r>
              <a:rPr lang="en-US" sz="3500" dirty="0"/>
              <a:t>a.cuervocazurra@neu.edu</a:t>
            </a:r>
          </a:p>
          <a:p>
            <a:endParaRPr lang="en-US" dirty="0"/>
          </a:p>
          <a:p>
            <a:br>
              <a:rPr lang="en-US" sz="3400" dirty="0"/>
            </a:br>
            <a:r>
              <a:rPr lang="en-US" sz="3400" dirty="0"/>
              <a:t>Thank you for your attention!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389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623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Toward a Political Global Strategy: From Institutions to Emerging Markets to Politics </vt:lpstr>
      <vt:lpstr>Toward a Political Global Strategy (PGS) </vt:lpstr>
      <vt:lpstr>(PGS 1) From Institutional global strategy</vt:lpstr>
      <vt:lpstr>(PGS 2) To emerging markets global strategy</vt:lpstr>
      <vt:lpstr>(PGS 3) To political global strategy </vt:lpstr>
      <vt:lpstr>Conclusion: Toward a Political Global Strategy </vt:lpstr>
      <vt:lpstr>Toward a Political Global Strategy: From Institutions to Emerging Markets to Politics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Political Global Strategy? From Institutions to Emerging Markets to Politics </dc:title>
  <dc:creator>Cuervo-Cazurra, Alvaro</dc:creator>
  <cp:lastModifiedBy>Cuervo-Cazurra, Alvaro</cp:lastModifiedBy>
  <cp:revision>11</cp:revision>
  <dcterms:created xsi:type="dcterms:W3CDTF">2021-10-12T15:55:29Z</dcterms:created>
  <dcterms:modified xsi:type="dcterms:W3CDTF">2021-10-16T00:58:40Z</dcterms:modified>
</cp:coreProperties>
</file>