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5" r:id="rId12"/>
    <p:sldId id="316" r:id="rId13"/>
    <p:sldId id="314" r:id="rId14"/>
    <p:sldId id="317" r:id="rId15"/>
    <p:sldId id="318" r:id="rId16"/>
    <p:sldId id="319" r:id="rId1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FDB"/>
    <a:srgbClr val="E7E9EE"/>
    <a:srgbClr val="004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84" autoAdjust="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680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5500" cy="49680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F8AFFA4E-29B9-4687-B5FA-34C1691F543F}" type="datetimeFigureOut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5501" cy="49680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587" y="9428243"/>
            <a:ext cx="2945500" cy="49680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3E7152D9-0831-499A-BF81-4447B161616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15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BC1194-77A7-46C5-B989-092B6EEDB1BB}" type="datetimeFigureOut">
              <a:rPr lang="de-DE"/>
              <a:pPr>
                <a:defRPr/>
              </a:pPr>
              <a:t>15.10.2021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D6FDC8-03C0-4626-8603-8159DFB2610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384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altLang="de-DE" dirty="0" smtClean="0"/>
              <a:t>Bitte darauf hinweisen, dass die Präsentation auf deiner Homepage runtergeladen werden kann und alle wichtigen Informationen auch online verfügbar sind!</a:t>
            </a:r>
          </a:p>
          <a:p>
            <a:pPr>
              <a:spcBef>
                <a:spcPct val="0"/>
              </a:spcBef>
            </a:pPr>
            <a:endParaRPr lang="de-DE" altLang="de-DE" dirty="0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28" indent="-28570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12" indent="-2285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9937" indent="-2285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061" indent="-2285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186" indent="-228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310" indent="-228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435" indent="-228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560" indent="-228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300D75-4279-4A1E-BDCE-B0566E9BE67A}" type="slidenum">
              <a:rPr lang="de-DE" altLang="de-DE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8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endParaRPr lang="de-DE" sz="1600" b="1" dirty="0" smtClean="0">
              <a:solidFill>
                <a:schemeClr val="bg1"/>
              </a:solidFill>
              <a:ea typeface="Gulim" pitchFamily="34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071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4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071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4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071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2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32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349" y="2069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596" y="2065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8 h 232"/>
                <a:gd name="T16" fmla="*/ 212 w 226"/>
                <a:gd name="T17" fmla="*/ 180 h 232"/>
                <a:gd name="T18" fmla="*/ 192 w 226"/>
                <a:gd name="T19" fmla="*/ 204 h 232"/>
                <a:gd name="T20" fmla="*/ 174 w 226"/>
                <a:gd name="T21" fmla="*/ 218 h 232"/>
                <a:gd name="T22" fmla="*/ 152 w 226"/>
                <a:gd name="T23" fmla="*/ 226 h 232"/>
                <a:gd name="T24" fmla="*/ 126 w 226"/>
                <a:gd name="T25" fmla="*/ 232 h 232"/>
                <a:gd name="T26" fmla="*/ 112 w 226"/>
                <a:gd name="T27" fmla="*/ 232 h 232"/>
                <a:gd name="T28" fmla="*/ 68 w 226"/>
                <a:gd name="T29" fmla="*/ 224 h 232"/>
                <a:gd name="T30" fmla="*/ 34 w 226"/>
                <a:gd name="T31" fmla="*/ 204 h 232"/>
                <a:gd name="T32" fmla="*/ 14 w 226"/>
                <a:gd name="T33" fmla="*/ 178 h 232"/>
                <a:gd name="T34" fmla="*/ 6 w 226"/>
                <a:gd name="T35" fmla="*/ 156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8 h 232"/>
                <a:gd name="T54" fmla="*/ 134 w 226"/>
                <a:gd name="T55" fmla="*/ 184 h 232"/>
                <a:gd name="T56" fmla="*/ 148 w 226"/>
                <a:gd name="T57" fmla="*/ 172 h 232"/>
                <a:gd name="T58" fmla="*/ 158 w 226"/>
                <a:gd name="T59" fmla="*/ 148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8 h 232"/>
                <a:gd name="T80" fmla="*/ 68 w 226"/>
                <a:gd name="T81" fmla="*/ 134 h 232"/>
                <a:gd name="T82" fmla="*/ 74 w 226"/>
                <a:gd name="T83" fmla="*/ 160 h 232"/>
                <a:gd name="T84" fmla="*/ 86 w 226"/>
                <a:gd name="T85" fmla="*/ 178 h 232"/>
                <a:gd name="T86" fmla="*/ 104 w 226"/>
                <a:gd name="T87" fmla="*/ 186 h 232"/>
                <a:gd name="T88" fmla="*/ 114 w 226"/>
                <a:gd name="T89" fmla="*/ 188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063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30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6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90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054" y="2006"/>
              <a:ext cx="159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8 w 158"/>
                <a:gd name="T7" fmla="*/ 286 h 286"/>
                <a:gd name="T8" fmla="*/ 108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4 w 158"/>
                <a:gd name="T55" fmla="*/ 234 h 286"/>
                <a:gd name="T56" fmla="*/ 118 w 158"/>
                <a:gd name="T57" fmla="*/ 236 h 286"/>
                <a:gd name="T58" fmla="*/ 126 w 158"/>
                <a:gd name="T59" fmla="*/ 238 h 286"/>
                <a:gd name="T60" fmla="*/ 136 w 158"/>
                <a:gd name="T61" fmla="*/ 238 h 286"/>
                <a:gd name="T62" fmla="*/ 136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1977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28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4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88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4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120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39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6"/>
              <a:ext cx="208" cy="225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70 w 70"/>
                <a:gd name="T3" fmla="*/ 0 h 312"/>
                <a:gd name="T4" fmla="*/ 70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6 w 70"/>
                <a:gd name="T13" fmla="*/ 94 h 312"/>
                <a:gd name="T14" fmla="*/ 66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30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6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90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2037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4 w 136"/>
                <a:gd name="T15" fmla="*/ 20 h 220"/>
                <a:gd name="T16" fmla="*/ 82 w 136"/>
                <a:gd name="T17" fmla="*/ 14 h 220"/>
                <a:gd name="T18" fmla="*/ 92 w 136"/>
                <a:gd name="T19" fmla="*/ 8 h 220"/>
                <a:gd name="T20" fmla="*/ 102 w 136"/>
                <a:gd name="T21" fmla="*/ 4 h 220"/>
                <a:gd name="T22" fmla="*/ 118 w 136"/>
                <a:gd name="T23" fmla="*/ 0 h 220"/>
                <a:gd name="T24" fmla="*/ 136 w 136"/>
                <a:gd name="T25" fmla="*/ 0 h 220"/>
                <a:gd name="T26" fmla="*/ 136 w 136"/>
                <a:gd name="T27" fmla="*/ 58 h 220"/>
                <a:gd name="T28" fmla="*/ 136 w 136"/>
                <a:gd name="T29" fmla="*/ 58 h 220"/>
                <a:gd name="T30" fmla="*/ 114 w 136"/>
                <a:gd name="T31" fmla="*/ 58 h 220"/>
                <a:gd name="T32" fmla="*/ 98 w 136"/>
                <a:gd name="T33" fmla="*/ 60 h 220"/>
                <a:gd name="T34" fmla="*/ 86 w 136"/>
                <a:gd name="T35" fmla="*/ 66 h 220"/>
                <a:gd name="T36" fmla="*/ 76 w 136"/>
                <a:gd name="T37" fmla="*/ 72 h 220"/>
                <a:gd name="T38" fmla="*/ 72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>
                <a:gd name="T0" fmla="*/ 60 w 192"/>
                <a:gd name="T1" fmla="*/ 160 h 230"/>
                <a:gd name="T2" fmla="*/ 66 w 192"/>
                <a:gd name="T3" fmla="*/ 176 h 230"/>
                <a:gd name="T4" fmla="*/ 74 w 192"/>
                <a:gd name="T5" fmla="*/ 186 h 230"/>
                <a:gd name="T6" fmla="*/ 88 w 192"/>
                <a:gd name="T7" fmla="*/ 190 h 230"/>
                <a:gd name="T8" fmla="*/ 98 w 192"/>
                <a:gd name="T9" fmla="*/ 190 h 230"/>
                <a:gd name="T10" fmla="*/ 112 w 192"/>
                <a:gd name="T11" fmla="*/ 188 h 230"/>
                <a:gd name="T12" fmla="*/ 122 w 192"/>
                <a:gd name="T13" fmla="*/ 182 h 230"/>
                <a:gd name="T14" fmla="*/ 130 w 192"/>
                <a:gd name="T15" fmla="*/ 164 h 230"/>
                <a:gd name="T16" fmla="*/ 130 w 192"/>
                <a:gd name="T17" fmla="*/ 158 h 230"/>
                <a:gd name="T18" fmla="*/ 116 w 192"/>
                <a:gd name="T19" fmla="*/ 146 h 230"/>
                <a:gd name="T20" fmla="*/ 60 w 192"/>
                <a:gd name="T21" fmla="*/ 130 h 230"/>
                <a:gd name="T22" fmla="*/ 44 w 192"/>
                <a:gd name="T23" fmla="*/ 124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6 h 230"/>
                <a:gd name="T74" fmla="*/ 190 w 192"/>
                <a:gd name="T75" fmla="*/ 144 h 230"/>
                <a:gd name="T76" fmla="*/ 192 w 192"/>
                <a:gd name="T77" fmla="*/ 156 h 230"/>
                <a:gd name="T78" fmla="*/ 186 w 192"/>
                <a:gd name="T79" fmla="*/ 182 h 230"/>
                <a:gd name="T80" fmla="*/ 168 w 192"/>
                <a:gd name="T81" fmla="*/ 208 h 230"/>
                <a:gd name="T82" fmla="*/ 136 w 192"/>
                <a:gd name="T83" fmla="*/ 224 h 230"/>
                <a:gd name="T84" fmla="*/ 92 w 192"/>
                <a:gd name="T85" fmla="*/ 230 h 230"/>
                <a:gd name="T86" fmla="*/ 70 w 192"/>
                <a:gd name="T87" fmla="*/ 230 h 230"/>
                <a:gd name="T88" fmla="*/ 42 w 192"/>
                <a:gd name="T89" fmla="*/ 222 h 230"/>
                <a:gd name="T90" fmla="*/ 24 w 192"/>
                <a:gd name="T91" fmla="*/ 210 h 230"/>
                <a:gd name="T92" fmla="*/ 16 w 192"/>
                <a:gd name="T93" fmla="*/ 204 h 230"/>
                <a:gd name="T94" fmla="*/ 4 w 192"/>
                <a:gd name="T95" fmla="*/ 180 h 230"/>
                <a:gd name="T96" fmla="*/ 0 w 192"/>
                <a:gd name="T97" fmla="*/ 160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68 w 68"/>
                <a:gd name="T3" fmla="*/ 0 h 312"/>
                <a:gd name="T4" fmla="*/ 68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66 w 68"/>
                <a:gd name="T13" fmla="*/ 94 h 312"/>
                <a:gd name="T14" fmla="*/ 66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75"/>
              <a:ext cx="159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6 w 158"/>
                <a:gd name="T7" fmla="*/ 286 h 286"/>
                <a:gd name="T8" fmla="*/ 106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4 w 158"/>
                <a:gd name="T55" fmla="*/ 234 h 286"/>
                <a:gd name="T56" fmla="*/ 118 w 158"/>
                <a:gd name="T57" fmla="*/ 236 h 286"/>
                <a:gd name="T58" fmla="*/ 126 w 158"/>
                <a:gd name="T59" fmla="*/ 238 h 286"/>
                <a:gd name="T60" fmla="*/ 134 w 158"/>
                <a:gd name="T61" fmla="*/ 238 h 286"/>
                <a:gd name="T62" fmla="*/ 134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>
                <a:gd name="T0" fmla="*/ 140 w 198"/>
                <a:gd name="T1" fmla="*/ 224 h 230"/>
                <a:gd name="T2" fmla="*/ 138 w 198"/>
                <a:gd name="T3" fmla="*/ 194 h 230"/>
                <a:gd name="T4" fmla="*/ 130 w 198"/>
                <a:gd name="T5" fmla="*/ 206 h 230"/>
                <a:gd name="T6" fmla="*/ 110 w 198"/>
                <a:gd name="T7" fmla="*/ 220 h 230"/>
                <a:gd name="T8" fmla="*/ 86 w 198"/>
                <a:gd name="T9" fmla="*/ 228 h 230"/>
                <a:gd name="T10" fmla="*/ 74 w 198"/>
                <a:gd name="T11" fmla="*/ 230 h 230"/>
                <a:gd name="T12" fmla="*/ 38 w 198"/>
                <a:gd name="T13" fmla="*/ 224 h 230"/>
                <a:gd name="T14" fmla="*/ 18 w 198"/>
                <a:gd name="T15" fmla="*/ 212 h 230"/>
                <a:gd name="T16" fmla="*/ 10 w 198"/>
                <a:gd name="T17" fmla="*/ 202 h 230"/>
                <a:gd name="T18" fmla="*/ 2 w 198"/>
                <a:gd name="T19" fmla="*/ 176 h 230"/>
                <a:gd name="T20" fmla="*/ 0 w 198"/>
                <a:gd name="T21" fmla="*/ 164 h 230"/>
                <a:gd name="T22" fmla="*/ 4 w 198"/>
                <a:gd name="T23" fmla="*/ 140 h 230"/>
                <a:gd name="T24" fmla="*/ 14 w 198"/>
                <a:gd name="T25" fmla="*/ 122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8 h 230"/>
                <a:gd name="T80" fmla="*/ 194 w 198"/>
                <a:gd name="T81" fmla="*/ 196 h 230"/>
                <a:gd name="T82" fmla="*/ 140 w 198"/>
                <a:gd name="T83" fmla="*/ 224 h 230"/>
                <a:gd name="T84" fmla="*/ 62 w 198"/>
                <a:gd name="T85" fmla="*/ 156 h 230"/>
                <a:gd name="T86" fmla="*/ 70 w 198"/>
                <a:gd name="T87" fmla="*/ 178 h 230"/>
                <a:gd name="T88" fmla="*/ 80 w 198"/>
                <a:gd name="T89" fmla="*/ 184 h 230"/>
                <a:gd name="T90" fmla="*/ 94 w 198"/>
                <a:gd name="T91" fmla="*/ 188 h 230"/>
                <a:gd name="T92" fmla="*/ 102 w 198"/>
                <a:gd name="T93" fmla="*/ 186 h 230"/>
                <a:gd name="T94" fmla="*/ 116 w 198"/>
                <a:gd name="T95" fmla="*/ 180 h 230"/>
                <a:gd name="T96" fmla="*/ 120 w 198"/>
                <a:gd name="T97" fmla="*/ 176 h 230"/>
                <a:gd name="T98" fmla="*/ 130 w 198"/>
                <a:gd name="T99" fmla="*/ 152 h 230"/>
                <a:gd name="T100" fmla="*/ 132 w 198"/>
                <a:gd name="T101" fmla="*/ 122 h 230"/>
                <a:gd name="T102" fmla="*/ 118 w 198"/>
                <a:gd name="T103" fmla="*/ 120 h 230"/>
                <a:gd name="T104" fmla="*/ 92 w 198"/>
                <a:gd name="T105" fmla="*/ 124 h 230"/>
                <a:gd name="T106" fmla="*/ 74 w 198"/>
                <a:gd name="T107" fmla="*/ 134 h 230"/>
                <a:gd name="T108" fmla="*/ 64 w 198"/>
                <a:gd name="T109" fmla="*/ 148 h 230"/>
                <a:gd name="T110" fmla="*/ 62 w 198"/>
                <a:gd name="T111" fmla="*/ 156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0 w 208"/>
                <a:gd name="T7" fmla="*/ 190 h 234"/>
                <a:gd name="T8" fmla="*/ 106 w 208"/>
                <a:gd name="T9" fmla="*/ 192 h 234"/>
                <a:gd name="T10" fmla="*/ 128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4 w 208"/>
                <a:gd name="T23" fmla="*/ 214 h 234"/>
                <a:gd name="T24" fmla="*/ 150 w 208"/>
                <a:gd name="T25" fmla="*/ 228 h 234"/>
                <a:gd name="T26" fmla="*/ 104 w 208"/>
                <a:gd name="T27" fmla="*/ 234 h 234"/>
                <a:gd name="T28" fmla="*/ 88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75"/>
              <a:ext cx="157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6 w 158"/>
                <a:gd name="T7" fmla="*/ 286 h 286"/>
                <a:gd name="T8" fmla="*/ 106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2 w 158"/>
                <a:gd name="T55" fmla="*/ 234 h 286"/>
                <a:gd name="T56" fmla="*/ 118 w 158"/>
                <a:gd name="T57" fmla="*/ 236 h 286"/>
                <a:gd name="T58" fmla="*/ 124 w 158"/>
                <a:gd name="T59" fmla="*/ 238 h 286"/>
                <a:gd name="T60" fmla="*/ 134 w 158"/>
                <a:gd name="T61" fmla="*/ 238 h 286"/>
                <a:gd name="T62" fmla="*/ 134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>
                <a:gd name="T0" fmla="*/ 60 w 208"/>
                <a:gd name="T1" fmla="*/ 134 h 234"/>
                <a:gd name="T2" fmla="*/ 62 w 208"/>
                <a:gd name="T3" fmla="*/ 158 h 234"/>
                <a:gd name="T4" fmla="*/ 72 w 208"/>
                <a:gd name="T5" fmla="*/ 176 h 234"/>
                <a:gd name="T6" fmla="*/ 90 w 208"/>
                <a:gd name="T7" fmla="*/ 190 h 234"/>
                <a:gd name="T8" fmla="*/ 104 w 208"/>
                <a:gd name="T9" fmla="*/ 192 h 234"/>
                <a:gd name="T10" fmla="*/ 128 w 208"/>
                <a:gd name="T11" fmla="*/ 186 h 234"/>
                <a:gd name="T12" fmla="*/ 136 w 208"/>
                <a:gd name="T13" fmla="*/ 176 h 234"/>
                <a:gd name="T14" fmla="*/ 142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0 w 208"/>
                <a:gd name="T21" fmla="*/ 208 h 234"/>
                <a:gd name="T22" fmla="*/ 174 w 208"/>
                <a:gd name="T23" fmla="*/ 214 h 234"/>
                <a:gd name="T24" fmla="*/ 148 w 208"/>
                <a:gd name="T25" fmla="*/ 228 h 234"/>
                <a:gd name="T26" fmla="*/ 104 w 208"/>
                <a:gd name="T27" fmla="*/ 234 h 234"/>
                <a:gd name="T28" fmla="*/ 88 w 208"/>
                <a:gd name="T29" fmla="*/ 234 h 234"/>
                <a:gd name="T30" fmla="*/ 56 w 208"/>
                <a:gd name="T31" fmla="*/ 226 h 234"/>
                <a:gd name="T32" fmla="*/ 36 w 208"/>
                <a:gd name="T33" fmla="*/ 216 h 234"/>
                <a:gd name="T34" fmla="*/ 28 w 208"/>
                <a:gd name="T35" fmla="*/ 208 h 234"/>
                <a:gd name="T36" fmla="*/ 14 w 208"/>
                <a:gd name="T37" fmla="*/ 190 h 234"/>
                <a:gd name="T38" fmla="*/ 0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8 h 234"/>
                <a:gd name="T68" fmla="*/ 60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de-DE" altLang="de-DE" sz="2800" dirty="0">
              <a:latin typeface="Arial Black" pitchFamily="34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 rIns="0" bIns="46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0F4428E-9D11-47C5-9522-2320FE784E02}" type="datetime1">
              <a:rPr lang="de-DE" altLang="de-DE" sz="800"/>
              <a:pPr/>
              <a:t>15.10.2021</a:t>
            </a:fld>
            <a:endParaRPr lang="de-DE" altLang="de-DE" sz="800" dirty="0"/>
          </a:p>
        </p:txBody>
      </p:sp>
      <p:pic>
        <p:nvPicPr>
          <p:cNvPr id="36" name="Grafik 35" descr="Goethe-Logo 080508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97366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gray">
          <a:xfrm>
            <a:off x="1588" y="0"/>
            <a:ext cx="9140825" cy="657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0" hangingPunct="0">
              <a:defRPr/>
            </a:pPr>
            <a:endParaRPr lang="de-DE" sz="1600" b="1" dirty="0" smtClean="0">
              <a:solidFill>
                <a:schemeClr val="bg1"/>
              </a:solidFill>
              <a:ea typeface="Gulim" pitchFamily="34" charset="-127"/>
            </a:endParaRPr>
          </a:p>
        </p:txBody>
      </p:sp>
      <p:pic>
        <p:nvPicPr>
          <p:cNvPr id="5" name="Grafik 11" descr="kopf2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101" y="2071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4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472" y="2071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4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841" y="2071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4 w 376"/>
                <a:gd name="T7" fmla="*/ 0 h 218"/>
                <a:gd name="T8" fmla="*/ 270 w 376"/>
                <a:gd name="T9" fmla="*/ 164 h 218"/>
                <a:gd name="T10" fmla="*/ 312 w 376"/>
                <a:gd name="T11" fmla="*/ 0 h 218"/>
                <a:gd name="T12" fmla="*/ 376 w 376"/>
                <a:gd name="T13" fmla="*/ 0 h 218"/>
                <a:gd name="T14" fmla="*/ 302 w 376"/>
                <a:gd name="T15" fmla="*/ 218 h 218"/>
                <a:gd name="T16" fmla="*/ 232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1241" y="2232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349" y="2069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596" y="2065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8 h 232"/>
                <a:gd name="T16" fmla="*/ 212 w 226"/>
                <a:gd name="T17" fmla="*/ 180 h 232"/>
                <a:gd name="T18" fmla="*/ 192 w 226"/>
                <a:gd name="T19" fmla="*/ 204 h 232"/>
                <a:gd name="T20" fmla="*/ 174 w 226"/>
                <a:gd name="T21" fmla="*/ 218 h 232"/>
                <a:gd name="T22" fmla="*/ 152 w 226"/>
                <a:gd name="T23" fmla="*/ 226 h 232"/>
                <a:gd name="T24" fmla="*/ 126 w 226"/>
                <a:gd name="T25" fmla="*/ 232 h 232"/>
                <a:gd name="T26" fmla="*/ 112 w 226"/>
                <a:gd name="T27" fmla="*/ 232 h 232"/>
                <a:gd name="T28" fmla="*/ 68 w 226"/>
                <a:gd name="T29" fmla="*/ 224 h 232"/>
                <a:gd name="T30" fmla="*/ 34 w 226"/>
                <a:gd name="T31" fmla="*/ 204 h 232"/>
                <a:gd name="T32" fmla="*/ 14 w 226"/>
                <a:gd name="T33" fmla="*/ 178 h 232"/>
                <a:gd name="T34" fmla="*/ 6 w 226"/>
                <a:gd name="T35" fmla="*/ 156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8 h 232"/>
                <a:gd name="T54" fmla="*/ 134 w 226"/>
                <a:gd name="T55" fmla="*/ 184 h 232"/>
                <a:gd name="T56" fmla="*/ 148 w 226"/>
                <a:gd name="T57" fmla="*/ 172 h 232"/>
                <a:gd name="T58" fmla="*/ 158 w 226"/>
                <a:gd name="T59" fmla="*/ 148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8 h 232"/>
                <a:gd name="T80" fmla="*/ 68 w 226"/>
                <a:gd name="T81" fmla="*/ 134 h 232"/>
                <a:gd name="T82" fmla="*/ 74 w 226"/>
                <a:gd name="T83" fmla="*/ 160 h 232"/>
                <a:gd name="T84" fmla="*/ 86 w 226"/>
                <a:gd name="T85" fmla="*/ 178 h 232"/>
                <a:gd name="T86" fmla="*/ 104 w 226"/>
                <a:gd name="T87" fmla="*/ 186 h 232"/>
                <a:gd name="T88" fmla="*/ 114 w 226"/>
                <a:gd name="T89" fmla="*/ 188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1830" y="2063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30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6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90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054" y="2006"/>
              <a:ext cx="159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8 w 158"/>
                <a:gd name="T7" fmla="*/ 286 h 286"/>
                <a:gd name="T8" fmla="*/ 108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4 w 158"/>
                <a:gd name="T55" fmla="*/ 234 h 286"/>
                <a:gd name="T56" fmla="*/ 118 w 158"/>
                <a:gd name="T57" fmla="*/ 236 h 286"/>
                <a:gd name="T58" fmla="*/ 126 w 158"/>
                <a:gd name="T59" fmla="*/ 238 h 286"/>
                <a:gd name="T60" fmla="*/ 136 w 158"/>
                <a:gd name="T61" fmla="*/ 238 h 286"/>
                <a:gd name="T62" fmla="*/ 136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2223" y="1977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28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4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88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4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2688" y="2120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2825" y="2039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3074" y="2036"/>
              <a:ext cx="208" cy="225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70 w 70"/>
                <a:gd name="T3" fmla="*/ 0 h 312"/>
                <a:gd name="T4" fmla="*/ 70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6 w 70"/>
                <a:gd name="T13" fmla="*/ 94 h 312"/>
                <a:gd name="T14" fmla="*/ 66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2 w 208"/>
                <a:gd name="T7" fmla="*/ 190 h 234"/>
                <a:gd name="T8" fmla="*/ 106 w 208"/>
                <a:gd name="T9" fmla="*/ 192 h 234"/>
                <a:gd name="T10" fmla="*/ 130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6 w 208"/>
                <a:gd name="T23" fmla="*/ 214 h 234"/>
                <a:gd name="T24" fmla="*/ 150 w 208"/>
                <a:gd name="T25" fmla="*/ 228 h 234"/>
                <a:gd name="T26" fmla="*/ 106 w 208"/>
                <a:gd name="T27" fmla="*/ 234 h 234"/>
                <a:gd name="T28" fmla="*/ 90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3881" y="2037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4 w 136"/>
                <a:gd name="T15" fmla="*/ 20 h 220"/>
                <a:gd name="T16" fmla="*/ 82 w 136"/>
                <a:gd name="T17" fmla="*/ 14 h 220"/>
                <a:gd name="T18" fmla="*/ 92 w 136"/>
                <a:gd name="T19" fmla="*/ 8 h 220"/>
                <a:gd name="T20" fmla="*/ 102 w 136"/>
                <a:gd name="T21" fmla="*/ 4 h 220"/>
                <a:gd name="T22" fmla="*/ 118 w 136"/>
                <a:gd name="T23" fmla="*/ 0 h 220"/>
                <a:gd name="T24" fmla="*/ 136 w 136"/>
                <a:gd name="T25" fmla="*/ 0 h 220"/>
                <a:gd name="T26" fmla="*/ 136 w 136"/>
                <a:gd name="T27" fmla="*/ 58 h 220"/>
                <a:gd name="T28" fmla="*/ 136 w 136"/>
                <a:gd name="T29" fmla="*/ 58 h 220"/>
                <a:gd name="T30" fmla="*/ 114 w 136"/>
                <a:gd name="T31" fmla="*/ 58 h 220"/>
                <a:gd name="T32" fmla="*/ 98 w 136"/>
                <a:gd name="T33" fmla="*/ 60 h 220"/>
                <a:gd name="T34" fmla="*/ 86 w 136"/>
                <a:gd name="T35" fmla="*/ 66 h 220"/>
                <a:gd name="T36" fmla="*/ 76 w 136"/>
                <a:gd name="T37" fmla="*/ 72 h 220"/>
                <a:gd name="T38" fmla="*/ 72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>
                <a:gd name="T0" fmla="*/ 60 w 192"/>
                <a:gd name="T1" fmla="*/ 160 h 230"/>
                <a:gd name="T2" fmla="*/ 66 w 192"/>
                <a:gd name="T3" fmla="*/ 176 h 230"/>
                <a:gd name="T4" fmla="*/ 74 w 192"/>
                <a:gd name="T5" fmla="*/ 186 h 230"/>
                <a:gd name="T6" fmla="*/ 88 w 192"/>
                <a:gd name="T7" fmla="*/ 190 h 230"/>
                <a:gd name="T8" fmla="*/ 98 w 192"/>
                <a:gd name="T9" fmla="*/ 190 h 230"/>
                <a:gd name="T10" fmla="*/ 112 w 192"/>
                <a:gd name="T11" fmla="*/ 188 h 230"/>
                <a:gd name="T12" fmla="*/ 122 w 192"/>
                <a:gd name="T13" fmla="*/ 182 h 230"/>
                <a:gd name="T14" fmla="*/ 130 w 192"/>
                <a:gd name="T15" fmla="*/ 164 h 230"/>
                <a:gd name="T16" fmla="*/ 130 w 192"/>
                <a:gd name="T17" fmla="*/ 158 h 230"/>
                <a:gd name="T18" fmla="*/ 116 w 192"/>
                <a:gd name="T19" fmla="*/ 146 h 230"/>
                <a:gd name="T20" fmla="*/ 60 w 192"/>
                <a:gd name="T21" fmla="*/ 130 h 230"/>
                <a:gd name="T22" fmla="*/ 44 w 192"/>
                <a:gd name="T23" fmla="*/ 124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6 h 230"/>
                <a:gd name="T74" fmla="*/ 190 w 192"/>
                <a:gd name="T75" fmla="*/ 144 h 230"/>
                <a:gd name="T76" fmla="*/ 192 w 192"/>
                <a:gd name="T77" fmla="*/ 156 h 230"/>
                <a:gd name="T78" fmla="*/ 186 w 192"/>
                <a:gd name="T79" fmla="*/ 182 h 230"/>
                <a:gd name="T80" fmla="*/ 168 w 192"/>
                <a:gd name="T81" fmla="*/ 208 h 230"/>
                <a:gd name="T82" fmla="*/ 136 w 192"/>
                <a:gd name="T83" fmla="*/ 224 h 230"/>
                <a:gd name="T84" fmla="*/ 92 w 192"/>
                <a:gd name="T85" fmla="*/ 230 h 230"/>
                <a:gd name="T86" fmla="*/ 70 w 192"/>
                <a:gd name="T87" fmla="*/ 230 h 230"/>
                <a:gd name="T88" fmla="*/ 42 w 192"/>
                <a:gd name="T89" fmla="*/ 222 h 230"/>
                <a:gd name="T90" fmla="*/ 24 w 192"/>
                <a:gd name="T91" fmla="*/ 210 h 230"/>
                <a:gd name="T92" fmla="*/ 16 w 192"/>
                <a:gd name="T93" fmla="*/ 204 h 230"/>
                <a:gd name="T94" fmla="*/ 4 w 192"/>
                <a:gd name="T95" fmla="*/ 180 h 230"/>
                <a:gd name="T96" fmla="*/ 0 w 192"/>
                <a:gd name="T97" fmla="*/ 160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68 w 68"/>
                <a:gd name="T3" fmla="*/ 0 h 312"/>
                <a:gd name="T4" fmla="*/ 68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66 w 68"/>
                <a:gd name="T13" fmla="*/ 94 h 312"/>
                <a:gd name="T14" fmla="*/ 66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auto">
            <a:xfrm>
              <a:off x="4317" y="1975"/>
              <a:ext cx="159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6 w 158"/>
                <a:gd name="T7" fmla="*/ 286 h 286"/>
                <a:gd name="T8" fmla="*/ 106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4 w 158"/>
                <a:gd name="T55" fmla="*/ 234 h 286"/>
                <a:gd name="T56" fmla="*/ 118 w 158"/>
                <a:gd name="T57" fmla="*/ 236 h 286"/>
                <a:gd name="T58" fmla="*/ 126 w 158"/>
                <a:gd name="T59" fmla="*/ 238 h 286"/>
                <a:gd name="T60" fmla="*/ 134 w 158"/>
                <a:gd name="T61" fmla="*/ 238 h 286"/>
                <a:gd name="T62" fmla="*/ 134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>
                <a:gd name="T0" fmla="*/ 140 w 198"/>
                <a:gd name="T1" fmla="*/ 224 h 230"/>
                <a:gd name="T2" fmla="*/ 138 w 198"/>
                <a:gd name="T3" fmla="*/ 194 h 230"/>
                <a:gd name="T4" fmla="*/ 130 w 198"/>
                <a:gd name="T5" fmla="*/ 206 h 230"/>
                <a:gd name="T6" fmla="*/ 110 w 198"/>
                <a:gd name="T7" fmla="*/ 220 h 230"/>
                <a:gd name="T8" fmla="*/ 86 w 198"/>
                <a:gd name="T9" fmla="*/ 228 h 230"/>
                <a:gd name="T10" fmla="*/ 74 w 198"/>
                <a:gd name="T11" fmla="*/ 230 h 230"/>
                <a:gd name="T12" fmla="*/ 38 w 198"/>
                <a:gd name="T13" fmla="*/ 224 h 230"/>
                <a:gd name="T14" fmla="*/ 18 w 198"/>
                <a:gd name="T15" fmla="*/ 212 h 230"/>
                <a:gd name="T16" fmla="*/ 10 w 198"/>
                <a:gd name="T17" fmla="*/ 202 h 230"/>
                <a:gd name="T18" fmla="*/ 2 w 198"/>
                <a:gd name="T19" fmla="*/ 176 h 230"/>
                <a:gd name="T20" fmla="*/ 0 w 198"/>
                <a:gd name="T21" fmla="*/ 164 h 230"/>
                <a:gd name="T22" fmla="*/ 4 w 198"/>
                <a:gd name="T23" fmla="*/ 140 h 230"/>
                <a:gd name="T24" fmla="*/ 14 w 198"/>
                <a:gd name="T25" fmla="*/ 122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8 h 230"/>
                <a:gd name="T80" fmla="*/ 194 w 198"/>
                <a:gd name="T81" fmla="*/ 196 h 230"/>
                <a:gd name="T82" fmla="*/ 140 w 198"/>
                <a:gd name="T83" fmla="*/ 224 h 230"/>
                <a:gd name="T84" fmla="*/ 62 w 198"/>
                <a:gd name="T85" fmla="*/ 156 h 230"/>
                <a:gd name="T86" fmla="*/ 70 w 198"/>
                <a:gd name="T87" fmla="*/ 178 h 230"/>
                <a:gd name="T88" fmla="*/ 80 w 198"/>
                <a:gd name="T89" fmla="*/ 184 h 230"/>
                <a:gd name="T90" fmla="*/ 94 w 198"/>
                <a:gd name="T91" fmla="*/ 188 h 230"/>
                <a:gd name="T92" fmla="*/ 102 w 198"/>
                <a:gd name="T93" fmla="*/ 186 h 230"/>
                <a:gd name="T94" fmla="*/ 116 w 198"/>
                <a:gd name="T95" fmla="*/ 180 h 230"/>
                <a:gd name="T96" fmla="*/ 120 w 198"/>
                <a:gd name="T97" fmla="*/ 176 h 230"/>
                <a:gd name="T98" fmla="*/ 130 w 198"/>
                <a:gd name="T99" fmla="*/ 152 h 230"/>
                <a:gd name="T100" fmla="*/ 132 w 198"/>
                <a:gd name="T101" fmla="*/ 122 h 230"/>
                <a:gd name="T102" fmla="*/ 118 w 198"/>
                <a:gd name="T103" fmla="*/ 120 h 230"/>
                <a:gd name="T104" fmla="*/ 92 w 198"/>
                <a:gd name="T105" fmla="*/ 124 h 230"/>
                <a:gd name="T106" fmla="*/ 74 w 198"/>
                <a:gd name="T107" fmla="*/ 134 h 230"/>
                <a:gd name="T108" fmla="*/ 64 w 198"/>
                <a:gd name="T109" fmla="*/ 148 h 230"/>
                <a:gd name="T110" fmla="*/ 62 w 198"/>
                <a:gd name="T111" fmla="*/ 156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>
                <a:gd name="T0" fmla="*/ 62 w 208"/>
                <a:gd name="T1" fmla="*/ 134 h 234"/>
                <a:gd name="T2" fmla="*/ 64 w 208"/>
                <a:gd name="T3" fmla="*/ 158 h 234"/>
                <a:gd name="T4" fmla="*/ 72 w 208"/>
                <a:gd name="T5" fmla="*/ 176 h 234"/>
                <a:gd name="T6" fmla="*/ 90 w 208"/>
                <a:gd name="T7" fmla="*/ 190 h 234"/>
                <a:gd name="T8" fmla="*/ 106 w 208"/>
                <a:gd name="T9" fmla="*/ 192 h 234"/>
                <a:gd name="T10" fmla="*/ 128 w 208"/>
                <a:gd name="T11" fmla="*/ 186 h 234"/>
                <a:gd name="T12" fmla="*/ 138 w 208"/>
                <a:gd name="T13" fmla="*/ 176 h 234"/>
                <a:gd name="T14" fmla="*/ 144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2 w 208"/>
                <a:gd name="T21" fmla="*/ 208 h 234"/>
                <a:gd name="T22" fmla="*/ 174 w 208"/>
                <a:gd name="T23" fmla="*/ 214 h 234"/>
                <a:gd name="T24" fmla="*/ 150 w 208"/>
                <a:gd name="T25" fmla="*/ 228 h 234"/>
                <a:gd name="T26" fmla="*/ 104 w 208"/>
                <a:gd name="T27" fmla="*/ 234 h 234"/>
                <a:gd name="T28" fmla="*/ 88 w 208"/>
                <a:gd name="T29" fmla="*/ 234 h 234"/>
                <a:gd name="T30" fmla="*/ 58 w 208"/>
                <a:gd name="T31" fmla="*/ 226 h 234"/>
                <a:gd name="T32" fmla="*/ 38 w 208"/>
                <a:gd name="T33" fmla="*/ 216 h 234"/>
                <a:gd name="T34" fmla="*/ 28 w 208"/>
                <a:gd name="T35" fmla="*/ 208 h 234"/>
                <a:gd name="T36" fmla="*/ 16 w 208"/>
                <a:gd name="T37" fmla="*/ 190 h 234"/>
                <a:gd name="T38" fmla="*/ 2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8 h 234"/>
                <a:gd name="T68" fmla="*/ 62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4923" y="1975"/>
              <a:ext cx="157" cy="286"/>
            </a:xfrm>
            <a:custGeom>
              <a:avLst/>
              <a:gdLst>
                <a:gd name="T0" fmla="*/ 156 w 158"/>
                <a:gd name="T1" fmla="*/ 280 h 286"/>
                <a:gd name="T2" fmla="*/ 156 w 158"/>
                <a:gd name="T3" fmla="*/ 280 h 286"/>
                <a:gd name="T4" fmla="*/ 128 w 158"/>
                <a:gd name="T5" fmla="*/ 284 h 286"/>
                <a:gd name="T6" fmla="*/ 106 w 158"/>
                <a:gd name="T7" fmla="*/ 286 h 286"/>
                <a:gd name="T8" fmla="*/ 106 w 158"/>
                <a:gd name="T9" fmla="*/ 286 h 286"/>
                <a:gd name="T10" fmla="*/ 86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6 w 158"/>
                <a:gd name="T35" fmla="*/ 0 h 286"/>
                <a:gd name="T36" fmla="*/ 106 w 158"/>
                <a:gd name="T37" fmla="*/ 66 h 286"/>
                <a:gd name="T38" fmla="*/ 158 w 158"/>
                <a:gd name="T39" fmla="*/ 66 h 286"/>
                <a:gd name="T40" fmla="*/ 158 w 158"/>
                <a:gd name="T41" fmla="*/ 108 h 286"/>
                <a:gd name="T42" fmla="*/ 106 w 158"/>
                <a:gd name="T43" fmla="*/ 108 h 286"/>
                <a:gd name="T44" fmla="*/ 106 w 158"/>
                <a:gd name="T45" fmla="*/ 206 h 286"/>
                <a:gd name="T46" fmla="*/ 106 w 158"/>
                <a:gd name="T47" fmla="*/ 206 h 286"/>
                <a:gd name="T48" fmla="*/ 106 w 158"/>
                <a:gd name="T49" fmla="*/ 220 h 286"/>
                <a:gd name="T50" fmla="*/ 108 w 158"/>
                <a:gd name="T51" fmla="*/ 226 h 286"/>
                <a:gd name="T52" fmla="*/ 110 w 158"/>
                <a:gd name="T53" fmla="*/ 230 h 286"/>
                <a:gd name="T54" fmla="*/ 112 w 158"/>
                <a:gd name="T55" fmla="*/ 234 h 286"/>
                <a:gd name="T56" fmla="*/ 118 w 158"/>
                <a:gd name="T57" fmla="*/ 236 h 286"/>
                <a:gd name="T58" fmla="*/ 124 w 158"/>
                <a:gd name="T59" fmla="*/ 238 h 286"/>
                <a:gd name="T60" fmla="*/ 134 w 158"/>
                <a:gd name="T61" fmla="*/ 238 h 286"/>
                <a:gd name="T62" fmla="*/ 134 w 158"/>
                <a:gd name="T63" fmla="*/ 238 h 286"/>
                <a:gd name="T64" fmla="*/ 156 w 158"/>
                <a:gd name="T65" fmla="*/ 238 h 286"/>
                <a:gd name="T66" fmla="*/ 156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1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de-DE" altLang="de-DE" dirty="0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>
                <a:gd name="T0" fmla="*/ 60 w 208"/>
                <a:gd name="T1" fmla="*/ 134 h 234"/>
                <a:gd name="T2" fmla="*/ 62 w 208"/>
                <a:gd name="T3" fmla="*/ 158 h 234"/>
                <a:gd name="T4" fmla="*/ 72 w 208"/>
                <a:gd name="T5" fmla="*/ 176 h 234"/>
                <a:gd name="T6" fmla="*/ 90 w 208"/>
                <a:gd name="T7" fmla="*/ 190 h 234"/>
                <a:gd name="T8" fmla="*/ 104 w 208"/>
                <a:gd name="T9" fmla="*/ 192 h 234"/>
                <a:gd name="T10" fmla="*/ 128 w 208"/>
                <a:gd name="T11" fmla="*/ 186 h 234"/>
                <a:gd name="T12" fmla="*/ 136 w 208"/>
                <a:gd name="T13" fmla="*/ 176 h 234"/>
                <a:gd name="T14" fmla="*/ 142 w 208"/>
                <a:gd name="T15" fmla="*/ 162 h 234"/>
                <a:gd name="T16" fmla="*/ 202 w 208"/>
                <a:gd name="T17" fmla="*/ 162 h 234"/>
                <a:gd name="T18" fmla="*/ 198 w 208"/>
                <a:gd name="T19" fmla="*/ 182 h 234"/>
                <a:gd name="T20" fmla="*/ 180 w 208"/>
                <a:gd name="T21" fmla="*/ 208 h 234"/>
                <a:gd name="T22" fmla="*/ 174 w 208"/>
                <a:gd name="T23" fmla="*/ 214 h 234"/>
                <a:gd name="T24" fmla="*/ 148 w 208"/>
                <a:gd name="T25" fmla="*/ 228 h 234"/>
                <a:gd name="T26" fmla="*/ 104 w 208"/>
                <a:gd name="T27" fmla="*/ 234 h 234"/>
                <a:gd name="T28" fmla="*/ 88 w 208"/>
                <a:gd name="T29" fmla="*/ 234 h 234"/>
                <a:gd name="T30" fmla="*/ 56 w 208"/>
                <a:gd name="T31" fmla="*/ 226 h 234"/>
                <a:gd name="T32" fmla="*/ 36 w 208"/>
                <a:gd name="T33" fmla="*/ 216 h 234"/>
                <a:gd name="T34" fmla="*/ 28 w 208"/>
                <a:gd name="T35" fmla="*/ 208 h 234"/>
                <a:gd name="T36" fmla="*/ 14 w 208"/>
                <a:gd name="T37" fmla="*/ 190 h 234"/>
                <a:gd name="T38" fmla="*/ 0 w 208"/>
                <a:gd name="T39" fmla="*/ 148 h 234"/>
                <a:gd name="T40" fmla="*/ 0 w 208"/>
                <a:gd name="T41" fmla="*/ 122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8 h 234"/>
                <a:gd name="T68" fmla="*/ 60 w 208"/>
                <a:gd name="T69" fmla="*/ 134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de-DE" altLang="de-DE" sz="2800" dirty="0">
              <a:latin typeface="Arial Black" pitchFamily="34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14698BA7-B1FA-428A-AF30-7C18D34E2858}" type="slidenum">
              <a:rPr lang="de-DE" altLang="de-DE" sz="800"/>
              <a:pPr algn="r"/>
              <a:t>‹Nr.›</a:t>
            </a:fld>
            <a:endParaRPr lang="de-DE" altLang="de-DE" sz="800" dirty="0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 rIns="0" bIns="468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762AFB0-8C6E-4092-95C0-FAC8DE4C1DAC}" type="datetime1">
              <a:rPr lang="de-DE" altLang="de-DE" sz="800"/>
              <a:pPr/>
              <a:t>15.10.2021</a:t>
            </a:fld>
            <a:endParaRPr lang="de-DE" altLang="de-DE" sz="800" dirty="0"/>
          </a:p>
        </p:txBody>
      </p:sp>
      <p:sp>
        <p:nvSpPr>
          <p:cNvPr id="3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algn="ctr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38" name="Grafik 37" descr="Goethe-Logo 080508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9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10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Body text</a:t>
            </a:r>
          </a:p>
          <a:p>
            <a:pPr lvl="1"/>
            <a:r>
              <a:rPr lang="de-DE" altLang="de-DE" smtClean="0"/>
              <a:t>First level</a:t>
            </a:r>
          </a:p>
          <a:p>
            <a:pPr lvl="2"/>
            <a:r>
              <a:rPr lang="de-DE" altLang="de-DE" smtClean="0"/>
              <a:t>Second level</a:t>
            </a:r>
          </a:p>
          <a:p>
            <a:pPr lvl="3"/>
            <a:r>
              <a:rPr lang="de-DE" altLang="de-DE" smtClean="0"/>
              <a:t>Third level</a:t>
            </a:r>
          </a:p>
          <a:p>
            <a:pPr lvl="4"/>
            <a:r>
              <a:rPr lang="de-DE" altLang="de-DE" smtClean="0"/>
              <a:t>Forth level</a:t>
            </a:r>
          </a:p>
          <a:p>
            <a:pPr lvl="4"/>
            <a:r>
              <a:rPr lang="de-DE" altLang="de-DE" smtClean="0"/>
              <a:t>Fifth level</a:t>
            </a:r>
          </a:p>
          <a:p>
            <a:pPr lvl="4"/>
            <a:r>
              <a:rPr lang="de-DE" altLang="de-DE" smtClean="0"/>
              <a:t>Sixth level</a:t>
            </a:r>
          </a:p>
          <a:p>
            <a:pPr lvl="4"/>
            <a:r>
              <a:rPr lang="de-DE" altLang="de-DE" smtClean="0"/>
              <a:t>Seventh level</a:t>
            </a:r>
          </a:p>
          <a:p>
            <a:pPr lvl="4"/>
            <a:r>
              <a:rPr lang="de-DE" altLang="de-DE" smtClean="0"/>
              <a:t>Eigth level</a:t>
            </a:r>
          </a:p>
          <a:p>
            <a:pPr lvl="4"/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67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985838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1257300" indent="-2682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4"/>
          <p:cNvSpPr>
            <a:spLocks noGrp="1"/>
          </p:cNvSpPr>
          <p:nvPr>
            <p:ph type="ctrTitle"/>
          </p:nvPr>
        </p:nvSpPr>
        <p:spPr>
          <a:xfrm>
            <a:off x="684213" y="4581525"/>
            <a:ext cx="7772400" cy="1470025"/>
          </a:xfrm>
        </p:spPr>
        <p:txBody>
          <a:bodyPr/>
          <a:lstStyle/>
          <a:p>
            <a:r>
              <a:rPr lang="de-DE" alt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Emerging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market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multinationals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: a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political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dirty="0" err="1" smtClean="0">
                <a:latin typeface="Arial" pitchFamily="34" charset="0"/>
                <a:cs typeface="Arial" pitchFamily="34" charset="0"/>
              </a:rPr>
              <a:t>perspective</a:t>
            </a:r>
            <a:r>
              <a:rPr lang="de-DE" alt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/>
              <a:t/>
            </a:r>
            <a:br>
              <a:rPr lang="de-DE" dirty="0"/>
            </a:br>
            <a:r>
              <a:rPr lang="de-DE" altLang="de-DE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sz="4000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altLang="de-DE" dirty="0" smtClean="0">
                <a:latin typeface="Arial" pitchFamily="34" charset="0"/>
                <a:cs typeface="Arial" pitchFamily="34" charset="0"/>
              </a:rPr>
            </a:br>
            <a:r>
              <a:rPr lang="de-DE" altLang="de-DE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Andreas Nölke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keynote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1. </a:t>
            </a:r>
            <a:r>
              <a:rPr lang="de-DE" sz="2000" dirty="0" err="1" smtClean="0"/>
              <a:t>Comparative</a:t>
            </a:r>
            <a:r>
              <a:rPr lang="de-DE" sz="2000" dirty="0" smtClean="0"/>
              <a:t> </a:t>
            </a:r>
            <a:r>
              <a:rPr lang="de-DE" sz="2000" dirty="0"/>
              <a:t>Political Economy: </a:t>
            </a:r>
            <a:r>
              <a:rPr lang="de-DE" sz="2000" dirty="0" err="1"/>
              <a:t>Comparative</a:t>
            </a:r>
            <a:r>
              <a:rPr lang="de-DE" sz="2000" dirty="0"/>
              <a:t> </a:t>
            </a:r>
            <a:r>
              <a:rPr lang="de-DE" sz="2000" dirty="0" err="1"/>
              <a:t>Capitalism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 smtClean="0"/>
              <a:t>2.</a:t>
            </a:r>
            <a:r>
              <a:rPr lang="de-DE" sz="2000" u="sng" dirty="0" smtClean="0"/>
              <a:t> International </a:t>
            </a:r>
            <a:r>
              <a:rPr lang="de-DE" sz="2000" u="sng" dirty="0"/>
              <a:t>Political Economy: International </a:t>
            </a:r>
            <a:r>
              <a:rPr lang="de-DE" sz="2000" u="sng" dirty="0" err="1" smtClean="0"/>
              <a:t>politics</a:t>
            </a:r>
            <a:endParaRPr lang="de-DE" sz="2000" u="sng" dirty="0" smtClean="0"/>
          </a:p>
          <a:p>
            <a:endParaRPr lang="de-DE" sz="2000" dirty="0"/>
          </a:p>
          <a:p>
            <a:r>
              <a:rPr lang="de-DE" sz="2000" dirty="0" smtClean="0"/>
              <a:t>3. Update: Corona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increased</a:t>
            </a:r>
            <a:r>
              <a:rPr lang="de-DE" sz="2000" dirty="0" smtClean="0"/>
              <a:t> </a:t>
            </a:r>
            <a:r>
              <a:rPr lang="de-DE" sz="2000" dirty="0" err="1" smtClean="0"/>
              <a:t>importance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MNEs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established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economies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70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</a:t>
            </a:r>
            <a:r>
              <a:rPr lang="de-DE" dirty="0"/>
              <a:t> </a:t>
            </a:r>
            <a:r>
              <a:rPr lang="de-DE" dirty="0" smtClean="0"/>
              <a:t>International </a:t>
            </a:r>
            <a:r>
              <a:rPr lang="de-DE" dirty="0"/>
              <a:t>Political Economy: International </a:t>
            </a:r>
            <a:r>
              <a:rPr lang="de-DE" dirty="0" err="1" smtClean="0"/>
              <a:t>politics</a:t>
            </a:r>
            <a:r>
              <a:rPr lang="de-DE" dirty="0" smtClean="0"/>
              <a:t>  (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err="1" smtClean="0"/>
              <a:t>Direct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endParaRPr lang="de-DE" sz="2000" dirty="0" smtClean="0"/>
          </a:p>
          <a:p>
            <a:endParaRPr lang="de-DE" sz="2000" u="sng" dirty="0"/>
          </a:p>
          <a:p>
            <a:r>
              <a:rPr lang="de-DE" sz="2000" u="sng" dirty="0" smtClean="0"/>
              <a:t>Support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OFDI</a:t>
            </a:r>
            <a:r>
              <a:rPr lang="de-DE" sz="2000" dirty="0" smtClean="0"/>
              <a:t>: </a:t>
            </a:r>
            <a:r>
              <a:rPr lang="de-DE" sz="2000" dirty="0" err="1" smtClean="0"/>
              <a:t>economic</a:t>
            </a:r>
            <a:r>
              <a:rPr lang="de-DE" sz="2000" dirty="0" smtClean="0"/>
              <a:t> </a:t>
            </a:r>
            <a:r>
              <a:rPr lang="de-DE" sz="2000" dirty="0" err="1" smtClean="0"/>
              <a:t>liberalization</a:t>
            </a:r>
            <a:r>
              <a:rPr lang="de-DE" sz="2000" dirty="0" smtClean="0"/>
              <a:t> (e.g. </a:t>
            </a:r>
            <a:r>
              <a:rPr lang="de-DE" sz="2000" dirty="0" err="1" smtClean="0"/>
              <a:t>abolition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capital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controls</a:t>
            </a:r>
            <a:r>
              <a:rPr lang="de-DE" sz="2000" dirty="0" smtClean="0"/>
              <a:t>, </a:t>
            </a:r>
            <a:r>
              <a:rPr lang="de-DE" sz="2000" dirty="0" err="1" smtClean="0"/>
              <a:t>liberalization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OFDI </a:t>
            </a:r>
            <a:r>
              <a:rPr lang="de-DE" sz="2000" dirty="0" err="1" smtClean="0"/>
              <a:t>regimes</a:t>
            </a:r>
            <a:r>
              <a:rPr lang="de-DE" sz="2000" dirty="0" smtClean="0"/>
              <a:t>)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direct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(</a:t>
            </a:r>
            <a:r>
              <a:rPr lang="de-DE" sz="2000" dirty="0" err="1" smtClean="0"/>
              <a:t>tax</a:t>
            </a:r>
            <a:r>
              <a:rPr lang="de-DE" sz="2000" dirty="0" smtClean="0"/>
              <a:t> </a:t>
            </a:r>
            <a:r>
              <a:rPr lang="de-DE" sz="2000" dirty="0" err="1" smtClean="0"/>
              <a:t>rebates</a:t>
            </a:r>
            <a:r>
              <a:rPr lang="de-DE" sz="2000" dirty="0" smtClean="0"/>
              <a:t>, </a:t>
            </a:r>
            <a:r>
              <a:rPr lang="de-DE" sz="2000" dirty="0" err="1" smtClean="0"/>
              <a:t>investment</a:t>
            </a:r>
            <a:r>
              <a:rPr lang="de-DE" sz="2000" dirty="0" smtClean="0"/>
              <a:t> </a:t>
            </a:r>
            <a:r>
              <a:rPr lang="de-DE" sz="2000" dirty="0" err="1" smtClean="0"/>
              <a:t>insurance</a:t>
            </a:r>
            <a:r>
              <a:rPr lang="de-DE" sz="2000" dirty="0" smtClean="0"/>
              <a:t>, </a:t>
            </a:r>
            <a:r>
              <a:rPr lang="de-DE" sz="2000" dirty="0" err="1" smtClean="0"/>
              <a:t>creation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OFDI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agencies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r>
              <a:rPr lang="de-DE" sz="2000" u="sng" dirty="0" smtClean="0"/>
              <a:t>State </a:t>
            </a:r>
            <a:r>
              <a:rPr lang="de-DE" sz="2000" u="sng" dirty="0" err="1" smtClean="0"/>
              <a:t>support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for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access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to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natural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resources</a:t>
            </a:r>
            <a:r>
              <a:rPr lang="de-DE" sz="2000" u="sng" dirty="0" smtClean="0"/>
              <a:t> (</a:t>
            </a:r>
            <a:r>
              <a:rPr lang="de-DE" sz="2000" u="sng" dirty="0" err="1" smtClean="0"/>
              <a:t>and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markets</a:t>
            </a:r>
            <a:r>
              <a:rPr lang="de-DE" sz="2000" u="sng" dirty="0" smtClean="0"/>
              <a:t>) in </a:t>
            </a:r>
            <a:r>
              <a:rPr lang="de-DE" sz="2000" u="sng" dirty="0" err="1" smtClean="0"/>
              <a:t>other</a:t>
            </a:r>
            <a:r>
              <a:rPr lang="de-DE" sz="2000" u="sng" dirty="0" smtClean="0"/>
              <a:t> countries</a:t>
            </a:r>
            <a:r>
              <a:rPr lang="de-DE" sz="2000" dirty="0" smtClean="0"/>
              <a:t>: </a:t>
            </a:r>
            <a:r>
              <a:rPr lang="de-DE" sz="2000" dirty="0" err="1" smtClean="0"/>
              <a:t>foreign</a:t>
            </a:r>
            <a:r>
              <a:rPr lang="de-DE" sz="2000" dirty="0" smtClean="0"/>
              <a:t> </a:t>
            </a:r>
            <a:r>
              <a:rPr lang="de-DE" sz="2000" dirty="0" err="1" smtClean="0"/>
              <a:t>policy</a:t>
            </a:r>
            <a:r>
              <a:rPr lang="de-DE" sz="2000" dirty="0" smtClean="0"/>
              <a:t> initiatives</a:t>
            </a:r>
          </a:p>
          <a:p>
            <a:endParaRPr lang="de-DE" sz="2000" dirty="0"/>
          </a:p>
          <a:p>
            <a:r>
              <a:rPr lang="de-DE" sz="2000" u="sng" dirty="0" err="1" smtClean="0"/>
              <a:t>Negotiation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bilateral </a:t>
            </a:r>
            <a:r>
              <a:rPr lang="de-DE" sz="2000" u="sng" dirty="0" err="1" smtClean="0"/>
              <a:t>and</a:t>
            </a:r>
            <a:r>
              <a:rPr lang="de-DE" sz="2000" u="sng" dirty="0" smtClean="0"/>
              <a:t> regional </a:t>
            </a:r>
            <a:r>
              <a:rPr lang="de-DE" sz="2000" u="sng" dirty="0" err="1" smtClean="0"/>
              <a:t>trade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and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investment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agreements</a:t>
            </a:r>
            <a:r>
              <a:rPr lang="de-DE" sz="2000" dirty="0" smtClean="0"/>
              <a:t>: </a:t>
            </a:r>
            <a:r>
              <a:rPr lang="de-DE" sz="2000" dirty="0" err="1" smtClean="0"/>
              <a:t>cross-border</a:t>
            </a:r>
            <a:r>
              <a:rPr lang="de-DE" sz="2000" dirty="0" smtClean="0"/>
              <a:t> </a:t>
            </a:r>
            <a:r>
              <a:rPr lang="de-DE" sz="2000" dirty="0" err="1" smtClean="0"/>
              <a:t>market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,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investment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3092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</a:t>
            </a:r>
            <a:r>
              <a:rPr lang="de-DE" dirty="0"/>
              <a:t> </a:t>
            </a:r>
            <a:r>
              <a:rPr lang="de-DE" dirty="0" smtClean="0"/>
              <a:t>International </a:t>
            </a:r>
            <a:r>
              <a:rPr lang="de-DE" dirty="0"/>
              <a:t>Political Economy: International </a:t>
            </a:r>
            <a:r>
              <a:rPr lang="de-DE" dirty="0" err="1" smtClean="0"/>
              <a:t>politics</a:t>
            </a:r>
            <a:r>
              <a:rPr lang="de-DE" dirty="0" smtClean="0"/>
              <a:t> (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317" y="1196752"/>
            <a:ext cx="8280400" cy="4679950"/>
          </a:xfrm>
        </p:spPr>
        <p:txBody>
          <a:bodyPr/>
          <a:lstStyle/>
          <a:p>
            <a:r>
              <a:rPr lang="de-DE" sz="2000" dirty="0" err="1" smtClean="0"/>
              <a:t>Indirect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endParaRPr lang="de-DE" sz="2000" dirty="0" smtClean="0"/>
          </a:p>
          <a:p>
            <a:endParaRPr lang="de-DE" sz="2000" u="sng" dirty="0" smtClean="0"/>
          </a:p>
          <a:p>
            <a:r>
              <a:rPr lang="de-DE" sz="2000" u="sng" dirty="0" err="1" smtClean="0"/>
              <a:t>Representation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the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preferences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EMNCs </a:t>
            </a:r>
            <a:r>
              <a:rPr lang="de-DE" sz="2000" u="sng" dirty="0" err="1" smtClean="0"/>
              <a:t>during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the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negotiation</a:t>
            </a:r>
            <a:r>
              <a:rPr lang="de-DE" sz="2000" u="sng" dirty="0" smtClean="0"/>
              <a:t> at international </a:t>
            </a:r>
            <a:r>
              <a:rPr lang="de-DE" sz="2000" u="sng" dirty="0" err="1" smtClean="0"/>
              <a:t>institutions</a:t>
            </a:r>
            <a:r>
              <a:rPr lang="de-DE" sz="2000" u="sng" dirty="0" smtClean="0"/>
              <a:t> (e.g. ILO, WTO, UNFCCC): </a:t>
            </a:r>
            <a:r>
              <a:rPr lang="de-DE" sz="2000" dirty="0" err="1" smtClean="0"/>
              <a:t>less</a:t>
            </a:r>
            <a:r>
              <a:rPr lang="de-DE" sz="2000" dirty="0" smtClean="0"/>
              <a:t> prominent </a:t>
            </a:r>
            <a:r>
              <a:rPr lang="de-DE" sz="2000" dirty="0" err="1" smtClean="0"/>
              <a:t>role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independent</a:t>
            </a:r>
            <a:r>
              <a:rPr lang="de-DE" sz="2000" dirty="0" smtClean="0"/>
              <a:t> </a:t>
            </a:r>
            <a:r>
              <a:rPr lang="de-DE" sz="2000" dirty="0" err="1" smtClean="0"/>
              <a:t>lobbyists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private </a:t>
            </a:r>
            <a:r>
              <a:rPr lang="de-DE" sz="2000" dirty="0" err="1" smtClean="0"/>
              <a:t>self</a:t>
            </a:r>
            <a:r>
              <a:rPr lang="de-DE" sz="2000" dirty="0" smtClean="0"/>
              <a:t>-regulators, (</a:t>
            </a:r>
            <a:r>
              <a:rPr lang="de-DE" sz="2000" dirty="0" err="1" smtClean="0"/>
              <a:t>yet</a:t>
            </a:r>
            <a:r>
              <a:rPr lang="de-DE" sz="2000" dirty="0" smtClean="0"/>
              <a:t>?)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reliance</a:t>
            </a:r>
            <a:r>
              <a:rPr lang="de-DE" sz="2000" dirty="0" smtClean="0"/>
              <a:t> on national </a:t>
            </a:r>
            <a:r>
              <a:rPr lang="de-DE" sz="2000" dirty="0" err="1" smtClean="0"/>
              <a:t>governments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u="sng" dirty="0" err="1" smtClean="0"/>
              <a:t>Selective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implementation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global </a:t>
            </a:r>
            <a:r>
              <a:rPr lang="de-DE" sz="2000" u="sng" dirty="0" err="1" smtClean="0"/>
              <a:t>norms</a:t>
            </a:r>
            <a:r>
              <a:rPr lang="de-DE" sz="2000" dirty="0" smtClean="0"/>
              <a:t>: </a:t>
            </a:r>
            <a:r>
              <a:rPr lang="de-DE" sz="2000" dirty="0" err="1" smtClean="0"/>
              <a:t>mock</a:t>
            </a:r>
            <a:r>
              <a:rPr lang="de-DE" sz="2000" dirty="0" smtClean="0"/>
              <a:t> </a:t>
            </a:r>
            <a:r>
              <a:rPr lang="de-DE" sz="2000" dirty="0" err="1" smtClean="0"/>
              <a:t>compliance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TRIPS </a:t>
            </a:r>
            <a:r>
              <a:rPr lang="de-DE" sz="2000" dirty="0" err="1" smtClean="0"/>
              <a:t>norms</a:t>
            </a:r>
            <a:r>
              <a:rPr lang="de-DE" sz="2000" dirty="0" smtClean="0"/>
              <a:t>, OECD Guidelines on Corporate </a:t>
            </a:r>
            <a:r>
              <a:rPr lang="de-DE" sz="2000" dirty="0" err="1" smtClean="0"/>
              <a:t>Governance</a:t>
            </a:r>
            <a:r>
              <a:rPr lang="de-DE" sz="2000" dirty="0" smtClean="0"/>
              <a:t>, IASB </a:t>
            </a:r>
            <a:r>
              <a:rPr lang="de-DE" sz="2000" dirty="0" err="1" smtClean="0"/>
              <a:t>accounting</a:t>
            </a:r>
            <a:r>
              <a:rPr lang="de-DE" sz="2000" dirty="0" smtClean="0"/>
              <a:t> </a:t>
            </a:r>
            <a:r>
              <a:rPr lang="de-DE" sz="2000" dirty="0" err="1" smtClean="0"/>
              <a:t>standards</a:t>
            </a:r>
            <a:r>
              <a:rPr lang="de-DE" sz="2000" dirty="0"/>
              <a:t> </a:t>
            </a:r>
            <a:r>
              <a:rPr lang="de-DE" sz="2000" dirty="0" err="1" smtClean="0"/>
              <a:t>etc</a:t>
            </a:r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State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EMNCs not limited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domestic</a:t>
            </a:r>
            <a:r>
              <a:rPr lang="de-DE" sz="2000" dirty="0" smtClean="0"/>
              <a:t> </a:t>
            </a:r>
            <a:r>
              <a:rPr lang="de-DE" sz="2000" dirty="0" err="1" smtClean="0"/>
              <a:t>measures</a:t>
            </a:r>
            <a:endParaRPr lang="de-DE" sz="2000" dirty="0"/>
          </a:p>
        </p:txBody>
      </p:sp>
      <p:sp>
        <p:nvSpPr>
          <p:cNvPr id="5" name="Pfeil nach rechts 4"/>
          <p:cNvSpPr/>
          <p:nvPr/>
        </p:nvSpPr>
        <p:spPr bwMode="gray">
          <a:xfrm>
            <a:off x="426317" y="4725144"/>
            <a:ext cx="978408" cy="484632"/>
          </a:xfrm>
          <a:prstGeom prst="rightArrow">
            <a:avLst/>
          </a:prstGeom>
          <a:solidFill>
            <a:schemeClr val="accent1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441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keynote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1. </a:t>
            </a:r>
            <a:r>
              <a:rPr lang="de-DE" sz="2000" dirty="0" err="1" smtClean="0"/>
              <a:t>Comparative</a:t>
            </a:r>
            <a:r>
              <a:rPr lang="de-DE" sz="2000" dirty="0" smtClean="0"/>
              <a:t> </a:t>
            </a:r>
            <a:r>
              <a:rPr lang="de-DE" sz="2000" dirty="0"/>
              <a:t>Political Economy: </a:t>
            </a:r>
            <a:r>
              <a:rPr lang="de-DE" sz="2000" dirty="0" err="1"/>
              <a:t>Comparative</a:t>
            </a:r>
            <a:r>
              <a:rPr lang="de-DE" sz="2000" dirty="0"/>
              <a:t> </a:t>
            </a:r>
            <a:r>
              <a:rPr lang="de-DE" sz="2000" dirty="0" err="1"/>
              <a:t>Capitalism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 smtClean="0"/>
              <a:t>2. International </a:t>
            </a:r>
            <a:r>
              <a:rPr lang="de-DE" sz="2000" dirty="0"/>
              <a:t>Political Economy: </a:t>
            </a:r>
            <a:r>
              <a:rPr lang="de-DE" sz="2000" dirty="0" smtClean="0"/>
              <a:t>International </a:t>
            </a:r>
            <a:r>
              <a:rPr lang="de-DE" sz="2000" dirty="0" err="1" smtClean="0"/>
              <a:t>politics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3. </a:t>
            </a:r>
            <a:r>
              <a:rPr lang="de-DE" sz="2000" u="sng" dirty="0" smtClean="0"/>
              <a:t>Update: Corona </a:t>
            </a:r>
            <a:r>
              <a:rPr lang="de-DE" sz="2000" u="sng" dirty="0" err="1" smtClean="0"/>
              <a:t>and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increased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importance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of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the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state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for</a:t>
            </a:r>
            <a:r>
              <a:rPr lang="de-DE" sz="2000" u="sng" dirty="0" smtClean="0"/>
              <a:t> MNEs </a:t>
            </a:r>
            <a:r>
              <a:rPr lang="de-DE" sz="2000" u="sng" dirty="0" err="1" smtClean="0"/>
              <a:t>from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established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economies</a:t>
            </a:r>
            <a:endParaRPr lang="de-DE" sz="2000" u="sng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011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Background: </a:t>
            </a:r>
            <a:r>
              <a:rPr lang="de-DE" dirty="0" err="1" smtClean="0"/>
              <a:t>forthcoming</a:t>
            </a:r>
            <a:r>
              <a:rPr lang="de-DE" dirty="0" smtClean="0"/>
              <a:t> </a:t>
            </a:r>
            <a:r>
              <a:rPr lang="de-DE" dirty="0" err="1" smtClean="0"/>
              <a:t>book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Bristol UP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25" y="1884363"/>
            <a:ext cx="2543175" cy="3810000"/>
          </a:xfrm>
        </p:spPr>
      </p:pic>
    </p:spTree>
    <p:extLst>
      <p:ext uri="{BB962C8B-B14F-4D97-AF65-F5344CB8AC3E}">
        <p14:creationId xmlns:p14="http://schemas.microsoft.com/office/powerpoint/2010/main" val="230533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Implications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MNCs: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r>
              <a:rPr lang="de-DE" dirty="0" smtClean="0"/>
              <a:t>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mainstream</a:t>
            </a:r>
            <a:r>
              <a:rPr lang="de-DE" dirty="0" smtClean="0"/>
              <a:t>? Part </a:t>
            </a:r>
            <a:r>
              <a:rPr lang="de-DE" dirty="0" err="1" smtClean="0"/>
              <a:t>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dirty="0" err="1" smtClean="0"/>
              <a:t>Fiscal</a:t>
            </a:r>
            <a:r>
              <a:rPr lang="de-DE" sz="2000" dirty="0" smtClean="0"/>
              <a:t> </a:t>
            </a:r>
            <a:r>
              <a:rPr lang="de-DE" sz="2000" dirty="0" err="1" smtClean="0"/>
              <a:t>policies</a:t>
            </a:r>
            <a:r>
              <a:rPr lang="de-DE" sz="2000" dirty="0" smtClean="0"/>
              <a:t>: strong </a:t>
            </a:r>
            <a:r>
              <a:rPr lang="de-DE" sz="2000" dirty="0" err="1" smtClean="0"/>
              <a:t>financial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companies</a:t>
            </a:r>
            <a:r>
              <a:rPr lang="de-DE" sz="2000" dirty="0" smtClean="0"/>
              <a:t> </a:t>
            </a:r>
            <a:r>
              <a:rPr lang="de-DE" sz="2000" dirty="0" err="1" smtClean="0"/>
              <a:t>during</a:t>
            </a:r>
            <a:r>
              <a:rPr lang="de-DE" sz="2000" dirty="0" smtClean="0"/>
              <a:t>/after </a:t>
            </a:r>
            <a:r>
              <a:rPr lang="de-DE" sz="2000" dirty="0" err="1" smtClean="0"/>
              <a:t>pandemic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Industrial </a:t>
            </a:r>
            <a:r>
              <a:rPr lang="de-DE" sz="2000" dirty="0" err="1" smtClean="0"/>
              <a:t>policies</a:t>
            </a:r>
            <a:r>
              <a:rPr lang="de-DE" sz="2000" dirty="0" smtClean="0"/>
              <a:t>: </a:t>
            </a:r>
            <a:r>
              <a:rPr lang="de-DE" sz="2000" dirty="0" err="1" smtClean="0"/>
              <a:t>focus</a:t>
            </a:r>
            <a:r>
              <a:rPr lang="de-DE" sz="2000" dirty="0" smtClean="0"/>
              <a:t> on </a:t>
            </a:r>
            <a:r>
              <a:rPr lang="de-DE" sz="2000" dirty="0" err="1" smtClean="0"/>
              <a:t>technological</a:t>
            </a:r>
            <a:r>
              <a:rPr lang="de-DE" sz="2000" dirty="0" smtClean="0"/>
              <a:t> </a:t>
            </a:r>
            <a:r>
              <a:rPr lang="de-DE" sz="2000" dirty="0" err="1" smtClean="0"/>
              <a:t>sovereignty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Corporate </a:t>
            </a:r>
            <a:r>
              <a:rPr lang="de-DE" sz="2000" dirty="0" err="1" smtClean="0"/>
              <a:t>governance</a:t>
            </a:r>
            <a:r>
              <a:rPr lang="de-DE" sz="2000" dirty="0" smtClean="0"/>
              <a:t>: </a:t>
            </a:r>
            <a:r>
              <a:rPr lang="de-DE" sz="2000" dirty="0" err="1" smtClean="0"/>
              <a:t>less</a:t>
            </a:r>
            <a:r>
              <a:rPr lang="de-DE" sz="2000" dirty="0" smtClean="0"/>
              <a:t> shareholder </a:t>
            </a:r>
            <a:r>
              <a:rPr lang="de-DE" sz="2000" dirty="0" err="1" smtClean="0"/>
              <a:t>value</a:t>
            </a:r>
            <a:r>
              <a:rPr lang="de-DE" sz="2000" dirty="0" smtClean="0"/>
              <a:t>,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public</a:t>
            </a:r>
            <a:r>
              <a:rPr lang="de-DE" sz="2000" dirty="0" smtClean="0"/>
              <a:t> </a:t>
            </a:r>
            <a:r>
              <a:rPr lang="de-DE" sz="2000" dirty="0" err="1" smtClean="0"/>
              <a:t>responsibility</a:t>
            </a:r>
            <a:r>
              <a:rPr lang="de-DE" sz="2000" dirty="0" smtClean="0"/>
              <a:t> (ESG)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Industrial </a:t>
            </a:r>
            <a:r>
              <a:rPr lang="de-DE" sz="2000" dirty="0" err="1" smtClean="0"/>
              <a:t>relations</a:t>
            </a:r>
            <a:r>
              <a:rPr lang="de-DE" sz="2000" dirty="0" smtClean="0"/>
              <a:t>: </a:t>
            </a:r>
            <a:r>
              <a:rPr lang="de-DE" sz="2000" dirty="0" err="1" smtClean="0"/>
              <a:t>endurance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Covid</a:t>
            </a:r>
            <a:r>
              <a:rPr lang="de-DE" sz="2000" dirty="0" smtClean="0"/>
              <a:t> </a:t>
            </a:r>
            <a:r>
              <a:rPr lang="de-DE" sz="2000" dirty="0" err="1" smtClean="0"/>
              <a:t>corporatism</a:t>
            </a:r>
            <a:r>
              <a:rPr lang="de-DE" sz="2000" dirty="0" smtClean="0"/>
              <a:t> (e.g. UK)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Innovation: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crucial</a:t>
            </a:r>
            <a:r>
              <a:rPr lang="de-DE" sz="2000" dirty="0" smtClean="0"/>
              <a:t> </a:t>
            </a:r>
            <a:r>
              <a:rPr lang="de-DE" sz="2000" dirty="0" err="1" smtClean="0"/>
              <a:t>companies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CureVac</a:t>
            </a:r>
            <a:r>
              <a:rPr lang="de-DE" sz="2000" dirty="0" smtClean="0"/>
              <a:t> in Germany)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25833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Implications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MNCs: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r>
              <a:rPr lang="de-DE" dirty="0" smtClean="0"/>
              <a:t>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mainstream</a:t>
            </a:r>
            <a:r>
              <a:rPr lang="de-DE" dirty="0" smtClean="0"/>
              <a:t>? Part </a:t>
            </a:r>
            <a:r>
              <a:rPr lang="de-DE" dirty="0" err="1" smtClean="0"/>
              <a:t>two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dirty="0" err="1" smtClean="0"/>
              <a:t>Competition</a:t>
            </a:r>
            <a:r>
              <a:rPr lang="de-DE" sz="2000" dirty="0" smtClean="0"/>
              <a:t> </a:t>
            </a:r>
            <a:r>
              <a:rPr lang="de-DE" sz="2000" dirty="0" err="1" smtClean="0"/>
              <a:t>policy</a:t>
            </a:r>
            <a:r>
              <a:rPr lang="de-DE" sz="2000" dirty="0" smtClean="0"/>
              <a:t>: EU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companies</a:t>
            </a:r>
            <a:r>
              <a:rPr lang="de-DE" sz="2000" dirty="0" smtClean="0"/>
              <a:t> </a:t>
            </a:r>
            <a:r>
              <a:rPr lang="de-DE" sz="2000" dirty="0" err="1" smtClean="0"/>
              <a:t>against</a:t>
            </a:r>
            <a:r>
              <a:rPr lang="de-DE" sz="2000" dirty="0" smtClean="0"/>
              <a:t> US </a:t>
            </a:r>
            <a:r>
              <a:rPr lang="de-DE" sz="2000" dirty="0" err="1" smtClean="0"/>
              <a:t>and</a:t>
            </a:r>
            <a:r>
              <a:rPr lang="de-DE" sz="2000" dirty="0" smtClean="0"/>
              <a:t> China MNCs;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lenient</a:t>
            </a:r>
            <a:r>
              <a:rPr lang="de-DE" sz="2000" dirty="0" smtClean="0"/>
              <a:t> </a:t>
            </a:r>
            <a:r>
              <a:rPr lang="de-DE" sz="2000" dirty="0" err="1" smtClean="0"/>
              <a:t>stance</a:t>
            </a:r>
            <a:r>
              <a:rPr lang="de-DE" sz="2000" dirty="0" smtClean="0"/>
              <a:t> </a:t>
            </a:r>
            <a:r>
              <a:rPr lang="de-DE" sz="2000" dirty="0" err="1" smtClean="0"/>
              <a:t>towards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aid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Global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 </a:t>
            </a:r>
            <a:r>
              <a:rPr lang="de-DE" sz="2000" dirty="0" err="1" smtClean="0"/>
              <a:t>networks</a:t>
            </a:r>
            <a:r>
              <a:rPr lang="de-DE" sz="2000" dirty="0" smtClean="0"/>
              <a:t>: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re-shoring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crucial</a:t>
            </a:r>
            <a:r>
              <a:rPr lang="de-DE" sz="2000" dirty="0" smtClean="0"/>
              <a:t> </a:t>
            </a:r>
            <a:r>
              <a:rPr lang="de-DE" sz="2000" dirty="0" err="1" smtClean="0"/>
              <a:t>production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FDI: </a:t>
            </a:r>
            <a:r>
              <a:rPr lang="de-DE" sz="2000" dirty="0" err="1" smtClean="0"/>
              <a:t>increased</a:t>
            </a:r>
            <a:r>
              <a:rPr lang="de-DE" sz="2000" dirty="0" smtClean="0"/>
              <a:t> </a:t>
            </a:r>
            <a:r>
              <a:rPr lang="de-DE" sz="2000" dirty="0" err="1" smtClean="0"/>
              <a:t>screening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IFDI, </a:t>
            </a:r>
            <a:r>
              <a:rPr lang="de-DE" sz="2000" dirty="0" err="1" smtClean="0"/>
              <a:t>particularly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China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ISDS: </a:t>
            </a:r>
            <a:r>
              <a:rPr lang="de-DE" sz="2000" dirty="0" err="1" smtClean="0"/>
              <a:t>proposed</a:t>
            </a:r>
            <a:r>
              <a:rPr lang="de-DE" sz="2000" dirty="0" smtClean="0"/>
              <a:t> </a:t>
            </a:r>
            <a:r>
              <a:rPr lang="de-DE" sz="2000" dirty="0" err="1" smtClean="0"/>
              <a:t>reform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ISDS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in </a:t>
            </a:r>
            <a:r>
              <a:rPr lang="de-DE" sz="2000" dirty="0" err="1" smtClean="0"/>
              <a:t>favour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states</a:t>
            </a: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Trade </a:t>
            </a:r>
            <a:r>
              <a:rPr lang="de-DE" sz="2000" dirty="0" err="1" smtClean="0"/>
              <a:t>policy</a:t>
            </a:r>
            <a:r>
              <a:rPr lang="de-DE" sz="2000" dirty="0" smtClean="0"/>
              <a:t>: </a:t>
            </a:r>
            <a:r>
              <a:rPr lang="de-DE" sz="2000" dirty="0" err="1" smtClean="0"/>
              <a:t>increasing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protectionism</a:t>
            </a:r>
            <a:r>
              <a:rPr lang="de-DE" sz="2000" dirty="0" smtClean="0"/>
              <a:t>; </a:t>
            </a:r>
            <a:r>
              <a:rPr lang="de-DE" sz="2000" dirty="0" err="1" smtClean="0"/>
              <a:t>export</a:t>
            </a:r>
            <a:r>
              <a:rPr lang="de-DE" sz="2000" dirty="0" smtClean="0"/>
              <a:t> </a:t>
            </a:r>
            <a:r>
              <a:rPr lang="de-DE" sz="2000" dirty="0" err="1" smtClean="0"/>
              <a:t>curbs</a:t>
            </a:r>
            <a:endParaRPr lang="de-DE" sz="2000" dirty="0" smtClean="0"/>
          </a:p>
          <a:p>
            <a:pPr marL="0" indent="0"/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               </a:t>
            </a:r>
            <a:r>
              <a:rPr lang="de-DE" sz="2000" dirty="0" err="1" smtClean="0"/>
              <a:t>Strongly</a:t>
            </a:r>
            <a:r>
              <a:rPr lang="de-DE" sz="2000" dirty="0" smtClean="0"/>
              <a:t> </a:t>
            </a:r>
            <a:r>
              <a:rPr lang="de-DE" sz="2000" dirty="0" err="1" smtClean="0"/>
              <a:t>increased</a:t>
            </a:r>
            <a:r>
              <a:rPr lang="de-DE" sz="2000" dirty="0" smtClean="0"/>
              <a:t> </a:t>
            </a:r>
            <a:r>
              <a:rPr lang="de-DE" sz="2000" dirty="0" err="1" smtClean="0"/>
              <a:t>role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in Global North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 bwMode="gray">
          <a:xfrm>
            <a:off x="755576" y="5517232"/>
            <a:ext cx="978408" cy="484632"/>
          </a:xfrm>
          <a:prstGeom prst="rightArrow">
            <a:avLst/>
          </a:prstGeom>
          <a:solidFill>
            <a:schemeClr val="accent1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946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COST Action ISO905 „The </a:t>
            </a:r>
            <a:r>
              <a:rPr lang="de-DE" sz="2400" dirty="0" err="1" smtClean="0"/>
              <a:t>Emergence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Southern </a:t>
            </a:r>
            <a:r>
              <a:rPr lang="de-DE" sz="2400" dirty="0" err="1" smtClean="0"/>
              <a:t>Multinationals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Impact on Europe“</a:t>
            </a:r>
          </a:p>
          <a:p>
            <a:endParaRPr lang="de-DE" sz="2400" dirty="0"/>
          </a:p>
          <a:p>
            <a:r>
              <a:rPr lang="de-DE" sz="2400" dirty="0" err="1" smtClean="0"/>
              <a:t>Funded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EU (2010-2016)</a:t>
            </a:r>
          </a:p>
          <a:p>
            <a:endParaRPr lang="de-DE" sz="2400" dirty="0"/>
          </a:p>
          <a:p>
            <a:r>
              <a:rPr lang="de-DE" sz="2400" dirty="0" err="1" smtClean="0"/>
              <a:t>Participants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26 </a:t>
            </a:r>
            <a:r>
              <a:rPr lang="de-DE" sz="2400" dirty="0" err="1" smtClean="0"/>
              <a:t>nations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err="1" smtClean="0"/>
              <a:t>Coordinated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Louis </a:t>
            </a:r>
            <a:r>
              <a:rPr lang="de-DE" sz="2400" dirty="0" smtClean="0"/>
              <a:t>Brennan (</a:t>
            </a:r>
            <a:r>
              <a:rPr lang="de-DE" sz="2400" dirty="0" err="1" smtClean="0"/>
              <a:t>Trinity</a:t>
            </a:r>
            <a:r>
              <a:rPr lang="de-DE" sz="2400" dirty="0" smtClean="0"/>
              <a:t>, </a:t>
            </a:r>
            <a:r>
              <a:rPr lang="de-DE" sz="2400" dirty="0" smtClean="0"/>
              <a:t>Dublin)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Main </a:t>
            </a:r>
            <a:r>
              <a:rPr lang="de-DE" sz="2400" dirty="0" err="1" smtClean="0"/>
              <a:t>background</a:t>
            </a:r>
            <a:r>
              <a:rPr lang="de-DE" sz="2400" dirty="0" smtClean="0"/>
              <a:t> in International Business, </a:t>
            </a:r>
            <a:r>
              <a:rPr lang="de-DE" sz="2400" dirty="0" smtClean="0"/>
              <a:t>additional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Political Science</a:t>
            </a:r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8615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publications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/>
              <a:t>COST </a:t>
            </a:r>
            <a:r>
              <a:rPr lang="de-DE" dirty="0"/>
              <a:t>A</a:t>
            </a:r>
            <a:r>
              <a:rPr lang="de-DE" dirty="0" smtClean="0"/>
              <a:t>ction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Louis Brennan (</a:t>
            </a:r>
            <a:r>
              <a:rPr lang="de-DE" sz="2400" dirty="0" err="1" smtClean="0"/>
              <a:t>ed</a:t>
            </a:r>
            <a:r>
              <a:rPr lang="de-DE" sz="2400" dirty="0" smtClean="0"/>
              <a:t>.) The </a:t>
            </a:r>
            <a:r>
              <a:rPr lang="de-DE" sz="2400" dirty="0" err="1" smtClean="0"/>
              <a:t>emergence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Southern </a:t>
            </a:r>
            <a:r>
              <a:rPr lang="de-DE" sz="2400" dirty="0" err="1" smtClean="0"/>
              <a:t>multinationals</a:t>
            </a:r>
            <a:r>
              <a:rPr lang="de-DE" sz="2400" dirty="0" smtClean="0"/>
              <a:t>, Palgrave Macmillan: New York 2010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Andreas Nölke (</a:t>
            </a:r>
            <a:r>
              <a:rPr lang="de-DE" sz="2400" dirty="0" err="1" smtClean="0"/>
              <a:t>ed</a:t>
            </a:r>
            <a:r>
              <a:rPr lang="de-DE" sz="2400" dirty="0" smtClean="0"/>
              <a:t>.) Multinational </a:t>
            </a:r>
            <a:r>
              <a:rPr lang="de-DE" sz="2400" dirty="0" err="1" smtClean="0"/>
              <a:t>corporations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emerging</a:t>
            </a:r>
            <a:r>
              <a:rPr lang="de-DE" sz="2400" dirty="0" smtClean="0"/>
              <a:t> </a:t>
            </a:r>
            <a:r>
              <a:rPr lang="de-DE" sz="2400" dirty="0" err="1" smtClean="0"/>
              <a:t>markets</a:t>
            </a:r>
            <a:r>
              <a:rPr lang="de-DE" sz="2400" dirty="0" smtClean="0"/>
              <a:t>: State </a:t>
            </a:r>
            <a:r>
              <a:rPr lang="de-DE" sz="2400" dirty="0" err="1" smtClean="0"/>
              <a:t>capitalism</a:t>
            </a:r>
            <a:r>
              <a:rPr lang="de-DE" sz="2400" dirty="0" smtClean="0"/>
              <a:t> 3.0, Palgrave Macmillan: New York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Louis </a:t>
            </a:r>
            <a:r>
              <a:rPr lang="de-DE" sz="2400" dirty="0" smtClean="0"/>
              <a:t>Brennan </a:t>
            </a:r>
            <a:r>
              <a:rPr lang="de-DE" sz="2400" dirty="0" err="1" smtClean="0"/>
              <a:t>and</a:t>
            </a:r>
            <a:r>
              <a:rPr lang="de-DE" sz="2400" dirty="0" smtClean="0"/>
              <a:t> Caner Bakir (</a:t>
            </a:r>
            <a:r>
              <a:rPr lang="de-DE" sz="2400" dirty="0" err="1" smtClean="0"/>
              <a:t>eds</a:t>
            </a:r>
            <a:r>
              <a:rPr lang="de-DE" sz="2400" dirty="0" smtClean="0"/>
              <a:t>.) </a:t>
            </a:r>
            <a:r>
              <a:rPr lang="de-DE" sz="2400" dirty="0" smtClean="0"/>
              <a:t>Emerging </a:t>
            </a:r>
            <a:r>
              <a:rPr lang="de-DE" sz="2400" dirty="0" err="1" smtClean="0"/>
              <a:t>market</a:t>
            </a:r>
            <a:r>
              <a:rPr lang="de-DE" sz="2400" dirty="0" smtClean="0"/>
              <a:t> </a:t>
            </a:r>
            <a:r>
              <a:rPr lang="de-DE" sz="2400" dirty="0" err="1"/>
              <a:t>m</a:t>
            </a:r>
            <a:r>
              <a:rPr lang="de-DE" sz="2400" dirty="0" err="1" smtClean="0"/>
              <a:t>ultinationals</a:t>
            </a:r>
            <a:r>
              <a:rPr lang="de-DE" sz="2400" dirty="0" smtClean="0"/>
              <a:t> in Europe, Routledge: London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Andreas Nölke </a:t>
            </a:r>
            <a:r>
              <a:rPr lang="de-DE" sz="2400" dirty="0" err="1" smtClean="0"/>
              <a:t>and</a:t>
            </a:r>
            <a:r>
              <a:rPr lang="de-DE" sz="2400" dirty="0" smtClean="0"/>
              <a:t> Christian May (</a:t>
            </a:r>
            <a:r>
              <a:rPr lang="de-DE" sz="2400" dirty="0" err="1" smtClean="0"/>
              <a:t>eds</a:t>
            </a:r>
            <a:r>
              <a:rPr lang="de-DE" sz="2400" dirty="0" smtClean="0"/>
              <a:t>.) Handbook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international </a:t>
            </a:r>
            <a:r>
              <a:rPr lang="de-DE" sz="2400" dirty="0" err="1" smtClean="0"/>
              <a:t>political</a:t>
            </a:r>
            <a:r>
              <a:rPr lang="de-DE" sz="2400" dirty="0" smtClean="0"/>
              <a:t> </a:t>
            </a:r>
            <a:r>
              <a:rPr lang="de-DE" sz="2400" dirty="0" err="1" smtClean="0"/>
              <a:t>economy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corporation</a:t>
            </a:r>
            <a:r>
              <a:rPr lang="de-DE" sz="2400" dirty="0" smtClean="0"/>
              <a:t>, Edward Elgar: </a:t>
            </a:r>
            <a:r>
              <a:rPr lang="de-DE" sz="2400" dirty="0" err="1" smtClean="0"/>
              <a:t>Cheltenham</a:t>
            </a:r>
            <a:r>
              <a:rPr lang="de-DE" sz="2400" dirty="0" smtClean="0"/>
              <a:t>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 smtClean="0"/>
              <a:t>Andreas </a:t>
            </a:r>
            <a:r>
              <a:rPr lang="de-DE" sz="2400" dirty="0" err="1" smtClean="0"/>
              <a:t>Breinbauer</a:t>
            </a:r>
            <a:r>
              <a:rPr lang="de-DE" sz="2400" dirty="0" smtClean="0"/>
              <a:t> et al. (</a:t>
            </a:r>
            <a:r>
              <a:rPr lang="de-DE" sz="2400" dirty="0" err="1" smtClean="0"/>
              <a:t>eds</a:t>
            </a:r>
            <a:r>
              <a:rPr lang="de-DE" sz="2400" dirty="0" smtClean="0"/>
              <a:t>.) Emerging </a:t>
            </a:r>
            <a:r>
              <a:rPr lang="de-DE" sz="2400" dirty="0" err="1" smtClean="0"/>
              <a:t>market</a:t>
            </a:r>
            <a:r>
              <a:rPr lang="de-DE" sz="2400" dirty="0" smtClean="0"/>
              <a:t> </a:t>
            </a:r>
            <a:r>
              <a:rPr lang="de-DE" sz="2400" dirty="0" err="1" smtClean="0"/>
              <a:t>multinationals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Europe, Springer: New York 2019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16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Focus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keynote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Political Science/Political Economy </a:t>
            </a:r>
            <a:r>
              <a:rPr lang="de-DE" sz="2000" dirty="0" err="1" smtClean="0"/>
              <a:t>contributions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emergence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smtClean="0"/>
              <a:t>EMNCs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Systematic</a:t>
            </a:r>
            <a:r>
              <a:rPr lang="de-DE" sz="2000" dirty="0" smtClean="0"/>
              <a:t> </a:t>
            </a:r>
            <a:r>
              <a:rPr lang="de-DE" sz="2000" dirty="0" err="1" smtClean="0"/>
              <a:t>overview</a:t>
            </a:r>
            <a:r>
              <a:rPr lang="de-DE" sz="2000" dirty="0" smtClean="0"/>
              <a:t>: </a:t>
            </a:r>
            <a:r>
              <a:rPr lang="de-DE" sz="2000" dirty="0" err="1" smtClean="0"/>
              <a:t>most</a:t>
            </a:r>
            <a:r>
              <a:rPr lang="de-DE" sz="2000" dirty="0" smtClean="0"/>
              <a:t> </a:t>
            </a:r>
            <a:r>
              <a:rPr lang="de-DE" sz="2000" dirty="0" err="1" smtClean="0"/>
              <a:t>arguments</a:t>
            </a:r>
            <a:r>
              <a:rPr lang="de-DE" sz="2000" dirty="0" smtClean="0"/>
              <a:t> </a:t>
            </a:r>
            <a:r>
              <a:rPr lang="de-DE" sz="2000" dirty="0" err="1" smtClean="0"/>
              <a:t>familiar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IB </a:t>
            </a:r>
            <a:r>
              <a:rPr lang="de-DE" sz="2000" dirty="0" err="1" smtClean="0"/>
              <a:t>debate</a:t>
            </a:r>
            <a:r>
              <a:rPr lang="de-DE" sz="2000" dirty="0" smtClean="0"/>
              <a:t>, but </a:t>
            </a:r>
            <a:r>
              <a:rPr lang="de-DE" sz="2000" dirty="0" err="1" smtClean="0"/>
              <a:t>possibly</a:t>
            </a:r>
            <a:r>
              <a:rPr lang="de-DE" sz="2000" dirty="0" smtClean="0"/>
              <a:t> </a:t>
            </a:r>
            <a:r>
              <a:rPr lang="de-DE" sz="2000" dirty="0" err="1" smtClean="0"/>
              <a:t>some</a:t>
            </a:r>
            <a:r>
              <a:rPr lang="de-DE" sz="2000" dirty="0" smtClean="0"/>
              <a:t> blind </a:t>
            </a:r>
            <a:r>
              <a:rPr lang="de-DE" sz="2000" dirty="0" err="1" smtClean="0"/>
              <a:t>spots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Empirical</a:t>
            </a:r>
            <a:r>
              <a:rPr lang="de-DE" sz="2000" dirty="0" smtClean="0"/>
              <a:t> </a:t>
            </a:r>
            <a:r>
              <a:rPr lang="de-DE" sz="2000" dirty="0" err="1" smtClean="0"/>
              <a:t>background</a:t>
            </a:r>
            <a:r>
              <a:rPr lang="de-DE" sz="2000" dirty="0" smtClean="0"/>
              <a:t>: </a:t>
            </a:r>
            <a:r>
              <a:rPr lang="de-DE" sz="2000" dirty="0" err="1" smtClean="0"/>
              <a:t>mixed</a:t>
            </a:r>
            <a:r>
              <a:rPr lang="de-DE" sz="2000" dirty="0" smtClean="0"/>
              <a:t> </a:t>
            </a:r>
            <a:r>
              <a:rPr lang="de-DE" sz="2000" dirty="0" err="1" smtClean="0"/>
              <a:t>methods</a:t>
            </a:r>
            <a:r>
              <a:rPr lang="de-DE" sz="2000" dirty="0" smtClean="0"/>
              <a:t>, </a:t>
            </a:r>
            <a:r>
              <a:rPr lang="de-DE" sz="2000" dirty="0" err="1" smtClean="0"/>
              <a:t>often</a:t>
            </a:r>
            <a:r>
              <a:rPr lang="de-DE" sz="2000" dirty="0" smtClean="0"/>
              <a:t> </a:t>
            </a:r>
            <a:r>
              <a:rPr lang="de-DE" sz="2000" dirty="0" smtClean="0"/>
              <a:t>qualitative, </a:t>
            </a:r>
            <a:r>
              <a:rPr lang="de-DE" sz="2000" dirty="0" err="1" smtClean="0"/>
              <a:t>comparative</a:t>
            </a:r>
            <a:r>
              <a:rPr lang="de-DE" sz="2000" dirty="0" smtClean="0"/>
              <a:t> </a:t>
            </a:r>
            <a:r>
              <a:rPr lang="de-DE" sz="2000" dirty="0" err="1" smtClean="0"/>
              <a:t>case</a:t>
            </a:r>
            <a:r>
              <a:rPr lang="de-DE" sz="2000" dirty="0" smtClean="0"/>
              <a:t> </a:t>
            </a:r>
            <a:r>
              <a:rPr lang="de-DE" sz="2000" dirty="0" err="1" smtClean="0"/>
              <a:t>studies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Country </a:t>
            </a:r>
            <a:r>
              <a:rPr lang="de-DE" sz="2000" dirty="0" err="1" smtClean="0"/>
              <a:t>background</a:t>
            </a:r>
            <a:r>
              <a:rPr lang="de-DE" sz="2000" dirty="0" smtClean="0"/>
              <a:t>: </a:t>
            </a:r>
            <a:r>
              <a:rPr lang="de-DE" sz="2000" dirty="0" err="1" smtClean="0"/>
              <a:t>very</a:t>
            </a:r>
            <a:r>
              <a:rPr lang="de-DE" sz="2000" dirty="0" smtClean="0"/>
              <a:t> large </a:t>
            </a:r>
            <a:r>
              <a:rPr lang="de-DE" sz="2000" dirty="0" err="1" smtClean="0"/>
              <a:t>emerging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economies</a:t>
            </a:r>
            <a:r>
              <a:rPr lang="de-DE" sz="2000" dirty="0" smtClean="0"/>
              <a:t> (China, </a:t>
            </a:r>
            <a:r>
              <a:rPr lang="de-DE" sz="2000" dirty="0" err="1" smtClean="0"/>
              <a:t>India</a:t>
            </a:r>
            <a:r>
              <a:rPr lang="de-DE" sz="2000" dirty="0" smtClean="0"/>
              <a:t>, </a:t>
            </a:r>
            <a:r>
              <a:rPr lang="de-DE" sz="2000" dirty="0" err="1" smtClean="0"/>
              <a:t>Brazil</a:t>
            </a:r>
            <a:r>
              <a:rPr lang="de-DE" sz="2000" dirty="0" smtClean="0"/>
              <a:t>), </a:t>
            </a:r>
            <a:r>
              <a:rPr lang="de-DE" sz="2000" dirty="0" err="1" smtClean="0"/>
              <a:t>neglect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natural</a:t>
            </a:r>
            <a:r>
              <a:rPr lang="de-DE" sz="2000" dirty="0" smtClean="0"/>
              <a:t> </a:t>
            </a:r>
            <a:r>
              <a:rPr lang="de-DE" sz="2000" dirty="0" err="1" smtClean="0"/>
              <a:t>resource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economies</a:t>
            </a:r>
            <a:r>
              <a:rPr lang="de-DE" sz="2000" dirty="0" smtClean="0"/>
              <a:t> (</a:t>
            </a:r>
            <a:r>
              <a:rPr lang="de-DE" sz="2000" dirty="0" err="1" smtClean="0"/>
              <a:t>Arabia</a:t>
            </a:r>
            <a:r>
              <a:rPr lang="de-DE" sz="2000" dirty="0" smtClean="0"/>
              <a:t>, </a:t>
            </a:r>
            <a:r>
              <a:rPr lang="de-DE" sz="2000" dirty="0" err="1" smtClean="0"/>
              <a:t>Russia</a:t>
            </a:r>
            <a:r>
              <a:rPr lang="de-DE" sz="2000" dirty="0" smtClean="0"/>
              <a:t>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1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argument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Home </a:t>
            </a:r>
            <a:r>
              <a:rPr lang="de-DE" sz="2000" dirty="0" err="1" smtClean="0"/>
              <a:t>government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far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important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rise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EMNE </a:t>
            </a:r>
            <a:r>
              <a:rPr lang="de-DE" sz="2000" dirty="0" err="1" smtClean="0"/>
              <a:t>than</a:t>
            </a:r>
            <a:r>
              <a:rPr lang="de-DE" sz="2000" dirty="0" smtClean="0"/>
              <a:t> </a:t>
            </a:r>
            <a:r>
              <a:rPr lang="de-DE" sz="2000" dirty="0" err="1" smtClean="0"/>
              <a:t>envisaged</a:t>
            </a:r>
            <a:r>
              <a:rPr lang="de-DE" sz="2000" dirty="0" smtClean="0"/>
              <a:t> in liberal </a:t>
            </a:r>
            <a:r>
              <a:rPr lang="de-DE" sz="2000" dirty="0" err="1" smtClean="0"/>
              <a:t>model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Rising</a:t>
            </a:r>
            <a:r>
              <a:rPr lang="de-DE" sz="2000" dirty="0" smtClean="0"/>
              <a:t> </a:t>
            </a:r>
            <a:r>
              <a:rPr lang="de-DE" sz="2000" dirty="0" err="1" smtClean="0"/>
              <a:t>importance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state-backed</a:t>
            </a:r>
            <a:r>
              <a:rPr lang="de-DE" sz="2000" dirty="0" smtClean="0"/>
              <a:t> EMNEs </a:t>
            </a:r>
            <a:r>
              <a:rPr lang="de-DE" sz="2000" dirty="0" err="1" smtClean="0"/>
              <a:t>third</a:t>
            </a:r>
            <a:r>
              <a:rPr lang="de-DE" sz="2000" dirty="0" smtClean="0"/>
              <a:t> </a:t>
            </a:r>
            <a:r>
              <a:rPr lang="de-DE" sz="2000" dirty="0" err="1" smtClean="0"/>
              <a:t>wave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capitalism</a:t>
            </a:r>
            <a:r>
              <a:rPr lang="de-DE" sz="2000" dirty="0" smtClean="0"/>
              <a:t> </a:t>
            </a:r>
          </a:p>
          <a:p>
            <a:r>
              <a:rPr lang="de-DE" sz="2000" dirty="0" smtClean="0"/>
              <a:t>First </a:t>
            </a:r>
            <a:r>
              <a:rPr lang="de-DE" sz="2000" dirty="0" err="1" smtClean="0"/>
              <a:t>wave</a:t>
            </a:r>
            <a:r>
              <a:rPr lang="de-DE" sz="2000" dirty="0" smtClean="0"/>
              <a:t>: </a:t>
            </a:r>
            <a:r>
              <a:rPr lang="de-DE" sz="2000" dirty="0" err="1" smtClean="0"/>
              <a:t>tariff-based</a:t>
            </a:r>
            <a:r>
              <a:rPr lang="de-DE" sz="2000" dirty="0" smtClean="0"/>
              <a:t> (</a:t>
            </a:r>
            <a:r>
              <a:rPr lang="de-DE" sz="2000" dirty="0" err="1" smtClean="0"/>
              <a:t>late</a:t>
            </a:r>
            <a:r>
              <a:rPr lang="de-DE" sz="2000" dirty="0" smtClean="0"/>
              <a:t> 19th </a:t>
            </a:r>
            <a:r>
              <a:rPr lang="de-DE" sz="2000" dirty="0" err="1"/>
              <a:t>c</a:t>
            </a:r>
            <a:r>
              <a:rPr lang="de-DE" sz="2000" dirty="0" err="1" smtClean="0"/>
              <a:t>entury</a:t>
            </a:r>
            <a:r>
              <a:rPr lang="de-DE" sz="2000" dirty="0" smtClean="0"/>
              <a:t> US </a:t>
            </a:r>
            <a:r>
              <a:rPr lang="de-DE" sz="2000" dirty="0" err="1" smtClean="0"/>
              <a:t>and</a:t>
            </a:r>
            <a:r>
              <a:rPr lang="de-DE" sz="2000" dirty="0" smtClean="0"/>
              <a:t> Germany)</a:t>
            </a:r>
          </a:p>
          <a:p>
            <a:r>
              <a:rPr lang="de-DE" sz="2000" dirty="0" smtClean="0"/>
              <a:t>Second </a:t>
            </a:r>
            <a:r>
              <a:rPr lang="de-DE" sz="2000" dirty="0" err="1" smtClean="0"/>
              <a:t>wave</a:t>
            </a:r>
            <a:r>
              <a:rPr lang="de-DE" sz="2000" dirty="0" smtClean="0"/>
              <a:t>: </a:t>
            </a:r>
            <a:r>
              <a:rPr lang="de-DE" sz="2000" dirty="0" err="1" smtClean="0"/>
              <a:t>planning-based</a:t>
            </a:r>
            <a:r>
              <a:rPr lang="de-DE" sz="2000" dirty="0" smtClean="0"/>
              <a:t> (mid-20th </a:t>
            </a:r>
            <a:r>
              <a:rPr lang="de-DE" sz="2000" dirty="0" err="1" smtClean="0"/>
              <a:t>century</a:t>
            </a:r>
            <a:r>
              <a:rPr lang="de-DE" sz="2000" dirty="0" smtClean="0"/>
              <a:t> East </a:t>
            </a:r>
            <a:r>
              <a:rPr lang="de-DE" sz="2000" dirty="0" err="1" smtClean="0"/>
              <a:t>Asia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developments</a:t>
            </a:r>
            <a:r>
              <a:rPr lang="de-DE" sz="2000" dirty="0" smtClean="0"/>
              <a:t> (Corona) </a:t>
            </a:r>
            <a:r>
              <a:rPr lang="de-DE" sz="2000" dirty="0" err="1" smtClean="0"/>
              <a:t>increase</a:t>
            </a:r>
            <a:r>
              <a:rPr lang="de-DE" sz="2000" dirty="0" smtClean="0"/>
              <a:t> </a:t>
            </a:r>
            <a:r>
              <a:rPr lang="de-DE" sz="2000" dirty="0" err="1" smtClean="0"/>
              <a:t>similarity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MNEs in </a:t>
            </a:r>
            <a:r>
              <a:rPr lang="de-DE" sz="2000" dirty="0" err="1" smtClean="0"/>
              <a:t>established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EMNEs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2124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keynote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1. </a:t>
            </a:r>
            <a:r>
              <a:rPr lang="de-DE" sz="2000" u="sng" dirty="0" err="1" smtClean="0"/>
              <a:t>Comparative</a:t>
            </a:r>
            <a:r>
              <a:rPr lang="de-DE" sz="2000" u="sng" dirty="0" smtClean="0"/>
              <a:t> </a:t>
            </a:r>
            <a:r>
              <a:rPr lang="de-DE" sz="2000" u="sng" dirty="0"/>
              <a:t>Political Economy: </a:t>
            </a:r>
            <a:r>
              <a:rPr lang="de-DE" sz="2000" u="sng" dirty="0" err="1"/>
              <a:t>Comparative</a:t>
            </a:r>
            <a:r>
              <a:rPr lang="de-DE" sz="2000" u="sng" dirty="0"/>
              <a:t> </a:t>
            </a:r>
            <a:r>
              <a:rPr lang="de-DE" sz="2000" u="sng" dirty="0" err="1"/>
              <a:t>Capitalism</a:t>
            </a:r>
            <a:endParaRPr lang="de-DE" sz="2000" u="sng" dirty="0"/>
          </a:p>
          <a:p>
            <a:endParaRPr lang="de-DE" sz="2000" dirty="0"/>
          </a:p>
          <a:p>
            <a:r>
              <a:rPr lang="de-DE" sz="2000" dirty="0" smtClean="0"/>
              <a:t>2. International </a:t>
            </a:r>
            <a:r>
              <a:rPr lang="de-DE" sz="2000" dirty="0"/>
              <a:t>Political Economy: International </a:t>
            </a:r>
            <a:r>
              <a:rPr lang="de-DE" sz="2000" dirty="0" err="1" smtClean="0"/>
              <a:t>politics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3. Update: Corona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increased</a:t>
            </a:r>
            <a:r>
              <a:rPr lang="de-DE" sz="2000" dirty="0" smtClean="0"/>
              <a:t> </a:t>
            </a:r>
            <a:r>
              <a:rPr lang="de-DE" sz="2000" dirty="0" err="1" smtClean="0"/>
              <a:t>importance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MNEs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established</a:t>
            </a:r>
            <a:r>
              <a:rPr lang="de-DE" sz="2000" dirty="0" smtClean="0"/>
              <a:t> </a:t>
            </a:r>
            <a:r>
              <a:rPr lang="de-DE" sz="2000" dirty="0" err="1" smtClean="0"/>
              <a:t>economies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16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err="1" smtClean="0"/>
              <a:t>Comparative</a:t>
            </a:r>
            <a:r>
              <a:rPr lang="de-DE" sz="2000" dirty="0" smtClean="0"/>
              <a:t> </a:t>
            </a:r>
            <a:r>
              <a:rPr lang="de-DE" sz="2000" dirty="0" err="1"/>
              <a:t>c</a:t>
            </a:r>
            <a:r>
              <a:rPr lang="de-DE" sz="2000" dirty="0" err="1" smtClean="0"/>
              <a:t>apitalism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dominant </a:t>
            </a:r>
            <a:r>
              <a:rPr lang="de-DE" sz="2000" dirty="0" err="1" smtClean="0"/>
              <a:t>approach</a:t>
            </a:r>
            <a:r>
              <a:rPr lang="de-DE" sz="2000" dirty="0" smtClean="0"/>
              <a:t> in </a:t>
            </a:r>
            <a:r>
              <a:rPr lang="de-DE" sz="2000" dirty="0" err="1" smtClean="0"/>
              <a:t>Comparative</a:t>
            </a:r>
            <a:r>
              <a:rPr lang="de-DE" sz="2000" dirty="0" smtClean="0"/>
              <a:t> Political Economy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last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decaded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Triggered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„</a:t>
            </a:r>
            <a:r>
              <a:rPr lang="de-DE" sz="2000" dirty="0" err="1" smtClean="0"/>
              <a:t>Varieties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Capitalism</a:t>
            </a:r>
            <a:r>
              <a:rPr lang="de-DE" sz="2000" dirty="0" smtClean="0"/>
              <a:t>“ (Hall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Soskice</a:t>
            </a:r>
            <a:r>
              <a:rPr lang="de-DE" sz="2000" dirty="0" smtClean="0"/>
              <a:t>), </a:t>
            </a:r>
            <a:r>
              <a:rPr lang="de-DE" sz="2000" dirty="0" err="1" smtClean="0"/>
              <a:t>now</a:t>
            </a:r>
            <a:r>
              <a:rPr lang="de-DE" sz="2000" dirty="0" smtClean="0"/>
              <a:t> </a:t>
            </a:r>
            <a:r>
              <a:rPr lang="de-DE" sz="2000" dirty="0" err="1" smtClean="0"/>
              <a:t>third</a:t>
            </a:r>
            <a:r>
              <a:rPr lang="de-DE" sz="2000" dirty="0" smtClean="0"/>
              <a:t> </a:t>
            </a:r>
            <a:r>
              <a:rPr lang="de-DE" sz="2000" dirty="0" err="1" smtClean="0"/>
              <a:t>generation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focus</a:t>
            </a:r>
            <a:r>
              <a:rPr lang="de-DE" sz="2000" dirty="0" smtClean="0"/>
              <a:t> on „Growth Models“ (</a:t>
            </a:r>
            <a:r>
              <a:rPr lang="de-DE" sz="2000" dirty="0" err="1" smtClean="0"/>
              <a:t>Baccaro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Pontusson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r>
              <a:rPr lang="de-DE" sz="2000" dirty="0" err="1" smtClean="0"/>
              <a:t>Identification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few</a:t>
            </a:r>
            <a:r>
              <a:rPr lang="de-DE" sz="2000" dirty="0" smtClean="0"/>
              <a:t> </a:t>
            </a:r>
            <a:r>
              <a:rPr lang="de-DE" sz="2000" dirty="0" err="1" smtClean="0"/>
              <a:t>models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capitalism</a:t>
            </a:r>
            <a:r>
              <a:rPr lang="de-DE" sz="2000" dirty="0" smtClean="0"/>
              <a:t> (liberal, </a:t>
            </a:r>
            <a:r>
              <a:rPr lang="de-DE" sz="2000" dirty="0" err="1" smtClean="0"/>
              <a:t>coordinated</a:t>
            </a:r>
            <a:r>
              <a:rPr lang="de-DE" sz="2000" dirty="0" smtClean="0"/>
              <a:t>, </a:t>
            </a:r>
            <a:r>
              <a:rPr lang="de-DE" sz="2000" dirty="0" err="1" smtClean="0"/>
              <a:t>dependent</a:t>
            </a:r>
            <a:r>
              <a:rPr lang="de-DE" sz="2000" dirty="0" smtClean="0"/>
              <a:t>, </a:t>
            </a:r>
            <a:r>
              <a:rPr lang="de-DE" sz="2000" dirty="0" err="1" smtClean="0"/>
              <a:t>state-permeated</a:t>
            </a:r>
            <a:r>
              <a:rPr lang="de-DE" sz="2000" dirty="0" smtClean="0"/>
              <a:t>, patrimonial) </a:t>
            </a:r>
            <a:r>
              <a:rPr lang="de-DE" sz="2000" dirty="0" err="1" smtClean="0"/>
              <a:t>based</a:t>
            </a:r>
            <a:r>
              <a:rPr lang="de-DE" sz="2000" dirty="0" smtClean="0"/>
              <a:t> on </a:t>
            </a:r>
            <a:r>
              <a:rPr lang="de-DE" sz="2000" dirty="0" err="1" smtClean="0"/>
              <a:t>company</a:t>
            </a:r>
            <a:r>
              <a:rPr lang="de-DE" sz="2000" dirty="0" smtClean="0"/>
              <a:t> </a:t>
            </a:r>
            <a:r>
              <a:rPr lang="de-DE" sz="2000" dirty="0" err="1" smtClean="0"/>
              <a:t>institutions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Five</a:t>
            </a:r>
            <a:r>
              <a:rPr lang="de-DE" sz="2000" dirty="0" smtClean="0"/>
              <a:t> </a:t>
            </a:r>
            <a:r>
              <a:rPr lang="de-DE" sz="2000" dirty="0" err="1" smtClean="0"/>
              <a:t>core</a:t>
            </a:r>
            <a:r>
              <a:rPr lang="de-DE" sz="2000" dirty="0" smtClean="0"/>
              <a:t> </a:t>
            </a:r>
            <a:r>
              <a:rPr lang="de-DE" sz="2000" dirty="0" err="1" smtClean="0"/>
              <a:t>institutional</a:t>
            </a:r>
            <a:r>
              <a:rPr lang="de-DE" sz="2000" dirty="0" smtClean="0"/>
              <a:t> </a:t>
            </a:r>
            <a:r>
              <a:rPr lang="de-DE" sz="2000" dirty="0" err="1" smtClean="0"/>
              <a:t>spheres</a:t>
            </a:r>
            <a:r>
              <a:rPr lang="de-DE" sz="2000" dirty="0" smtClean="0"/>
              <a:t>: </a:t>
            </a:r>
            <a:r>
              <a:rPr lang="de-DE" sz="2000" dirty="0" err="1" smtClean="0"/>
              <a:t>corporate</a:t>
            </a:r>
            <a:r>
              <a:rPr lang="de-DE" sz="2000" dirty="0" smtClean="0"/>
              <a:t> </a:t>
            </a:r>
            <a:r>
              <a:rPr lang="de-DE" sz="2000" dirty="0" err="1" smtClean="0"/>
              <a:t>finance</a:t>
            </a:r>
            <a:r>
              <a:rPr lang="de-DE" sz="2000" dirty="0" smtClean="0"/>
              <a:t>, </a:t>
            </a:r>
            <a:r>
              <a:rPr lang="de-DE" sz="2000" dirty="0" err="1" smtClean="0"/>
              <a:t>corporate</a:t>
            </a:r>
            <a:r>
              <a:rPr lang="de-DE" sz="2000" dirty="0" smtClean="0"/>
              <a:t> </a:t>
            </a:r>
            <a:r>
              <a:rPr lang="de-DE" sz="2000" dirty="0" err="1" smtClean="0"/>
              <a:t>governance</a:t>
            </a:r>
            <a:r>
              <a:rPr lang="de-DE" sz="2000" dirty="0" smtClean="0"/>
              <a:t>, </a:t>
            </a:r>
            <a:r>
              <a:rPr lang="de-DE" sz="2000" dirty="0" err="1" smtClean="0"/>
              <a:t>industrial</a:t>
            </a:r>
            <a:r>
              <a:rPr lang="de-DE" sz="2000" dirty="0" smtClean="0"/>
              <a:t> </a:t>
            </a:r>
            <a:r>
              <a:rPr lang="de-DE" sz="2000" dirty="0" err="1" smtClean="0"/>
              <a:t>relations</a:t>
            </a:r>
            <a:r>
              <a:rPr lang="de-DE" sz="2000" dirty="0" smtClean="0"/>
              <a:t>, </a:t>
            </a:r>
            <a:r>
              <a:rPr lang="de-DE" sz="2000" dirty="0" err="1" smtClean="0"/>
              <a:t>education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training</a:t>
            </a:r>
            <a:r>
              <a:rPr lang="de-DE" sz="2000" dirty="0" smtClean="0"/>
              <a:t>, </a:t>
            </a:r>
            <a:r>
              <a:rPr lang="de-DE" sz="2000" dirty="0" err="1" smtClean="0"/>
              <a:t>innovation</a:t>
            </a:r>
            <a:r>
              <a:rPr lang="de-DE" sz="2000" dirty="0" smtClean="0"/>
              <a:t> </a:t>
            </a:r>
            <a:r>
              <a:rPr lang="de-DE" sz="2000" dirty="0" err="1" smtClean="0"/>
              <a:t>transfer</a:t>
            </a:r>
            <a:endParaRPr lang="de-DE" sz="2000" dirty="0" smtClean="0"/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40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r>
              <a:rPr lang="de-DE" dirty="0" smtClean="0"/>
              <a:t>: </a:t>
            </a:r>
            <a:r>
              <a:rPr lang="de-DE" dirty="0" err="1"/>
              <a:t>domestic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EMNCs (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400" cy="4679950"/>
          </a:xfrm>
        </p:spPr>
        <p:txBody>
          <a:bodyPr/>
          <a:lstStyle/>
          <a:p>
            <a:r>
              <a:rPr lang="de-DE" sz="2000" dirty="0" err="1" smtClean="0"/>
              <a:t>Comparative</a:t>
            </a:r>
            <a:r>
              <a:rPr lang="de-DE" sz="2000" dirty="0" smtClean="0"/>
              <a:t> </a:t>
            </a:r>
            <a:r>
              <a:rPr lang="de-DE" sz="2000" dirty="0" err="1" smtClean="0"/>
              <a:t>Capitalism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heuristics</a:t>
            </a:r>
            <a:r>
              <a:rPr lang="de-DE" sz="2000" dirty="0" smtClean="0"/>
              <a:t> in </a:t>
            </a:r>
            <a:r>
              <a:rPr lang="de-DE" sz="2000" dirty="0" err="1" smtClean="0"/>
              <a:t>order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identify</a:t>
            </a:r>
            <a:r>
              <a:rPr lang="de-DE" sz="2000" dirty="0" smtClean="0"/>
              <a:t> </a:t>
            </a:r>
            <a:r>
              <a:rPr lang="de-DE" sz="2000" dirty="0" err="1" smtClean="0"/>
              <a:t>home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EMNCs</a:t>
            </a:r>
          </a:p>
          <a:p>
            <a:endParaRPr lang="de-DE" sz="2000" dirty="0"/>
          </a:p>
          <a:p>
            <a:r>
              <a:rPr lang="de-DE" sz="2000" u="sng" dirty="0" smtClean="0"/>
              <a:t>Corporate </a:t>
            </a:r>
            <a:r>
              <a:rPr lang="de-DE" sz="2000" u="sng" dirty="0" err="1" smtClean="0"/>
              <a:t>finance</a:t>
            </a:r>
            <a:r>
              <a:rPr lang="de-DE" sz="2000" dirty="0" smtClean="0"/>
              <a:t>: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subsidies</a:t>
            </a:r>
            <a:r>
              <a:rPr lang="de-DE" sz="2000" dirty="0" smtClean="0"/>
              <a:t> (</a:t>
            </a:r>
            <a:r>
              <a:rPr lang="de-DE" sz="2000" dirty="0" err="1" smtClean="0"/>
              <a:t>tax</a:t>
            </a:r>
            <a:r>
              <a:rPr lang="de-DE" sz="2000" dirty="0" smtClean="0"/>
              <a:t> </a:t>
            </a:r>
            <a:r>
              <a:rPr lang="de-DE" sz="2000" dirty="0" err="1" smtClean="0"/>
              <a:t>incentives</a:t>
            </a:r>
            <a:r>
              <a:rPr lang="de-DE" sz="2000" dirty="0" smtClean="0"/>
              <a:t>, </a:t>
            </a:r>
            <a:r>
              <a:rPr lang="de-DE" sz="2000" dirty="0" err="1" smtClean="0"/>
              <a:t>financial</a:t>
            </a:r>
            <a:r>
              <a:rPr lang="de-DE" sz="2000" dirty="0" smtClean="0"/>
              <a:t> </a:t>
            </a:r>
            <a:r>
              <a:rPr lang="de-DE" sz="2000" dirty="0" err="1" smtClean="0"/>
              <a:t>guarantees</a:t>
            </a:r>
            <a:r>
              <a:rPr lang="de-DE" sz="2000" dirty="0" smtClean="0"/>
              <a:t>, </a:t>
            </a:r>
            <a:r>
              <a:rPr lang="de-DE" sz="2000" dirty="0" err="1" smtClean="0"/>
              <a:t>loans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banks</a:t>
            </a:r>
            <a:r>
              <a:rPr lang="de-DE" sz="2000" dirty="0" smtClean="0"/>
              <a:t>, </a:t>
            </a:r>
            <a:r>
              <a:rPr lang="de-DE" sz="2000" dirty="0" err="1" smtClean="0"/>
              <a:t>investments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state-controlled</a:t>
            </a:r>
            <a:r>
              <a:rPr lang="de-DE" sz="2000" dirty="0" smtClean="0"/>
              <a:t> </a:t>
            </a:r>
            <a:r>
              <a:rPr lang="de-DE" sz="2000" dirty="0" err="1" smtClean="0"/>
              <a:t>pension</a:t>
            </a:r>
            <a:r>
              <a:rPr lang="de-DE" sz="2000" dirty="0" smtClean="0"/>
              <a:t> </a:t>
            </a:r>
            <a:r>
              <a:rPr lang="de-DE" sz="2000" dirty="0" err="1" smtClean="0"/>
              <a:t>funds</a:t>
            </a:r>
            <a:r>
              <a:rPr lang="de-DE" sz="2000" dirty="0" smtClean="0"/>
              <a:t>)</a:t>
            </a:r>
          </a:p>
          <a:p>
            <a:endParaRPr lang="de-DE" sz="2000" dirty="0"/>
          </a:p>
          <a:p>
            <a:r>
              <a:rPr lang="de-DE" sz="2000" u="sng" dirty="0" smtClean="0"/>
              <a:t>Corporate </a:t>
            </a:r>
            <a:r>
              <a:rPr lang="de-DE" sz="2000" u="sng" dirty="0" err="1" smtClean="0"/>
              <a:t>governance</a:t>
            </a:r>
            <a:r>
              <a:rPr lang="de-DE" sz="2000" dirty="0" smtClean="0"/>
              <a:t>: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ownership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 (formal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ownership</a:t>
            </a:r>
            <a:r>
              <a:rPr lang="de-DE" sz="2000" dirty="0" smtClean="0"/>
              <a:t>,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ownership</a:t>
            </a:r>
            <a:r>
              <a:rPr lang="de-DE" sz="2000" dirty="0" smtClean="0"/>
              <a:t> via </a:t>
            </a:r>
            <a:r>
              <a:rPr lang="de-DE" sz="2000" dirty="0" err="1" smtClean="0"/>
              <a:t>public</a:t>
            </a:r>
            <a:r>
              <a:rPr lang="de-DE" sz="2000" dirty="0" smtClean="0"/>
              <a:t> </a:t>
            </a:r>
            <a:r>
              <a:rPr lang="de-DE" sz="2000" dirty="0" err="1" smtClean="0"/>
              <a:t>pension</a:t>
            </a:r>
            <a:r>
              <a:rPr lang="de-DE" sz="2000" dirty="0" smtClean="0"/>
              <a:t> </a:t>
            </a:r>
            <a:r>
              <a:rPr lang="de-DE" sz="2000" dirty="0" err="1" smtClean="0"/>
              <a:t>funds</a:t>
            </a:r>
            <a:r>
              <a:rPr lang="de-DE" sz="2000" dirty="0" smtClean="0"/>
              <a:t>,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 via legal </a:t>
            </a:r>
            <a:r>
              <a:rPr lang="de-DE" sz="2000" dirty="0" err="1" smtClean="0"/>
              <a:t>constructions</a:t>
            </a:r>
            <a:r>
              <a:rPr lang="de-DE" sz="2000" dirty="0" smtClean="0"/>
              <a:t>/stock </a:t>
            </a:r>
            <a:r>
              <a:rPr lang="de-DE" sz="2000" dirty="0" err="1" smtClean="0"/>
              <a:t>pyramids</a:t>
            </a:r>
            <a:r>
              <a:rPr lang="de-DE" sz="2000" dirty="0" smtClean="0"/>
              <a:t>, informal </a:t>
            </a:r>
            <a:r>
              <a:rPr lang="de-DE" sz="2000" dirty="0" err="1" smtClean="0"/>
              <a:t>networks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)</a:t>
            </a:r>
            <a:endParaRPr lang="de-DE" sz="2000" dirty="0"/>
          </a:p>
          <a:p>
            <a:endParaRPr lang="de-DE" sz="2000" dirty="0" smtClean="0"/>
          </a:p>
          <a:p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features</a:t>
            </a:r>
            <a:r>
              <a:rPr lang="de-DE" sz="2000" dirty="0" smtClean="0"/>
              <a:t> </a:t>
            </a:r>
            <a:r>
              <a:rPr lang="de-DE" sz="2000" dirty="0" err="1" smtClean="0"/>
              <a:t>isolate</a:t>
            </a:r>
            <a:r>
              <a:rPr lang="de-DE" sz="2000" dirty="0" smtClean="0"/>
              <a:t> </a:t>
            </a:r>
            <a:r>
              <a:rPr lang="de-DE" sz="2000" dirty="0" err="1" smtClean="0"/>
              <a:t>companies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short</a:t>
            </a:r>
            <a:r>
              <a:rPr lang="de-DE" sz="2000" dirty="0" smtClean="0"/>
              <a:t>-term </a:t>
            </a:r>
            <a:r>
              <a:rPr lang="de-DE" sz="2000" dirty="0" err="1" smtClean="0"/>
              <a:t>pressures</a:t>
            </a:r>
            <a:r>
              <a:rPr lang="de-DE" sz="2000" dirty="0" smtClean="0"/>
              <a:t> on shareholder </a:t>
            </a:r>
            <a:r>
              <a:rPr lang="de-DE" sz="2000" dirty="0" err="1" smtClean="0"/>
              <a:t>value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global </a:t>
            </a:r>
            <a:r>
              <a:rPr lang="de-DE" sz="2000" dirty="0" err="1" smtClean="0"/>
              <a:t>investors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5313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Comparative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r>
              <a:rPr lang="de-DE" dirty="0" smtClean="0"/>
              <a:t>: </a:t>
            </a:r>
            <a:r>
              <a:rPr lang="de-DE" dirty="0" err="1"/>
              <a:t>domestic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EMNCs (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400" cy="4679950"/>
          </a:xfrm>
        </p:spPr>
        <p:txBody>
          <a:bodyPr/>
          <a:lstStyle/>
          <a:p>
            <a:endParaRPr lang="de-DE" sz="2000" dirty="0"/>
          </a:p>
          <a:p>
            <a:r>
              <a:rPr lang="de-DE" sz="2000" u="sng" dirty="0" smtClean="0"/>
              <a:t>Industrial </a:t>
            </a:r>
            <a:r>
              <a:rPr lang="de-DE" sz="2000" u="sng" dirty="0" err="1" smtClean="0"/>
              <a:t>relations</a:t>
            </a:r>
            <a:r>
              <a:rPr lang="de-DE" sz="2000" dirty="0" smtClean="0"/>
              <a:t>: </a:t>
            </a:r>
            <a:r>
              <a:rPr lang="de-DE" sz="2000" dirty="0" err="1" smtClean="0"/>
              <a:t>low</a:t>
            </a:r>
            <a:r>
              <a:rPr lang="de-DE" sz="2000" dirty="0" smtClean="0"/>
              <a:t> </a:t>
            </a:r>
            <a:r>
              <a:rPr lang="de-DE" sz="2000" dirty="0" err="1" smtClean="0"/>
              <a:t>labour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due </a:t>
            </a:r>
            <a:r>
              <a:rPr lang="de-DE" sz="2000" dirty="0" err="1" smtClean="0"/>
              <a:t>to</a:t>
            </a:r>
            <a:r>
              <a:rPr lang="de-DE" sz="2000" dirty="0" smtClean="0"/>
              <a:t> a </a:t>
            </a:r>
            <a:r>
              <a:rPr lang="de-DE" sz="2000" dirty="0" err="1" smtClean="0"/>
              <a:t>selective</a:t>
            </a:r>
            <a:r>
              <a:rPr lang="de-DE" sz="2000" dirty="0" smtClean="0"/>
              <a:t> </a:t>
            </a:r>
            <a:r>
              <a:rPr lang="de-DE" sz="2000" dirty="0" err="1" smtClean="0"/>
              <a:t>implementaton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rights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u="sng" dirty="0" smtClean="0"/>
              <a:t>Education </a:t>
            </a:r>
            <a:r>
              <a:rPr lang="de-DE" sz="2000" u="sng" dirty="0" err="1" smtClean="0"/>
              <a:t>and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training</a:t>
            </a:r>
            <a:r>
              <a:rPr lang="de-DE" sz="2000" dirty="0" smtClean="0"/>
              <a:t>:  </a:t>
            </a:r>
            <a:r>
              <a:rPr lang="de-DE" sz="2000" dirty="0" err="1" smtClean="0"/>
              <a:t>provision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large </a:t>
            </a:r>
            <a:r>
              <a:rPr lang="de-DE" sz="2000" dirty="0" err="1" smtClean="0"/>
              <a:t>volumes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highly</a:t>
            </a:r>
            <a:r>
              <a:rPr lang="de-DE" sz="2000" dirty="0" smtClean="0"/>
              <a:t> </a:t>
            </a:r>
            <a:r>
              <a:rPr lang="de-DE" sz="2000" dirty="0" err="1" smtClean="0"/>
              <a:t>qualified</a:t>
            </a:r>
            <a:r>
              <a:rPr lang="de-DE" sz="2000" dirty="0" smtClean="0"/>
              <a:t> </a:t>
            </a:r>
            <a:r>
              <a:rPr lang="de-DE" sz="2000" dirty="0" err="1" smtClean="0"/>
              <a:t>labour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u="sng" dirty="0" smtClean="0"/>
              <a:t>Innovation </a:t>
            </a:r>
            <a:r>
              <a:rPr lang="de-DE" sz="2000" u="sng" dirty="0" err="1" smtClean="0"/>
              <a:t>transfer</a:t>
            </a:r>
            <a:r>
              <a:rPr lang="de-DE" sz="2000" dirty="0" smtClean="0"/>
              <a:t>: </a:t>
            </a:r>
            <a:r>
              <a:rPr lang="de-DE" sz="2000" dirty="0" err="1" smtClean="0"/>
              <a:t>selective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intellectual</a:t>
            </a:r>
            <a:r>
              <a:rPr lang="de-DE" sz="2000" dirty="0" smtClean="0"/>
              <a:t> </a:t>
            </a:r>
            <a:r>
              <a:rPr lang="de-DE" sz="2000" dirty="0" err="1" smtClean="0"/>
              <a:t>property</a:t>
            </a:r>
            <a:r>
              <a:rPr lang="de-DE" sz="2000" dirty="0" smtClean="0"/>
              <a:t> </a:t>
            </a:r>
            <a:r>
              <a:rPr lang="de-DE" sz="2000" dirty="0" err="1" smtClean="0"/>
              <a:t>rights</a:t>
            </a:r>
            <a:r>
              <a:rPr lang="de-DE" sz="2000" dirty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; design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competition</a:t>
            </a:r>
            <a:r>
              <a:rPr lang="de-DE" sz="2000" dirty="0" smtClean="0"/>
              <a:t> </a:t>
            </a:r>
            <a:r>
              <a:rPr lang="de-DE" sz="2000" dirty="0" err="1" smtClean="0"/>
              <a:t>policy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create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</a:t>
            </a:r>
            <a:r>
              <a:rPr lang="de-DE" sz="2000" dirty="0" smtClean="0"/>
              <a:t> national </a:t>
            </a:r>
            <a:r>
              <a:rPr lang="de-DE" sz="2000" dirty="0" err="1" smtClean="0"/>
              <a:t>champions</a:t>
            </a:r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State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EMNCs </a:t>
            </a:r>
            <a:r>
              <a:rPr lang="de-DE" sz="2000" u="sng" dirty="0" smtClean="0"/>
              <a:t>not </a:t>
            </a:r>
            <a:r>
              <a:rPr lang="de-DE" sz="2000" dirty="0" smtClean="0"/>
              <a:t>limited </a:t>
            </a:r>
            <a:r>
              <a:rPr lang="de-DE" sz="2000" dirty="0" err="1" smtClean="0"/>
              <a:t>to</a:t>
            </a:r>
            <a:r>
              <a:rPr lang="de-DE" sz="2000" dirty="0" smtClean="0"/>
              <a:t> formal </a:t>
            </a:r>
            <a:r>
              <a:rPr lang="de-DE" sz="2000" dirty="0" err="1" smtClean="0"/>
              <a:t>state</a:t>
            </a:r>
            <a:r>
              <a:rPr lang="de-DE" sz="2000" dirty="0" smtClean="0"/>
              <a:t> </a:t>
            </a:r>
            <a:r>
              <a:rPr lang="de-DE" sz="2000" dirty="0" err="1" smtClean="0"/>
              <a:t>ownership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 bwMode="gray">
          <a:xfrm>
            <a:off x="611560" y="4797152"/>
            <a:ext cx="1050416" cy="844672"/>
          </a:xfrm>
          <a:prstGeom prst="rightArrow">
            <a:avLst/>
          </a:prstGeom>
          <a:solidFill>
            <a:schemeClr val="accent1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307305"/>
      </p:ext>
    </p:extLst>
  </p:cSld>
  <p:clrMapOvr>
    <a:masterClrMapping/>
  </p:clrMapOvr>
</p:sld>
</file>

<file path=ppt/theme/theme1.xml><?xml version="1.0" encoding="utf-8"?>
<a:theme xmlns:a="http://schemas.openxmlformats.org/drawingml/2006/main" name="GoetheDesign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GoetheDesign</Template>
  <TotalTime>0</TotalTime>
  <Words>1012</Words>
  <Application>Microsoft Office PowerPoint</Application>
  <PresentationFormat>Bildschirmpräsentation (4:3)</PresentationFormat>
  <Paragraphs>134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 (Headings)</vt:lpstr>
      <vt:lpstr>Arial</vt:lpstr>
      <vt:lpstr>Arial Black</vt:lpstr>
      <vt:lpstr>Calibri</vt:lpstr>
      <vt:lpstr>Gulim</vt:lpstr>
      <vt:lpstr>GoetheDesign</vt:lpstr>
      <vt:lpstr> Emerging market multinationals and the role of the state: a political science perspective     Andreas Nölke</vt:lpstr>
      <vt:lpstr>Background </vt:lpstr>
      <vt:lpstr>Some publications with COST Action input</vt:lpstr>
      <vt:lpstr>Focus of keynote</vt:lpstr>
      <vt:lpstr>Key argument</vt:lpstr>
      <vt:lpstr>Structure of keynote</vt:lpstr>
      <vt:lpstr>1. Comparative Capitalism</vt:lpstr>
      <vt:lpstr>1. Comparative Capitalism: domestic support measures for EMNCs (part one)</vt:lpstr>
      <vt:lpstr>1. Comparative Capitalism: domestic support measures for EMNCs (part two)</vt:lpstr>
      <vt:lpstr>Structure of keynote</vt:lpstr>
      <vt:lpstr>2. International Political Economy: International politics  (part one)</vt:lpstr>
      <vt:lpstr>2. International Political Economy: International politics (part two)</vt:lpstr>
      <vt:lpstr>Structure of keynote</vt:lpstr>
      <vt:lpstr>Background: forthcoming book with Bristol UP</vt:lpstr>
      <vt:lpstr>Implications for MNCs: state capitalism becomes mainstream? Part one</vt:lpstr>
      <vt:lpstr>Implications for MNCs: state capitalism becomes mainstream? Part two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Mittel- und Osteuropa nach dem EU-Beitritt: Aufstieg ins Zentrum oder Verstärkung  peripherer Dependenz?  Die Effekte der Binnenmarktintegration.</dc:title>
  <dc:creator>Catharina Wolf</dc:creator>
  <cp:lastModifiedBy>anoelke.local</cp:lastModifiedBy>
  <cp:revision>311</cp:revision>
  <cp:lastPrinted>2019-10-10T10:56:40Z</cp:lastPrinted>
  <dcterms:created xsi:type="dcterms:W3CDTF">2012-07-03T13:57:26Z</dcterms:created>
  <dcterms:modified xsi:type="dcterms:W3CDTF">2021-10-15T07:42:11Z</dcterms:modified>
</cp:coreProperties>
</file>