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40" r:id="rId2"/>
    <p:sldMasterId id="2147483742" r:id="rId3"/>
  </p:sldMasterIdLst>
  <p:notesMasterIdLst>
    <p:notesMasterId r:id="rId34"/>
  </p:notesMasterIdLst>
  <p:sldIdLst>
    <p:sldId id="727" r:id="rId4"/>
    <p:sldId id="710" r:id="rId5"/>
    <p:sldId id="542" r:id="rId6"/>
    <p:sldId id="259" r:id="rId7"/>
    <p:sldId id="715" r:id="rId8"/>
    <p:sldId id="713" r:id="rId9"/>
    <p:sldId id="297" r:id="rId10"/>
    <p:sldId id="716" r:id="rId11"/>
    <p:sldId id="711" r:id="rId12"/>
    <p:sldId id="720" r:id="rId13"/>
    <p:sldId id="721" r:id="rId14"/>
    <p:sldId id="722" r:id="rId15"/>
    <p:sldId id="728" r:id="rId16"/>
    <p:sldId id="712" r:id="rId17"/>
    <p:sldId id="508" r:id="rId18"/>
    <p:sldId id="465" r:id="rId19"/>
    <p:sldId id="509" r:id="rId20"/>
    <p:sldId id="510" r:id="rId21"/>
    <p:sldId id="572" r:id="rId22"/>
    <p:sldId id="464" r:id="rId23"/>
    <p:sldId id="511" r:id="rId24"/>
    <p:sldId id="579" r:id="rId25"/>
    <p:sldId id="717" r:id="rId26"/>
    <p:sldId id="714" r:id="rId27"/>
    <p:sldId id="463" r:id="rId28"/>
    <p:sldId id="513" r:id="rId29"/>
    <p:sldId id="567" r:id="rId30"/>
    <p:sldId id="571" r:id="rId31"/>
    <p:sldId id="570" r:id="rId32"/>
    <p:sldId id="729"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ea Chandrachud" initials="RC" lastIdx="23" clrIdx="0"/>
  <p:cmAuthor id="2" nam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2" autoAdjust="0"/>
    <p:restoredTop sz="94665"/>
  </p:normalViewPr>
  <p:slideViewPr>
    <p:cSldViewPr snapToGrid="0" snapToObjects="1">
      <p:cViewPr varScale="1">
        <p:scale>
          <a:sx n="114" d="100"/>
          <a:sy n="114" d="100"/>
        </p:scale>
        <p:origin x="132"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osan\Downloads\Fortune%20Global%202021.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osan\Downloads\Fortune%20Global%202021.xlsm"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ea9776a8abc569b9/&#193;rea%20de%20Trabalho/Ranking%20EMNC%20Starting%20List%20210614.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ea9776a8abc569b9/&#193;rea%20de%20Trabalho/Ranking%20EMNC%20Starting%20List%20210604.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brunolanvin:Downloads:Copy%20of%20Pi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5680767584841E-2"/>
          <c:y val="4.0833184588093902E-2"/>
          <c:w val="0.90155096431776205"/>
          <c:h val="0.89473866285103598"/>
        </c:manualLayout>
      </c:layout>
      <c:bubbleChart>
        <c:varyColors val="0"/>
        <c:ser>
          <c:idx val="0"/>
          <c:order val="0"/>
          <c:tx>
            <c:strRef>
              <c:f>Analysis!$AN$5</c:f>
              <c:strCache>
                <c:ptCount val="1"/>
                <c:pt idx="0">
                  <c:v>China</c:v>
                </c:pt>
              </c:strCache>
            </c:strRef>
          </c:tx>
          <c:spPr>
            <a:solidFill>
              <a:srgbClr val="C00000"/>
            </a:solidFill>
            <a:ln w="25400">
              <a:noFill/>
            </a:ln>
            <a:effectLst/>
            <a:scene3d>
              <a:camera prst="orthographicFront"/>
              <a:lightRig rig="threePt" dir="t"/>
            </a:scene3d>
            <a:sp3d>
              <a:bevelT w="50800"/>
            </a:sp3d>
          </c:spPr>
          <c:invertIfNegative val="0"/>
          <c:dLbls>
            <c:dLbl>
              <c:idx val="11"/>
              <c:layout>
                <c:manualLayout>
                  <c:x val="0"/>
                  <c:y val="-0.102234902520209"/>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da-DK"/>
                </a:p>
              </c:txPr>
              <c:showLegendKey val="0"/>
              <c:showVal val="1"/>
              <c:showCatName val="0"/>
              <c:showSerName val="1"/>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0-8983-4A0A-97F8-1F47796F3E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Analysis!$AM$17:$AM$28</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Analysis!$AP$17:$AP$28</c:f>
              <c:numCache>
                <c:formatCode>_(* #,##0_);_(* \(#,##0\);_(* "-"??_);_(@_)</c:formatCode>
                <c:ptCount val="12"/>
                <c:pt idx="0">
                  <c:v>46</c:v>
                </c:pt>
                <c:pt idx="1">
                  <c:v>61</c:v>
                </c:pt>
                <c:pt idx="2">
                  <c:v>73</c:v>
                </c:pt>
                <c:pt idx="3">
                  <c:v>89</c:v>
                </c:pt>
                <c:pt idx="4">
                  <c:v>95</c:v>
                </c:pt>
                <c:pt idx="5">
                  <c:v>98</c:v>
                </c:pt>
                <c:pt idx="6">
                  <c:v>103</c:v>
                </c:pt>
                <c:pt idx="7">
                  <c:v>109</c:v>
                </c:pt>
                <c:pt idx="8">
                  <c:v>111</c:v>
                </c:pt>
                <c:pt idx="9">
                  <c:v>119</c:v>
                </c:pt>
                <c:pt idx="10">
                  <c:v>124</c:v>
                </c:pt>
                <c:pt idx="11">
                  <c:v>135</c:v>
                </c:pt>
              </c:numCache>
            </c:numRef>
          </c:yVal>
          <c:bubbleSize>
            <c:numRef>
              <c:f>Analysis!$AN$17:$AN$28</c:f>
              <c:numCache>
                <c:formatCode>_("$"* #,##0;_("$"* \(#,##0\);_("$"* "-"??_);_(@_)</c:formatCode>
                <c:ptCount val="12"/>
                <c:pt idx="0">
                  <c:v>1950</c:v>
                </c:pt>
                <c:pt idx="1">
                  <c:v>2890</c:v>
                </c:pt>
                <c:pt idx="2">
                  <c:v>3980</c:v>
                </c:pt>
                <c:pt idx="3">
                  <c:v>4960</c:v>
                </c:pt>
                <c:pt idx="4">
                  <c:v>5840</c:v>
                </c:pt>
                <c:pt idx="5">
                  <c:v>6170</c:v>
                </c:pt>
                <c:pt idx="6">
                  <c:v>5890</c:v>
                </c:pt>
                <c:pt idx="7">
                  <c:v>6040</c:v>
                </c:pt>
                <c:pt idx="8">
                  <c:v>6770</c:v>
                </c:pt>
                <c:pt idx="9">
                  <c:v>7910</c:v>
                </c:pt>
                <c:pt idx="10">
                  <c:v>8294.9310000000005</c:v>
                </c:pt>
                <c:pt idx="11">
                  <c:v>8923.6192000000028</c:v>
                </c:pt>
              </c:numCache>
            </c:numRef>
          </c:bubbleSize>
          <c:bubble3D val="0"/>
          <c:extLst>
            <c:ext xmlns:c16="http://schemas.microsoft.com/office/drawing/2014/chart" uri="{C3380CC4-5D6E-409C-BE32-E72D297353CC}">
              <c16:uniqueId val="{00000001-8983-4A0A-97F8-1F47796F3EFB}"/>
            </c:ext>
          </c:extLst>
        </c:ser>
        <c:ser>
          <c:idx val="1"/>
          <c:order val="1"/>
          <c:tx>
            <c:v>U.S.</c:v>
          </c:tx>
          <c:spPr>
            <a:solidFill>
              <a:schemeClr val="tx2">
                <a:alpha val="85000"/>
              </a:schemeClr>
            </a:solidFill>
            <a:ln w="25400">
              <a:noFill/>
            </a:ln>
            <a:effectLst/>
            <a:scene3d>
              <a:camera prst="orthographicFront"/>
              <a:lightRig rig="threePt" dir="t"/>
            </a:scene3d>
            <a:sp3d>
              <a:bevelT w="63500"/>
            </a:sp3d>
          </c:spPr>
          <c:invertIfNegative val="0"/>
          <c:dLbls>
            <c:dLbl>
              <c:idx val="11"/>
              <c:layout>
                <c:manualLayout>
                  <c:x val="0"/>
                  <c:y val="0.11650023775558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da-DK"/>
                </a:p>
              </c:txPr>
              <c:showLegendKey val="0"/>
              <c:showVal val="1"/>
              <c:showCatName val="0"/>
              <c:showSerName val="1"/>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2-8983-4A0A-97F8-1F47796F3E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Analysis!$AM$17:$AM$28</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Analysis!$AQ$17:$AQ$28</c:f>
              <c:numCache>
                <c:formatCode>_(* #,##0_);_(* \(#,##0\);_(* "-"??_);_(@_)</c:formatCode>
                <c:ptCount val="12"/>
                <c:pt idx="0">
                  <c:v>139</c:v>
                </c:pt>
                <c:pt idx="1">
                  <c:v>133</c:v>
                </c:pt>
                <c:pt idx="2">
                  <c:v>132</c:v>
                </c:pt>
                <c:pt idx="3">
                  <c:v>132</c:v>
                </c:pt>
                <c:pt idx="4">
                  <c:v>128</c:v>
                </c:pt>
                <c:pt idx="5">
                  <c:v>128</c:v>
                </c:pt>
                <c:pt idx="6">
                  <c:v>134</c:v>
                </c:pt>
                <c:pt idx="7">
                  <c:v>132</c:v>
                </c:pt>
                <c:pt idx="8">
                  <c:v>126</c:v>
                </c:pt>
                <c:pt idx="9">
                  <c:v>121</c:v>
                </c:pt>
                <c:pt idx="10">
                  <c:v>121</c:v>
                </c:pt>
                <c:pt idx="11">
                  <c:v>122</c:v>
                </c:pt>
              </c:numCache>
            </c:numRef>
          </c:yVal>
          <c:bubbleSize>
            <c:numRef>
              <c:f>Analysis!$AO$17:$AO$28</c:f>
              <c:numCache>
                <c:formatCode>_("$"* #,##0;_("$"* \(#,##0\);_("$"* "-"??_);_(@_)</c:formatCode>
                <c:ptCount val="12"/>
                <c:pt idx="0">
                  <c:v>6980</c:v>
                </c:pt>
                <c:pt idx="1">
                  <c:v>7690</c:v>
                </c:pt>
                <c:pt idx="2">
                  <c:v>8410</c:v>
                </c:pt>
                <c:pt idx="3">
                  <c:v>8600</c:v>
                </c:pt>
                <c:pt idx="4">
                  <c:v>8560</c:v>
                </c:pt>
                <c:pt idx="5">
                  <c:v>8690</c:v>
                </c:pt>
                <c:pt idx="6">
                  <c:v>8470</c:v>
                </c:pt>
                <c:pt idx="7">
                  <c:v>8480</c:v>
                </c:pt>
                <c:pt idx="8">
                  <c:v>8880</c:v>
                </c:pt>
                <c:pt idx="9">
                  <c:v>9400</c:v>
                </c:pt>
                <c:pt idx="10">
                  <c:v>9806.2950000000001</c:v>
                </c:pt>
                <c:pt idx="11">
                  <c:v>9650.0701000000008</c:v>
                </c:pt>
              </c:numCache>
            </c:numRef>
          </c:bubbleSize>
          <c:bubble3D val="0"/>
          <c:extLst>
            <c:ext xmlns:c16="http://schemas.microsoft.com/office/drawing/2014/chart" uri="{C3380CC4-5D6E-409C-BE32-E72D297353CC}">
              <c16:uniqueId val="{00000003-8983-4A0A-97F8-1F47796F3EFB}"/>
            </c:ext>
          </c:extLst>
        </c:ser>
        <c:dLbls>
          <c:showLegendKey val="0"/>
          <c:showVal val="0"/>
          <c:showCatName val="0"/>
          <c:showSerName val="0"/>
          <c:showPercent val="0"/>
          <c:showBubbleSize val="0"/>
        </c:dLbls>
        <c:bubbleScale val="30"/>
        <c:showNegBubbles val="0"/>
        <c:axId val="-2125700344"/>
        <c:axId val="-2125696728"/>
      </c:bubbleChart>
      <c:valAx>
        <c:axId val="-2125700344"/>
        <c:scaling>
          <c:orientation val="minMax"/>
          <c:max val="2021.8"/>
          <c:min val="2009"/>
        </c:scaling>
        <c:delete val="0"/>
        <c:axPos val="b"/>
        <c:numFmt formatCode="General"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da-DK"/>
          </a:p>
        </c:txPr>
        <c:crossAx val="-2125696728"/>
        <c:crosses val="autoZero"/>
        <c:crossBetween val="midCat"/>
        <c:majorUnit val="1"/>
        <c:minorUnit val="1"/>
      </c:valAx>
      <c:valAx>
        <c:axId val="-2125696728"/>
        <c:scaling>
          <c:orientation val="minMax"/>
          <c:max val="150"/>
          <c:min val="40"/>
        </c:scaling>
        <c:delete val="0"/>
        <c:axPos val="l"/>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da-DK"/>
          </a:p>
        </c:txPr>
        <c:crossAx val="-2125700344"/>
        <c:crossesAt val="1999"/>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a-DK"/>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19675469054904E-3"/>
          <c:y val="1.2167376150841E-2"/>
          <c:w val="0.96311638312441195"/>
          <c:h val="0.80973217641066697"/>
        </c:manualLayout>
      </c:layout>
      <c:lineChart>
        <c:grouping val="standard"/>
        <c:varyColors val="0"/>
        <c:ser>
          <c:idx val="0"/>
          <c:order val="0"/>
          <c:tx>
            <c:strRef>
              <c:f>Analysis!$BF$2</c:f>
              <c:strCache>
                <c:ptCount val="1"/>
                <c:pt idx="0">
                  <c:v>Other EMs</c:v>
                </c:pt>
              </c:strCache>
            </c:strRef>
          </c:tx>
          <c:spPr>
            <a:ln w="28575" cap="rnd">
              <a:solidFill>
                <a:srgbClr val="FF0000"/>
              </a:solidFill>
              <a:round/>
            </a:ln>
            <a:effectLst/>
          </c:spPr>
          <c:marker>
            <c:symbol val="circle"/>
            <c:size val="6"/>
            <c:spPr>
              <a:solidFill>
                <a:schemeClr val="bg1"/>
              </a:solidFill>
              <a:ln w="9525">
                <a:solidFill>
                  <a:schemeClr val="tx1"/>
                </a:solidFill>
              </a:ln>
              <a:effectLst/>
            </c:spPr>
          </c:marker>
          <c:dLbls>
            <c:dLbl>
              <c:idx val="0"/>
              <c:layout>
                <c:manualLayout>
                  <c:x val="-2.6196692776327201E-2"/>
                  <c:y val="3.2782914147743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A0-45E0-9B17-4B69C4DF39BB}"/>
                </c:ext>
              </c:extLst>
            </c:dLbl>
            <c:dLbl>
              <c:idx val="1"/>
              <c:layout>
                <c:manualLayout>
                  <c:x val="-2.6196692776327201E-2"/>
                  <c:y val="2.94462441444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A0-45E0-9B17-4B69C4DF39BB}"/>
                </c:ext>
              </c:extLst>
            </c:dLbl>
            <c:dLbl>
              <c:idx val="2"/>
              <c:layout>
                <c:manualLayout>
                  <c:x val="-2.6196692776327302E-2"/>
                  <c:y val="3.9456254154416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A0-45E0-9B17-4B69C4DF39BB}"/>
                </c:ext>
              </c:extLst>
            </c:dLbl>
            <c:dLbl>
              <c:idx val="3"/>
              <c:layout>
                <c:manualLayout>
                  <c:x val="-2.6196692776327302E-2"/>
                  <c:y val="3.6119584151080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A0-45E0-9B17-4B69C4DF39BB}"/>
                </c:ext>
              </c:extLst>
            </c:dLbl>
            <c:dLbl>
              <c:idx val="4"/>
              <c:layout>
                <c:manualLayout>
                  <c:x val="-2.6196692776327302E-2"/>
                  <c:y val="2.94462441444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A0-45E0-9B17-4B69C4DF39B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Analysis!$BE$3:$BE$25</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Analysis!$BF$3:$BF$25</c:f>
              <c:numCache>
                <c:formatCode>General</c:formatCode>
                <c:ptCount val="23"/>
                <c:pt idx="0">
                  <c:v>6</c:v>
                </c:pt>
                <c:pt idx="1">
                  <c:v>8</c:v>
                </c:pt>
                <c:pt idx="2">
                  <c:v>9</c:v>
                </c:pt>
                <c:pt idx="3">
                  <c:v>8</c:v>
                </c:pt>
                <c:pt idx="4">
                  <c:v>9</c:v>
                </c:pt>
                <c:pt idx="5">
                  <c:v>12</c:v>
                </c:pt>
                <c:pt idx="6">
                  <c:v>14</c:v>
                </c:pt>
                <c:pt idx="7">
                  <c:v>21</c:v>
                </c:pt>
                <c:pt idx="8">
                  <c:v>21</c:v>
                </c:pt>
                <c:pt idx="9">
                  <c:v>21</c:v>
                </c:pt>
                <c:pt idx="10">
                  <c:v>24</c:v>
                </c:pt>
                <c:pt idx="11">
                  <c:v>23</c:v>
                </c:pt>
                <c:pt idx="12">
                  <c:v>25</c:v>
                </c:pt>
                <c:pt idx="13">
                  <c:v>25</c:v>
                </c:pt>
                <c:pt idx="14">
                  <c:v>33</c:v>
                </c:pt>
                <c:pt idx="15">
                  <c:v>35</c:v>
                </c:pt>
                <c:pt idx="16">
                  <c:v>31</c:v>
                </c:pt>
                <c:pt idx="17">
                  <c:v>27</c:v>
                </c:pt>
                <c:pt idx="18">
                  <c:v>26</c:v>
                </c:pt>
                <c:pt idx="19">
                  <c:v>27</c:v>
                </c:pt>
                <c:pt idx="20">
                  <c:v>29</c:v>
                </c:pt>
                <c:pt idx="21">
                  <c:v>26</c:v>
                </c:pt>
                <c:pt idx="22">
                  <c:v>24</c:v>
                </c:pt>
              </c:numCache>
            </c:numRef>
          </c:val>
          <c:smooth val="0"/>
          <c:extLst>
            <c:ext xmlns:c16="http://schemas.microsoft.com/office/drawing/2014/chart" uri="{C3380CC4-5D6E-409C-BE32-E72D297353CC}">
              <c16:uniqueId val="{00000005-C5A0-45E0-9B17-4B69C4DF39BB}"/>
            </c:ext>
          </c:extLst>
        </c:ser>
        <c:ser>
          <c:idx val="1"/>
          <c:order val="1"/>
          <c:tx>
            <c:strRef>
              <c:f>Analysis!$BG$2</c:f>
              <c:strCache>
                <c:ptCount val="1"/>
                <c:pt idx="0">
                  <c:v>China</c:v>
                </c:pt>
              </c:strCache>
            </c:strRef>
          </c:tx>
          <c:spPr>
            <a:ln w="28575" cap="rnd">
              <a:solidFill>
                <a:srgbClr val="C00000"/>
              </a:solidFill>
              <a:round/>
            </a:ln>
            <a:effectLst/>
          </c:spPr>
          <c:marker>
            <c:symbol val="circle"/>
            <c:size val="6"/>
            <c:spPr>
              <a:solidFill>
                <a:schemeClr val="accent4"/>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Analysis!$BE$3:$BE$25</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Analysis!$BG$3:$BG$25</c:f>
              <c:numCache>
                <c:formatCode>_(* #,##0_);_(* \(#,##0\);_(* "-"??_);_(@_)</c:formatCode>
                <c:ptCount val="23"/>
                <c:pt idx="0">
                  <c:v>6</c:v>
                </c:pt>
                <c:pt idx="1">
                  <c:v>10</c:v>
                </c:pt>
                <c:pt idx="2">
                  <c:v>12</c:v>
                </c:pt>
                <c:pt idx="3">
                  <c:v>11</c:v>
                </c:pt>
                <c:pt idx="4">
                  <c:v>11</c:v>
                </c:pt>
                <c:pt idx="5">
                  <c:v>15</c:v>
                </c:pt>
                <c:pt idx="6">
                  <c:v>16</c:v>
                </c:pt>
                <c:pt idx="7">
                  <c:v>19</c:v>
                </c:pt>
                <c:pt idx="8">
                  <c:v>24</c:v>
                </c:pt>
                <c:pt idx="9">
                  <c:v>29</c:v>
                </c:pt>
                <c:pt idx="10">
                  <c:v>37</c:v>
                </c:pt>
                <c:pt idx="11">
                  <c:v>46</c:v>
                </c:pt>
                <c:pt idx="12">
                  <c:v>61</c:v>
                </c:pt>
                <c:pt idx="13">
                  <c:v>73</c:v>
                </c:pt>
                <c:pt idx="14">
                  <c:v>89</c:v>
                </c:pt>
                <c:pt idx="15">
                  <c:v>95</c:v>
                </c:pt>
                <c:pt idx="16">
                  <c:v>98</c:v>
                </c:pt>
                <c:pt idx="17">
                  <c:v>103</c:v>
                </c:pt>
                <c:pt idx="18">
                  <c:v>109</c:v>
                </c:pt>
                <c:pt idx="19">
                  <c:v>111</c:v>
                </c:pt>
                <c:pt idx="20">
                  <c:v>119</c:v>
                </c:pt>
                <c:pt idx="21">
                  <c:v>124</c:v>
                </c:pt>
                <c:pt idx="22">
                  <c:v>135</c:v>
                </c:pt>
              </c:numCache>
            </c:numRef>
          </c:val>
          <c:smooth val="0"/>
          <c:extLst>
            <c:ext xmlns:c16="http://schemas.microsoft.com/office/drawing/2014/chart" uri="{C3380CC4-5D6E-409C-BE32-E72D297353CC}">
              <c16:uniqueId val="{00000006-C5A0-45E0-9B17-4B69C4DF39BB}"/>
            </c:ext>
          </c:extLst>
        </c:ser>
        <c:dLbls>
          <c:showLegendKey val="0"/>
          <c:showVal val="0"/>
          <c:showCatName val="0"/>
          <c:showSerName val="0"/>
          <c:showPercent val="0"/>
          <c:showBubbleSize val="0"/>
        </c:dLbls>
        <c:marker val="1"/>
        <c:smooth val="0"/>
        <c:axId val="-2125773864"/>
        <c:axId val="-2125782184"/>
      </c:lineChart>
      <c:catAx>
        <c:axId val="-2125773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da-DK"/>
          </a:p>
        </c:txPr>
        <c:crossAx val="-2125782184"/>
        <c:crosses val="autoZero"/>
        <c:auto val="1"/>
        <c:lblAlgn val="ctr"/>
        <c:lblOffset val="100"/>
        <c:noMultiLvlLbl val="0"/>
      </c:catAx>
      <c:valAx>
        <c:axId val="-2125782184"/>
        <c:scaling>
          <c:orientation val="minMax"/>
          <c:max val="140"/>
        </c:scaling>
        <c:delete val="1"/>
        <c:axPos val="l"/>
        <c:numFmt formatCode="General" sourceLinked="1"/>
        <c:majorTickMark val="none"/>
        <c:minorTickMark val="none"/>
        <c:tickLblPos val="nextTo"/>
        <c:crossAx val="-212577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C00000"/>
                </a:solidFill>
                <a:latin typeface="+mn-lt"/>
                <a:ea typeface="+mn-ea"/>
                <a:cs typeface="+mn-cs"/>
              </a:defRPr>
            </a:pPr>
            <a:r>
              <a:rPr lang="en-US" b="1" dirty="0">
                <a:solidFill>
                  <a:srgbClr val="C00000"/>
                </a:solidFill>
              </a:rPr>
              <a:t>HQ</a:t>
            </a:r>
            <a:r>
              <a:rPr lang="en-US" b="1" baseline="0" dirty="0">
                <a:solidFill>
                  <a:srgbClr val="C00000"/>
                </a:solidFill>
              </a:rPr>
              <a:t> share of top 200 companies by revenues</a:t>
            </a:r>
            <a:endParaRPr lang="en-US" b="1" dirty="0">
              <a:solidFill>
                <a:srgbClr val="C00000"/>
              </a:solidFill>
            </a:endParaRPr>
          </a:p>
        </c:rich>
      </c:tx>
      <c:layout>
        <c:manualLayout>
          <c:xMode val="edge"/>
          <c:yMode val="edge"/>
          <c:x val="0.13324776345210201"/>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C00000"/>
              </a:solidFill>
              <a:latin typeface="+mn-lt"/>
              <a:ea typeface="+mn-ea"/>
              <a:cs typeface="+mn-cs"/>
            </a:defRPr>
          </a:pPr>
          <a:endParaRPr lang="da-DK"/>
        </a:p>
      </c:txPr>
    </c:title>
    <c:autoTitleDeleted val="0"/>
    <c:plotArea>
      <c:layout>
        <c:manualLayout>
          <c:layoutTarget val="inner"/>
          <c:xMode val="edge"/>
          <c:yMode val="edge"/>
          <c:x val="0.18399216653700801"/>
          <c:y val="0.30263254425679198"/>
          <c:w val="0.63608652482464101"/>
          <c:h val="0.69736745574320802"/>
        </c:manualLayout>
      </c:layout>
      <c:pieChart>
        <c:varyColors val="1"/>
        <c:ser>
          <c:idx val="0"/>
          <c:order val="0"/>
          <c:tx>
            <c:v>Series1</c:v>
          </c:tx>
          <c:spPr>
            <a:scene3d>
              <a:camera prst="orthographicFront"/>
              <a:lightRig rig="threePt" dir="t"/>
            </a:scene3d>
            <a:sp3d>
              <a:bevelT w="50800"/>
            </a:sp3d>
          </c:spPr>
          <c:explosion val="17"/>
          <c:dPt>
            <c:idx val="0"/>
            <c:bubble3D val="0"/>
            <c:spPr>
              <a:solidFill>
                <a:srgbClr val="C00000"/>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01-85A2-4B97-BCE3-ED6EC43D0875}"/>
              </c:ext>
            </c:extLst>
          </c:dPt>
          <c:dPt>
            <c:idx val="1"/>
            <c:bubble3D val="0"/>
            <c:spPr>
              <a:solidFill>
                <a:srgbClr val="FFC000"/>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03-85A2-4B97-BCE3-ED6EC43D0875}"/>
              </c:ext>
            </c:extLst>
          </c:dPt>
          <c:dPt>
            <c:idx val="2"/>
            <c:bubble3D val="0"/>
            <c:spPr>
              <a:solidFill>
                <a:schemeClr val="accent5">
                  <a:lumMod val="50000"/>
                </a:schemeClr>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05-85A2-4B97-BCE3-ED6EC43D0875}"/>
              </c:ext>
            </c:extLst>
          </c:dPt>
          <c:dPt>
            <c:idx val="3"/>
            <c:bubble3D val="0"/>
            <c:spPr>
              <a:solidFill>
                <a:schemeClr val="accent6">
                  <a:lumMod val="75000"/>
                </a:schemeClr>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07-85A2-4B97-BCE3-ED6EC43D0875}"/>
              </c:ext>
            </c:extLst>
          </c:dPt>
          <c:dPt>
            <c:idx val="4"/>
            <c:bubble3D val="0"/>
            <c:spPr>
              <a:solidFill>
                <a:schemeClr val="accent5"/>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09-85A2-4B97-BCE3-ED6EC43D0875}"/>
              </c:ext>
            </c:extLst>
          </c:dPt>
          <c:dPt>
            <c:idx val="5"/>
            <c:bubble3D val="0"/>
            <c:spPr>
              <a:solidFill>
                <a:srgbClr val="00B050"/>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0B-85A2-4B97-BCE3-ED6EC43D0875}"/>
              </c:ext>
            </c:extLst>
          </c:dPt>
          <c:dPt>
            <c:idx val="6"/>
            <c:bubble3D val="0"/>
            <c:spPr>
              <a:solidFill>
                <a:schemeClr val="accent6">
                  <a:lumMod val="50000"/>
                </a:schemeClr>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0D-85A2-4B97-BCE3-ED6EC43D0875}"/>
              </c:ext>
            </c:extLst>
          </c:dPt>
          <c:dPt>
            <c:idx val="7"/>
            <c:bubble3D val="0"/>
            <c:spPr>
              <a:solidFill>
                <a:srgbClr val="CC0000"/>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0F-85A2-4B97-BCE3-ED6EC43D0875}"/>
              </c:ext>
            </c:extLst>
          </c:dPt>
          <c:dPt>
            <c:idx val="8"/>
            <c:bubble3D val="0"/>
            <c:spPr>
              <a:solidFill>
                <a:schemeClr val="accent1"/>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11-85A2-4B97-BCE3-ED6EC43D0875}"/>
              </c:ext>
            </c:extLst>
          </c:dPt>
          <c:dPt>
            <c:idx val="9"/>
            <c:bubble3D val="0"/>
            <c:spPr>
              <a:solidFill>
                <a:srgbClr val="FF0000"/>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13-85A2-4B97-BCE3-ED6EC43D0875}"/>
              </c:ext>
            </c:extLst>
          </c:dPt>
          <c:dPt>
            <c:idx val="10"/>
            <c:bubble3D val="0"/>
            <c:spPr>
              <a:solidFill>
                <a:schemeClr val="accent4">
                  <a:lumMod val="60000"/>
                  <a:lumOff val="40000"/>
                </a:schemeClr>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15-85A2-4B97-BCE3-ED6EC43D0875}"/>
              </c:ext>
            </c:extLst>
          </c:dPt>
          <c:dPt>
            <c:idx val="11"/>
            <c:bubble3D val="0"/>
            <c:spPr>
              <a:solidFill>
                <a:srgbClr val="FF4B4B"/>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17-85A2-4B97-BCE3-ED6EC43D0875}"/>
              </c:ext>
            </c:extLst>
          </c:dPt>
          <c:dPt>
            <c:idx val="12"/>
            <c:bubble3D val="0"/>
            <c:spPr>
              <a:solidFill>
                <a:schemeClr val="accent6">
                  <a:lumMod val="60000"/>
                  <a:lumOff val="40000"/>
                </a:schemeClr>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19-85A2-4B97-BCE3-ED6EC43D0875}"/>
              </c:ext>
            </c:extLst>
          </c:dPt>
          <c:dPt>
            <c:idx val="13"/>
            <c:bubble3D val="0"/>
            <c:spPr>
              <a:solidFill>
                <a:schemeClr val="accent5">
                  <a:lumMod val="60000"/>
                  <a:lumOff val="40000"/>
                </a:schemeClr>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1B-85A2-4B97-BCE3-ED6EC43D0875}"/>
              </c:ext>
            </c:extLst>
          </c:dPt>
          <c:dPt>
            <c:idx val="14"/>
            <c:bubble3D val="0"/>
            <c:spPr>
              <a:solidFill>
                <a:schemeClr val="accent4">
                  <a:lumMod val="60000"/>
                  <a:lumOff val="40000"/>
                </a:schemeClr>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1D-85A2-4B97-BCE3-ED6EC43D0875}"/>
              </c:ext>
            </c:extLst>
          </c:dPt>
          <c:dPt>
            <c:idx val="15"/>
            <c:bubble3D val="0"/>
            <c:spPr>
              <a:solidFill>
                <a:schemeClr val="accent6">
                  <a:lumMod val="50000"/>
                </a:schemeClr>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1F-85A2-4B97-BCE3-ED6EC43D0875}"/>
              </c:ext>
            </c:extLst>
          </c:dPt>
          <c:dPt>
            <c:idx val="16"/>
            <c:bubble3D val="0"/>
            <c:spPr>
              <a:solidFill>
                <a:schemeClr val="accent5">
                  <a:lumMod val="50000"/>
                </a:schemeClr>
              </a:solidFill>
              <a:ln w="19050">
                <a:solidFill>
                  <a:schemeClr val="lt1"/>
                </a:solidFill>
              </a:ln>
              <a:effectLst/>
              <a:scene3d>
                <a:camera prst="orthographicFront"/>
                <a:lightRig rig="threePt" dir="t"/>
              </a:scene3d>
              <a:sp3d>
                <a:bevelT w="50800"/>
              </a:sp3d>
            </c:spPr>
            <c:extLst>
              <c:ext xmlns:c16="http://schemas.microsoft.com/office/drawing/2014/chart" uri="{C3380CC4-5D6E-409C-BE32-E72D297353CC}">
                <c16:uniqueId val="{00000021-85A2-4B97-BCE3-ED6EC43D0875}"/>
              </c:ext>
            </c:extLst>
          </c:dPt>
          <c:dLbls>
            <c:dLbl>
              <c:idx val="8"/>
              <c:layout>
                <c:manualLayout>
                  <c:x val="8.7056615534387802E-2"/>
                  <c:y val="-8.8163070336603699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mn-lt"/>
                      <a:ea typeface="+mn-ea"/>
                      <a:cs typeface="+mn-cs"/>
                    </a:defRPr>
                  </a:pPr>
                  <a:endParaRPr lang="da-DK"/>
                </a:p>
              </c:txPr>
              <c:dLblPos val="bestFit"/>
              <c:showLegendKey val="0"/>
              <c:showVal val="0"/>
              <c:showCatName val="1"/>
              <c:showSerName val="0"/>
              <c:showPercent val="1"/>
              <c:showBubbleSize val="0"/>
              <c:extLst>
                <c:ext xmlns:c15="http://schemas.microsoft.com/office/drawing/2012/chart" uri="{CE6537A1-D6FC-4f65-9D91-7224C49458BB}">
                  <c15:layout>
                    <c:manualLayout>
                      <c:w val="0.24122630736818723"/>
                      <c:h val="0.16251048035631974"/>
                    </c:manualLayout>
                  </c15:layout>
                </c:ext>
                <c:ext xmlns:c16="http://schemas.microsoft.com/office/drawing/2014/chart" uri="{C3380CC4-5D6E-409C-BE32-E72D297353CC}">
                  <c16:uniqueId val="{00000011-85A2-4B97-BCE3-ED6EC43D0875}"/>
                </c:ext>
              </c:extLst>
            </c:dLbl>
            <c:dLbl>
              <c:idx val="9"/>
              <c:layout>
                <c:manualLayout>
                  <c:x val="0.27009929993717802"/>
                  <c:y val="-8.63761329301737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85A2-4B97-BCE3-ED6EC43D0875}"/>
                </c:ext>
              </c:extLst>
            </c:dLbl>
            <c:dLbl>
              <c:idx val="10"/>
              <c:layout>
                <c:manualLayout>
                  <c:x val="0.44489432279739899"/>
                  <c:y val="-0.10139616801250199"/>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da-DK"/>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85A2-4B97-BCE3-ED6EC43D0875}"/>
                </c:ext>
              </c:extLst>
            </c:dLbl>
            <c:dLbl>
              <c:idx val="11"/>
              <c:layout>
                <c:manualLayout>
                  <c:x val="0.438039242320092"/>
                  <c:y val="1.2589129134863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da-DK"/>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85A2-4B97-BCE3-ED6EC43D0875}"/>
                </c:ext>
              </c:extLst>
            </c:dLbl>
            <c:dLbl>
              <c:idx val="12"/>
              <c:layout>
                <c:manualLayout>
                  <c:x val="0.30273261081436798"/>
                  <c:y val="0.13658879749157099"/>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da-DK"/>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85A2-4B97-BCE3-ED6EC43D087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da-DK"/>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'[Ranking EMNC Starting List 210614.xlsx]Analysis'!$AD$41:$AD$53</c:f>
              <c:strCache>
                <c:ptCount val="13"/>
                <c:pt idx="0">
                  <c:v>China</c:v>
                </c:pt>
                <c:pt idx="1">
                  <c:v>India</c:v>
                </c:pt>
                <c:pt idx="2">
                  <c:v>Russia</c:v>
                </c:pt>
                <c:pt idx="3">
                  <c:v>Brazil</c:v>
                </c:pt>
                <c:pt idx="4">
                  <c:v>Thailand</c:v>
                </c:pt>
                <c:pt idx="5">
                  <c:v>Mexico</c:v>
                </c:pt>
                <c:pt idx="6">
                  <c:v>Saudi Arabia</c:v>
                </c:pt>
                <c:pt idx="7">
                  <c:v>Chile</c:v>
                </c:pt>
                <c:pt idx="8">
                  <c:v>Philippines</c:v>
                </c:pt>
                <c:pt idx="9">
                  <c:v>Turkey</c:v>
                </c:pt>
                <c:pt idx="10">
                  <c:v>Colombia</c:v>
                </c:pt>
                <c:pt idx="11">
                  <c:v>Poland</c:v>
                </c:pt>
                <c:pt idx="12">
                  <c:v>Hungary</c:v>
                </c:pt>
              </c:strCache>
            </c:strRef>
          </c:cat>
          <c:val>
            <c:numRef>
              <c:f>'[Ranking EMNC Starting List 210614.xlsx]Analysis'!$AE$41:$AE$53</c:f>
              <c:numCache>
                <c:formatCode>General</c:formatCode>
                <c:ptCount val="13"/>
                <c:pt idx="0">
                  <c:v>138</c:v>
                </c:pt>
                <c:pt idx="1">
                  <c:v>14</c:v>
                </c:pt>
                <c:pt idx="2">
                  <c:v>12</c:v>
                </c:pt>
                <c:pt idx="3">
                  <c:v>8</c:v>
                </c:pt>
                <c:pt idx="4">
                  <c:v>6</c:v>
                </c:pt>
                <c:pt idx="5">
                  <c:v>6</c:v>
                </c:pt>
                <c:pt idx="6">
                  <c:v>5</c:v>
                </c:pt>
                <c:pt idx="7">
                  <c:v>4</c:v>
                </c:pt>
                <c:pt idx="8">
                  <c:v>2</c:v>
                </c:pt>
                <c:pt idx="9">
                  <c:v>2</c:v>
                </c:pt>
                <c:pt idx="10">
                  <c:v>1</c:v>
                </c:pt>
                <c:pt idx="11">
                  <c:v>1</c:v>
                </c:pt>
                <c:pt idx="12">
                  <c:v>1</c:v>
                </c:pt>
              </c:numCache>
            </c:numRef>
          </c:val>
          <c:extLst>
            <c:ext xmlns:c16="http://schemas.microsoft.com/office/drawing/2014/chart" uri="{C3380CC4-5D6E-409C-BE32-E72D297353CC}">
              <c16:uniqueId val="{00000022-85A2-4B97-BCE3-ED6EC43D087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C00000"/>
                </a:solidFill>
                <a:latin typeface="+mn-lt"/>
                <a:ea typeface="+mn-ea"/>
                <a:cs typeface="+mn-cs"/>
              </a:defRPr>
            </a:pPr>
            <a:r>
              <a:rPr lang="en-US" sz="1800" b="1" dirty="0">
                <a:solidFill>
                  <a:srgbClr val="C00000"/>
                </a:solidFill>
              </a:rPr>
              <a:t>Share of 11 sector</a:t>
            </a:r>
            <a:r>
              <a:rPr lang="en-US" sz="1800" b="1" baseline="0" dirty="0">
                <a:solidFill>
                  <a:srgbClr val="C00000"/>
                </a:solidFill>
              </a:rPr>
              <a:t>s of 2,271 firms</a:t>
            </a:r>
            <a:endParaRPr lang="en-US" sz="1800" b="1" dirty="0">
              <a:solidFill>
                <a:srgbClr val="C00000"/>
              </a:solidFill>
            </a:endParaRPr>
          </a:p>
        </c:rich>
      </c:tx>
      <c:layout>
        <c:manualLayout>
          <c:xMode val="edge"/>
          <c:yMode val="edge"/>
          <c:x val="0.25142154809405698"/>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C00000"/>
              </a:solidFill>
              <a:latin typeface="+mn-lt"/>
              <a:ea typeface="+mn-ea"/>
              <a:cs typeface="+mn-cs"/>
            </a:defRPr>
          </a:pPr>
          <a:endParaRPr lang="da-DK"/>
        </a:p>
      </c:txPr>
    </c:title>
    <c:autoTitleDeleted val="0"/>
    <c:pivotFmts>
      <c:pivotFmt>
        <c:idx val="0"/>
        <c:spPr>
          <a:solidFill>
            <a:schemeClr val="accent6"/>
          </a:solidFill>
          <a:ln>
            <a:noFill/>
          </a:ln>
          <a:effectLst/>
          <a:scene3d>
            <a:camera prst="orthographicFront"/>
            <a:lightRig rig="threePt" dir="t"/>
          </a:scene3d>
          <a:sp3d>
            <a:bevelT w="508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da-DK"/>
            </a:p>
          </c:txPr>
          <c:dLblPos val="bestFit"/>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a:scene3d>
            <a:camera prst="orthographicFront"/>
            <a:lightRig rig="threePt" dir="t"/>
          </a:scene3d>
          <a:sp3d>
            <a:bevelT w="50800"/>
          </a:sp3d>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da-DK"/>
            </a:p>
          </c:txPr>
          <c:dLblPos val="bestFit"/>
          <c:showLegendKey val="0"/>
          <c:showVal val="0"/>
          <c:showCatName val="1"/>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a:scene3d>
            <a:camera prst="orthographicFront"/>
            <a:lightRig rig="threePt" dir="t"/>
          </a:scene3d>
          <a:sp3d>
            <a:bevelT w="50800"/>
          </a:sp3d>
        </c:spPr>
      </c:pivotFmt>
      <c:pivotFmt>
        <c:idx val="4"/>
        <c:spPr>
          <a:solidFill>
            <a:schemeClr val="accent6"/>
          </a:solidFill>
          <a:ln>
            <a:noFill/>
          </a:ln>
          <a:effectLst/>
          <a:scene3d>
            <a:camera prst="orthographicFront"/>
            <a:lightRig rig="threePt" dir="t"/>
          </a:scene3d>
          <a:sp3d>
            <a:bevelT w="50800"/>
          </a:sp3d>
        </c:spPr>
      </c:pivotFmt>
      <c:pivotFmt>
        <c:idx val="5"/>
        <c:spPr>
          <a:solidFill>
            <a:schemeClr val="accent6"/>
          </a:solidFill>
          <a:ln>
            <a:noFill/>
          </a:ln>
          <a:effectLst/>
          <a:scene3d>
            <a:camera prst="orthographicFront"/>
            <a:lightRig rig="threePt" dir="t"/>
          </a:scene3d>
          <a:sp3d>
            <a:bevelT w="50800"/>
          </a:sp3d>
        </c:spPr>
      </c:pivotFmt>
      <c:pivotFmt>
        <c:idx val="6"/>
        <c:spPr>
          <a:solidFill>
            <a:schemeClr val="accent6"/>
          </a:solidFill>
          <a:ln>
            <a:noFill/>
          </a:ln>
          <a:effectLst/>
          <a:scene3d>
            <a:camera prst="orthographicFront"/>
            <a:lightRig rig="threePt" dir="t"/>
          </a:scene3d>
          <a:sp3d>
            <a:bevelT w="50800"/>
          </a:sp3d>
        </c:spPr>
      </c:pivotFmt>
      <c:pivotFmt>
        <c:idx val="7"/>
        <c:spPr>
          <a:solidFill>
            <a:schemeClr val="accent6"/>
          </a:solidFill>
          <a:ln>
            <a:noFill/>
          </a:ln>
          <a:effectLst/>
          <a:scene3d>
            <a:camera prst="orthographicFront"/>
            <a:lightRig rig="threePt" dir="t"/>
          </a:scene3d>
          <a:sp3d>
            <a:bevelT w="50800"/>
          </a:sp3d>
        </c:spPr>
      </c:pivotFmt>
      <c:pivotFmt>
        <c:idx val="8"/>
        <c:spPr>
          <a:solidFill>
            <a:schemeClr val="accent6"/>
          </a:solidFill>
          <a:ln>
            <a:noFill/>
          </a:ln>
          <a:effectLst/>
          <a:scene3d>
            <a:camera prst="orthographicFront"/>
            <a:lightRig rig="threePt" dir="t"/>
          </a:scene3d>
          <a:sp3d>
            <a:bevelT w="50800"/>
          </a:sp3d>
        </c:spPr>
      </c:pivotFmt>
      <c:pivotFmt>
        <c:idx val="9"/>
        <c:spPr>
          <a:solidFill>
            <a:schemeClr val="accent6"/>
          </a:solidFill>
          <a:ln>
            <a:noFill/>
          </a:ln>
          <a:effectLst/>
          <a:scene3d>
            <a:camera prst="orthographicFront"/>
            <a:lightRig rig="threePt" dir="t"/>
          </a:scene3d>
          <a:sp3d>
            <a:bevelT w="50800"/>
          </a:sp3d>
        </c:spPr>
      </c:pivotFmt>
      <c:pivotFmt>
        <c:idx val="10"/>
        <c:spPr>
          <a:solidFill>
            <a:schemeClr val="accent6"/>
          </a:solidFill>
          <a:ln>
            <a:noFill/>
          </a:ln>
          <a:effectLst/>
          <a:scene3d>
            <a:camera prst="orthographicFront"/>
            <a:lightRig rig="threePt" dir="t"/>
          </a:scene3d>
          <a:sp3d>
            <a:bevelT w="50800"/>
          </a:sp3d>
        </c:spPr>
      </c:pivotFmt>
      <c:pivotFmt>
        <c:idx val="11"/>
        <c:spPr>
          <a:solidFill>
            <a:schemeClr val="accent6"/>
          </a:solidFill>
          <a:ln>
            <a:noFill/>
          </a:ln>
          <a:effectLst/>
          <a:scene3d>
            <a:camera prst="orthographicFront"/>
            <a:lightRig rig="threePt" dir="t"/>
          </a:scene3d>
          <a:sp3d>
            <a:bevelT w="50800"/>
          </a:sp3d>
        </c:spPr>
      </c:pivotFmt>
      <c:pivotFmt>
        <c:idx val="12"/>
        <c:spPr>
          <a:solidFill>
            <a:schemeClr val="accent6"/>
          </a:solidFill>
          <a:ln>
            <a:noFill/>
          </a:ln>
          <a:effectLst/>
          <a:scene3d>
            <a:camera prst="orthographicFront"/>
            <a:lightRig rig="threePt" dir="t"/>
          </a:scene3d>
          <a:sp3d>
            <a:bevelT w="50800"/>
          </a:sp3d>
        </c:spPr>
      </c:pivotFmt>
      <c:pivotFmt>
        <c:idx val="13"/>
        <c:spPr>
          <a:solidFill>
            <a:schemeClr val="accent6"/>
          </a:solidFill>
          <a:ln>
            <a:noFill/>
          </a:ln>
          <a:effectLst/>
          <a:scene3d>
            <a:camera prst="orthographicFront"/>
            <a:lightRig rig="threePt" dir="t"/>
          </a:scene3d>
          <a:sp3d>
            <a:bevelT w="50800"/>
          </a:sp3d>
        </c:spPr>
      </c:pivotFmt>
      <c:pivotFmt>
        <c:idx val="14"/>
        <c:spPr>
          <a:solidFill>
            <a:schemeClr val="accent6"/>
          </a:solidFill>
          <a:ln>
            <a:noFill/>
          </a:ln>
          <a:effectLst/>
          <a:scene3d>
            <a:camera prst="orthographicFront"/>
            <a:lightRig rig="threePt" dir="t"/>
          </a:scene3d>
          <a:sp3d>
            <a:bevelT w="50800"/>
          </a:sp3d>
        </c:spPr>
      </c:pivotFmt>
      <c:pivotFmt>
        <c:idx val="15"/>
        <c:spPr>
          <a:solidFill>
            <a:schemeClr val="accent6"/>
          </a:solidFill>
          <a:ln>
            <a:noFill/>
          </a:ln>
          <a:effectLst/>
        </c:spPr>
      </c:pivotFmt>
      <c:pivotFmt>
        <c:idx val="16"/>
        <c:spPr>
          <a:solidFill>
            <a:schemeClr val="accent6"/>
          </a:solidFill>
          <a:ln>
            <a:noFill/>
          </a:ln>
          <a:effectLst/>
        </c:spPr>
      </c:pivotFmt>
      <c:pivotFmt>
        <c:idx val="17"/>
        <c:spPr>
          <a:solidFill>
            <a:schemeClr val="accent6"/>
          </a:solidFill>
          <a:ln>
            <a:noFill/>
          </a:ln>
          <a:effectLst/>
        </c:spPr>
      </c:pivotFmt>
      <c:pivotFmt>
        <c:idx val="18"/>
        <c:spPr>
          <a:solidFill>
            <a:schemeClr val="accent6"/>
          </a:solidFill>
          <a:ln>
            <a:noFill/>
          </a:ln>
          <a:effectLst/>
        </c:spPr>
      </c:pivotFmt>
      <c:pivotFmt>
        <c:idx val="19"/>
        <c:spPr>
          <a:solidFill>
            <a:schemeClr val="accent6"/>
          </a:solidFill>
          <a:ln>
            <a:noFill/>
          </a:ln>
          <a:effectLst/>
        </c:spPr>
      </c:pivotFmt>
      <c:pivotFmt>
        <c:idx val="20"/>
        <c:spPr>
          <a:solidFill>
            <a:schemeClr val="accent6"/>
          </a:solidFill>
          <a:ln>
            <a:noFill/>
          </a:ln>
          <a:effectLst/>
        </c:spPr>
      </c:pivotFmt>
      <c:pivotFmt>
        <c:idx val="21"/>
        <c:spPr>
          <a:solidFill>
            <a:schemeClr val="accent6"/>
          </a:solidFill>
          <a:ln>
            <a:noFill/>
          </a:ln>
          <a:effectLst/>
        </c:spPr>
      </c:pivotFmt>
      <c:pivotFmt>
        <c:idx val="22"/>
        <c:spPr>
          <a:solidFill>
            <a:schemeClr val="accent6"/>
          </a:solidFill>
          <a:ln>
            <a:noFill/>
          </a:ln>
          <a:effectLst/>
        </c:spPr>
      </c:pivotFmt>
      <c:pivotFmt>
        <c:idx val="23"/>
        <c:spPr>
          <a:solidFill>
            <a:schemeClr val="accent6"/>
          </a:solidFill>
          <a:ln>
            <a:noFill/>
          </a:ln>
          <a:effectLst/>
        </c:spPr>
      </c:pivotFmt>
      <c:pivotFmt>
        <c:idx val="24"/>
        <c:spPr>
          <a:solidFill>
            <a:schemeClr val="accent6"/>
          </a:solidFill>
          <a:ln>
            <a:noFill/>
          </a:ln>
          <a:effectLst/>
        </c:spPr>
      </c:pivotFmt>
      <c:pivotFmt>
        <c:idx val="25"/>
        <c:spPr>
          <a:solidFill>
            <a:schemeClr val="accent6"/>
          </a:solidFill>
          <a:ln>
            <a:noFill/>
          </a:ln>
          <a:effectLst/>
        </c:spPr>
      </c:pivotFmt>
      <c:pivotFmt>
        <c:idx val="26"/>
        <c:spPr>
          <a:solidFill>
            <a:schemeClr val="accent6"/>
          </a:solidFill>
          <a:ln>
            <a:noFill/>
          </a:ln>
          <a:effectLst/>
        </c:spPr>
      </c:pivotFmt>
      <c:pivotFmt>
        <c:idx val="27"/>
        <c:spPr>
          <a:solidFill>
            <a:schemeClr val="accent6"/>
          </a:solidFill>
          <a:ln>
            <a:noFill/>
          </a:ln>
          <a:effectLst/>
        </c:spPr>
      </c:pivotFmt>
    </c:pivotFmts>
    <c:plotArea>
      <c:layout>
        <c:manualLayout>
          <c:layoutTarget val="inner"/>
          <c:xMode val="edge"/>
          <c:yMode val="edge"/>
          <c:x val="0.18946807652202299"/>
          <c:y val="0.175644683137372"/>
          <c:w val="0.57816980468379697"/>
          <c:h val="0.82435531686262797"/>
        </c:manualLayout>
      </c:layout>
      <c:pieChart>
        <c:varyColors val="1"/>
        <c:ser>
          <c:idx val="0"/>
          <c:order val="0"/>
          <c:tx>
            <c:v>Series1</c:v>
          </c:tx>
          <c:spPr>
            <a:scene3d>
              <a:camera prst="orthographicFront"/>
              <a:lightRig rig="threePt" dir="t"/>
            </a:scene3d>
            <a:sp3d>
              <a:bevelT w="50800"/>
            </a:sp3d>
          </c:spPr>
          <c:explosion val="17"/>
          <c:dPt>
            <c:idx val="0"/>
            <c:bubble3D val="0"/>
            <c:spPr>
              <a:solidFill>
                <a:schemeClr val="accent6"/>
              </a:solidFill>
              <a:ln>
                <a:noFill/>
              </a:ln>
              <a:effectLst/>
              <a:scene3d>
                <a:camera prst="orthographicFront"/>
                <a:lightRig rig="threePt" dir="t"/>
              </a:scene3d>
              <a:sp3d>
                <a:bevelT w="50800"/>
              </a:sp3d>
            </c:spPr>
            <c:extLst>
              <c:ext xmlns:c16="http://schemas.microsoft.com/office/drawing/2014/chart" uri="{C3380CC4-5D6E-409C-BE32-E72D297353CC}">
                <c16:uniqueId val="{00000001-3215-4533-B32C-2D385EAAC919}"/>
              </c:ext>
            </c:extLst>
          </c:dPt>
          <c:dPt>
            <c:idx val="1"/>
            <c:bubble3D val="0"/>
            <c:spPr>
              <a:solidFill>
                <a:schemeClr val="accent5"/>
              </a:solidFill>
              <a:ln>
                <a:noFill/>
              </a:ln>
              <a:effectLst/>
              <a:scene3d>
                <a:camera prst="orthographicFront"/>
                <a:lightRig rig="threePt" dir="t"/>
              </a:scene3d>
              <a:sp3d>
                <a:bevelT w="50800"/>
              </a:sp3d>
            </c:spPr>
            <c:extLst>
              <c:ext xmlns:c16="http://schemas.microsoft.com/office/drawing/2014/chart" uri="{C3380CC4-5D6E-409C-BE32-E72D297353CC}">
                <c16:uniqueId val="{00000003-3215-4533-B32C-2D385EAAC919}"/>
              </c:ext>
            </c:extLst>
          </c:dPt>
          <c:dPt>
            <c:idx val="2"/>
            <c:bubble3D val="0"/>
            <c:spPr>
              <a:solidFill>
                <a:schemeClr val="accent4"/>
              </a:solidFill>
              <a:ln>
                <a:noFill/>
              </a:ln>
              <a:effectLst/>
              <a:scene3d>
                <a:camera prst="orthographicFront"/>
                <a:lightRig rig="threePt" dir="t"/>
              </a:scene3d>
              <a:sp3d>
                <a:bevelT w="50800"/>
              </a:sp3d>
            </c:spPr>
            <c:extLst>
              <c:ext xmlns:c16="http://schemas.microsoft.com/office/drawing/2014/chart" uri="{C3380CC4-5D6E-409C-BE32-E72D297353CC}">
                <c16:uniqueId val="{00000005-3215-4533-B32C-2D385EAAC919}"/>
              </c:ext>
            </c:extLst>
          </c:dPt>
          <c:dPt>
            <c:idx val="3"/>
            <c:bubble3D val="0"/>
            <c:spPr>
              <a:solidFill>
                <a:schemeClr val="accent6">
                  <a:lumMod val="60000"/>
                </a:schemeClr>
              </a:solidFill>
              <a:ln>
                <a:noFill/>
              </a:ln>
              <a:effectLst/>
              <a:scene3d>
                <a:camera prst="orthographicFront"/>
                <a:lightRig rig="threePt" dir="t"/>
              </a:scene3d>
              <a:sp3d>
                <a:bevelT w="50800"/>
              </a:sp3d>
            </c:spPr>
            <c:extLst>
              <c:ext xmlns:c16="http://schemas.microsoft.com/office/drawing/2014/chart" uri="{C3380CC4-5D6E-409C-BE32-E72D297353CC}">
                <c16:uniqueId val="{00000007-3215-4533-B32C-2D385EAAC919}"/>
              </c:ext>
            </c:extLst>
          </c:dPt>
          <c:dPt>
            <c:idx val="4"/>
            <c:bubble3D val="0"/>
            <c:spPr>
              <a:solidFill>
                <a:schemeClr val="accent5">
                  <a:lumMod val="60000"/>
                </a:schemeClr>
              </a:solidFill>
              <a:ln>
                <a:noFill/>
              </a:ln>
              <a:effectLst/>
              <a:scene3d>
                <a:camera prst="orthographicFront"/>
                <a:lightRig rig="threePt" dir="t"/>
              </a:scene3d>
              <a:sp3d>
                <a:bevelT w="50800"/>
              </a:sp3d>
            </c:spPr>
            <c:extLst>
              <c:ext xmlns:c16="http://schemas.microsoft.com/office/drawing/2014/chart" uri="{C3380CC4-5D6E-409C-BE32-E72D297353CC}">
                <c16:uniqueId val="{00000009-3215-4533-B32C-2D385EAAC919}"/>
              </c:ext>
            </c:extLst>
          </c:dPt>
          <c:dPt>
            <c:idx val="5"/>
            <c:bubble3D val="0"/>
            <c:spPr>
              <a:solidFill>
                <a:schemeClr val="accent4">
                  <a:lumMod val="60000"/>
                </a:schemeClr>
              </a:solidFill>
              <a:ln>
                <a:noFill/>
              </a:ln>
              <a:effectLst/>
              <a:scene3d>
                <a:camera prst="orthographicFront"/>
                <a:lightRig rig="threePt" dir="t"/>
              </a:scene3d>
              <a:sp3d>
                <a:bevelT w="50800"/>
              </a:sp3d>
            </c:spPr>
            <c:extLst>
              <c:ext xmlns:c16="http://schemas.microsoft.com/office/drawing/2014/chart" uri="{C3380CC4-5D6E-409C-BE32-E72D297353CC}">
                <c16:uniqueId val="{0000000B-3215-4533-B32C-2D385EAAC919}"/>
              </c:ext>
            </c:extLst>
          </c:dPt>
          <c:dPt>
            <c:idx val="6"/>
            <c:bubble3D val="0"/>
            <c:spPr>
              <a:solidFill>
                <a:schemeClr val="accent6">
                  <a:lumMod val="80000"/>
                  <a:lumOff val="20000"/>
                </a:schemeClr>
              </a:solidFill>
              <a:ln>
                <a:noFill/>
              </a:ln>
              <a:effectLst/>
              <a:scene3d>
                <a:camera prst="orthographicFront"/>
                <a:lightRig rig="threePt" dir="t"/>
              </a:scene3d>
              <a:sp3d>
                <a:bevelT w="50800"/>
              </a:sp3d>
            </c:spPr>
            <c:extLst>
              <c:ext xmlns:c16="http://schemas.microsoft.com/office/drawing/2014/chart" uri="{C3380CC4-5D6E-409C-BE32-E72D297353CC}">
                <c16:uniqueId val="{0000000D-3215-4533-B32C-2D385EAAC919}"/>
              </c:ext>
            </c:extLst>
          </c:dPt>
          <c:dPt>
            <c:idx val="7"/>
            <c:bubble3D val="0"/>
            <c:spPr>
              <a:solidFill>
                <a:schemeClr val="accent5">
                  <a:lumMod val="80000"/>
                  <a:lumOff val="20000"/>
                </a:schemeClr>
              </a:solidFill>
              <a:ln>
                <a:noFill/>
              </a:ln>
              <a:effectLst/>
              <a:scene3d>
                <a:camera prst="orthographicFront"/>
                <a:lightRig rig="threePt" dir="t"/>
              </a:scene3d>
              <a:sp3d>
                <a:bevelT w="50800"/>
              </a:sp3d>
            </c:spPr>
            <c:extLst>
              <c:ext xmlns:c16="http://schemas.microsoft.com/office/drawing/2014/chart" uri="{C3380CC4-5D6E-409C-BE32-E72D297353CC}">
                <c16:uniqueId val="{0000000F-3215-4533-B32C-2D385EAAC919}"/>
              </c:ext>
            </c:extLst>
          </c:dPt>
          <c:dPt>
            <c:idx val="8"/>
            <c:bubble3D val="0"/>
            <c:spPr>
              <a:solidFill>
                <a:schemeClr val="accent4">
                  <a:lumMod val="80000"/>
                  <a:lumOff val="20000"/>
                </a:schemeClr>
              </a:solidFill>
              <a:ln>
                <a:noFill/>
              </a:ln>
              <a:effectLst/>
              <a:scene3d>
                <a:camera prst="orthographicFront"/>
                <a:lightRig rig="threePt" dir="t"/>
              </a:scene3d>
              <a:sp3d>
                <a:bevelT w="50800"/>
              </a:sp3d>
            </c:spPr>
            <c:extLst>
              <c:ext xmlns:c16="http://schemas.microsoft.com/office/drawing/2014/chart" uri="{C3380CC4-5D6E-409C-BE32-E72D297353CC}">
                <c16:uniqueId val="{00000011-3215-4533-B32C-2D385EAAC919}"/>
              </c:ext>
            </c:extLst>
          </c:dPt>
          <c:dPt>
            <c:idx val="9"/>
            <c:bubble3D val="0"/>
            <c:spPr>
              <a:solidFill>
                <a:schemeClr val="accent6">
                  <a:lumMod val="80000"/>
                </a:schemeClr>
              </a:solidFill>
              <a:ln>
                <a:noFill/>
              </a:ln>
              <a:effectLst/>
              <a:scene3d>
                <a:camera prst="orthographicFront"/>
                <a:lightRig rig="threePt" dir="t"/>
              </a:scene3d>
              <a:sp3d>
                <a:bevelT w="50800"/>
              </a:sp3d>
            </c:spPr>
            <c:extLst>
              <c:ext xmlns:c16="http://schemas.microsoft.com/office/drawing/2014/chart" uri="{C3380CC4-5D6E-409C-BE32-E72D297353CC}">
                <c16:uniqueId val="{00000013-3215-4533-B32C-2D385EAAC919}"/>
              </c:ext>
            </c:extLst>
          </c:dPt>
          <c:dPt>
            <c:idx val="10"/>
            <c:bubble3D val="0"/>
            <c:spPr>
              <a:solidFill>
                <a:schemeClr val="accent5">
                  <a:lumMod val="80000"/>
                </a:schemeClr>
              </a:solidFill>
              <a:ln>
                <a:noFill/>
              </a:ln>
              <a:effectLst/>
              <a:scene3d>
                <a:camera prst="orthographicFront"/>
                <a:lightRig rig="threePt" dir="t"/>
              </a:scene3d>
              <a:sp3d>
                <a:bevelT w="50800"/>
              </a:sp3d>
            </c:spPr>
            <c:extLst>
              <c:ext xmlns:c16="http://schemas.microsoft.com/office/drawing/2014/chart" uri="{C3380CC4-5D6E-409C-BE32-E72D297353CC}">
                <c16:uniqueId val="{00000015-3215-4533-B32C-2D385EAAC919}"/>
              </c:ext>
            </c:extLst>
          </c:dPt>
          <c:dPt>
            <c:idx val="11"/>
            <c:bubble3D val="0"/>
            <c:spPr>
              <a:solidFill>
                <a:schemeClr val="accent4">
                  <a:lumMod val="80000"/>
                </a:schemeClr>
              </a:solidFill>
              <a:ln>
                <a:noFill/>
              </a:ln>
              <a:effectLst/>
              <a:scene3d>
                <a:camera prst="orthographicFront"/>
                <a:lightRig rig="threePt" dir="t"/>
              </a:scene3d>
              <a:sp3d>
                <a:bevelT w="50800"/>
              </a:sp3d>
            </c:spPr>
            <c:extLst>
              <c:ext xmlns:c16="http://schemas.microsoft.com/office/drawing/2014/chart" uri="{C3380CC4-5D6E-409C-BE32-E72D297353CC}">
                <c16:uniqueId val="{00000017-3215-4533-B32C-2D385EAAC919}"/>
              </c:ext>
            </c:extLst>
          </c:dPt>
          <c:dPt>
            <c:idx val="12"/>
            <c:bubble3D val="0"/>
            <c:spPr>
              <a:solidFill>
                <a:schemeClr val="accent6">
                  <a:lumMod val="60000"/>
                  <a:lumOff val="40000"/>
                </a:schemeClr>
              </a:solidFill>
              <a:ln>
                <a:noFill/>
              </a:ln>
              <a:effectLst/>
              <a:scene3d>
                <a:camera prst="orthographicFront"/>
                <a:lightRig rig="threePt" dir="t"/>
              </a:scene3d>
              <a:sp3d>
                <a:bevelT w="50800"/>
              </a:sp3d>
            </c:spPr>
            <c:extLst>
              <c:ext xmlns:c16="http://schemas.microsoft.com/office/drawing/2014/chart" uri="{C3380CC4-5D6E-409C-BE32-E72D297353CC}">
                <c16:uniqueId val="{00000019-3215-4533-B32C-2D385EAAC919}"/>
              </c:ext>
            </c:extLst>
          </c:dPt>
          <c:dLbls>
            <c:dLbl>
              <c:idx val="11"/>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215-4533-B32C-2D385EAAC9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da-DK"/>
              </a:p>
            </c:txPr>
            <c:dLblPos val="bestFit"/>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'[Ranking EMNC Starting List 210604.xlsx]Analysis'!$N$10:$N$21</c:f>
              <c:strCache>
                <c:ptCount val="12"/>
                <c:pt idx="0">
                  <c:v>Industrials</c:v>
                </c:pt>
                <c:pt idx="1">
                  <c:v>Materials</c:v>
                </c:pt>
                <c:pt idx="2">
                  <c:v>Consumer Discretionary</c:v>
                </c:pt>
                <c:pt idx="3">
                  <c:v>Financials</c:v>
                </c:pt>
                <c:pt idx="4">
                  <c:v>Consumer Staples</c:v>
                </c:pt>
                <c:pt idx="5">
                  <c:v>Utilities</c:v>
                </c:pt>
                <c:pt idx="6">
                  <c:v>Energy</c:v>
                </c:pt>
                <c:pt idx="7">
                  <c:v>Real Estate</c:v>
                </c:pt>
                <c:pt idx="8">
                  <c:v>Information Technology</c:v>
                </c:pt>
                <c:pt idx="9">
                  <c:v>Communication Services</c:v>
                </c:pt>
                <c:pt idx="10">
                  <c:v>Health Care</c:v>
                </c:pt>
                <c:pt idx="11">
                  <c:v>-</c:v>
                </c:pt>
              </c:strCache>
            </c:strRef>
          </c:cat>
          <c:val>
            <c:numRef>
              <c:f>'[Ranking EMNC Starting List 210604.xlsx]Analysis'!$O$10:$O$21</c:f>
              <c:numCache>
                <c:formatCode>General</c:formatCode>
                <c:ptCount val="12"/>
                <c:pt idx="0">
                  <c:v>400</c:v>
                </c:pt>
                <c:pt idx="1">
                  <c:v>346</c:v>
                </c:pt>
                <c:pt idx="2">
                  <c:v>273</c:v>
                </c:pt>
                <c:pt idx="3">
                  <c:v>255</c:v>
                </c:pt>
                <c:pt idx="4">
                  <c:v>210</c:v>
                </c:pt>
                <c:pt idx="5">
                  <c:v>172</c:v>
                </c:pt>
                <c:pt idx="6">
                  <c:v>157</c:v>
                </c:pt>
                <c:pt idx="7">
                  <c:v>148</c:v>
                </c:pt>
                <c:pt idx="8">
                  <c:v>138</c:v>
                </c:pt>
                <c:pt idx="9">
                  <c:v>104</c:v>
                </c:pt>
                <c:pt idx="10">
                  <c:v>101</c:v>
                </c:pt>
                <c:pt idx="11">
                  <c:v>6</c:v>
                </c:pt>
              </c:numCache>
            </c:numRef>
          </c:val>
          <c:extLst>
            <c:ext xmlns:c16="http://schemas.microsoft.com/office/drawing/2014/chart" uri="{C3380CC4-5D6E-409C-BE32-E72D297353CC}">
              <c16:uniqueId val="{0000001A-3215-4533-B32C-2D385EAAC9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prstDash val="solid"/>
      <a:round/>
    </a:ln>
    <a:effectLst/>
  </c:spPr>
  <c:txPr>
    <a:bodyPr/>
    <a:lstStyle/>
    <a:p>
      <a:pPr>
        <a:defRPr/>
      </a:pPr>
      <a:endParaRPr lang="da-DK"/>
    </a:p>
  </c:txPr>
  <c:externalData r:id="rId3">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5E-476E-88BE-3BDCD15F29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5E-476E-88BE-3BDCD15F29E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5E-476E-88BE-3BDCD15F29E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5E-476E-88BE-3BDCD15F29E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C5E-476E-88BE-3BDCD15F29E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C5E-476E-88BE-3BDCD15F29E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C5E-476E-88BE-3BDCD15F29E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C5E-476E-88BE-3BDCD15F29E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C5E-476E-88BE-3BDCD15F29E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C5E-476E-88BE-3BDCD15F29E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C5E-476E-88BE-3BDCD15F29E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a-DK"/>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Feuil1!$E$1:$E$11</c:f>
              <c:strCache>
                <c:ptCount val="11"/>
                <c:pt idx="0">
                  <c:v>China</c:v>
                </c:pt>
                <c:pt idx="1">
                  <c:v>South Africa</c:v>
                </c:pt>
                <c:pt idx="2">
                  <c:v>India</c:v>
                </c:pt>
                <c:pt idx="3">
                  <c:v>Thailand</c:v>
                </c:pt>
                <c:pt idx="4">
                  <c:v>Brazil</c:v>
                </c:pt>
                <c:pt idx="5">
                  <c:v>Malaysia</c:v>
                </c:pt>
                <c:pt idx="6">
                  <c:v>Turkey </c:v>
                </c:pt>
                <c:pt idx="7">
                  <c:v>Colombia </c:v>
                </c:pt>
                <c:pt idx="8">
                  <c:v>Mexico</c:v>
                </c:pt>
                <c:pt idx="9">
                  <c:v>Chile </c:v>
                </c:pt>
                <c:pt idx="10">
                  <c:v>Others</c:v>
                </c:pt>
              </c:strCache>
            </c:strRef>
          </c:cat>
          <c:val>
            <c:numRef>
              <c:f>Feuil1!$F$1:$F$11</c:f>
              <c:numCache>
                <c:formatCode>0%</c:formatCode>
                <c:ptCount val="11"/>
                <c:pt idx="0">
                  <c:v>0.23599999999999999</c:v>
                </c:pt>
                <c:pt idx="1">
                  <c:v>0.124</c:v>
                </c:pt>
                <c:pt idx="2">
                  <c:v>0.112</c:v>
                </c:pt>
                <c:pt idx="3">
                  <c:v>0.104</c:v>
                </c:pt>
                <c:pt idx="4">
                  <c:v>9.6000000000000002E-2</c:v>
                </c:pt>
                <c:pt idx="5">
                  <c:v>5.1999999999999998E-2</c:v>
                </c:pt>
                <c:pt idx="6">
                  <c:v>4.8000000000000001E-2</c:v>
                </c:pt>
                <c:pt idx="7">
                  <c:v>4.3999999999999997E-2</c:v>
                </c:pt>
                <c:pt idx="8">
                  <c:v>0.04</c:v>
                </c:pt>
                <c:pt idx="9">
                  <c:v>3.5999999999999997E-2</c:v>
                </c:pt>
                <c:pt idx="10">
                  <c:v>0.108</c:v>
                </c:pt>
              </c:numCache>
            </c:numRef>
          </c:val>
          <c:extLst>
            <c:ext xmlns:c16="http://schemas.microsoft.com/office/drawing/2014/chart" uri="{C3380CC4-5D6E-409C-BE32-E72D297353CC}">
              <c16:uniqueId val="{00000000-F8E3-40DB-8005-E4387AD7275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da-DK"/>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0.02529</cdr:x>
      <cdr:y>0.94922</cdr:y>
    </cdr:from>
    <cdr:to>
      <cdr:x>0.09669</cdr:x>
      <cdr:y>0.98743</cdr:y>
    </cdr:to>
    <cdr:sp macro="" textlink="">
      <cdr:nvSpPr>
        <cdr:cNvPr id="2" name="Rectangle 1">
          <a:extLst xmlns:a="http://schemas.openxmlformats.org/drawingml/2006/main">
            <a:ext uri="{FF2B5EF4-FFF2-40B4-BE49-F238E27FC236}">
              <a16:creationId xmlns:a16="http://schemas.microsoft.com/office/drawing/2014/main" id="{9BFBE1F1-E87D-46F4-8CA8-4318C2D09663}"/>
            </a:ext>
          </a:extLst>
        </cdr:cNvPr>
        <cdr:cNvSpPr/>
      </cdr:nvSpPr>
      <cdr:spPr>
        <a:xfrm xmlns:a="http://schemas.openxmlformats.org/drawingml/2006/main">
          <a:off x="223171" y="6275566"/>
          <a:ext cx="630083" cy="25261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0.92716</cdr:x>
      <cdr:y>0.94922</cdr:y>
    </cdr:from>
    <cdr:to>
      <cdr:x>0.99856</cdr:x>
      <cdr:y>0.98743</cdr:y>
    </cdr:to>
    <cdr:sp macro="" textlink="">
      <cdr:nvSpPr>
        <cdr:cNvPr id="4" name="Rectangle 3">
          <a:extLst xmlns:a="http://schemas.openxmlformats.org/drawingml/2006/main">
            <a:ext uri="{FF2B5EF4-FFF2-40B4-BE49-F238E27FC236}">
              <a16:creationId xmlns:a16="http://schemas.microsoft.com/office/drawing/2014/main" id="{3CABA063-C7E6-440A-9690-AC577A910B30}"/>
            </a:ext>
          </a:extLst>
        </cdr:cNvPr>
        <cdr:cNvSpPr/>
      </cdr:nvSpPr>
      <cdr:spPr>
        <a:xfrm xmlns:a="http://schemas.openxmlformats.org/drawingml/2006/main">
          <a:off x="8181902" y="6275566"/>
          <a:ext cx="630083" cy="25261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A4AEF-7B2C-DA43-870F-BEFA9F1A69E0}" type="datetimeFigureOut">
              <a:rPr lang="es-ES_tradnl" smtClean="0"/>
              <a:t>27/10/2021</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5FE34-E71D-6848-88BD-89497A836E24}" type="slidenum">
              <a:rPr lang="es-ES_tradnl" smtClean="0"/>
              <a:t>‹#›</a:t>
            </a:fld>
            <a:endParaRPr lang="es-ES_tradnl"/>
          </a:p>
        </p:txBody>
      </p:sp>
    </p:spTree>
    <p:extLst>
      <p:ext uri="{BB962C8B-B14F-4D97-AF65-F5344CB8AC3E}">
        <p14:creationId xmlns:p14="http://schemas.microsoft.com/office/powerpoint/2010/main" val="351540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a:t>
            </a:fld>
            <a:endParaRPr lang="en-US"/>
          </a:p>
        </p:txBody>
      </p:sp>
    </p:spTree>
    <p:extLst>
      <p:ext uri="{BB962C8B-B14F-4D97-AF65-F5344CB8AC3E}">
        <p14:creationId xmlns:p14="http://schemas.microsoft.com/office/powerpoint/2010/main" val="3801851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15</a:t>
            </a:fld>
            <a:endParaRPr lang="en-US"/>
          </a:p>
        </p:txBody>
      </p:sp>
    </p:spTree>
    <p:extLst>
      <p:ext uri="{BB962C8B-B14F-4D97-AF65-F5344CB8AC3E}">
        <p14:creationId xmlns:p14="http://schemas.microsoft.com/office/powerpoint/2010/main" val="4075022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16</a:t>
            </a:fld>
            <a:endParaRPr lang="en-US"/>
          </a:p>
        </p:txBody>
      </p:sp>
    </p:spTree>
    <p:extLst>
      <p:ext uri="{BB962C8B-B14F-4D97-AF65-F5344CB8AC3E}">
        <p14:creationId xmlns:p14="http://schemas.microsoft.com/office/powerpoint/2010/main" val="409154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17</a:t>
            </a:fld>
            <a:endParaRPr lang="en-US"/>
          </a:p>
        </p:txBody>
      </p:sp>
    </p:spTree>
    <p:extLst>
      <p:ext uri="{BB962C8B-B14F-4D97-AF65-F5344CB8AC3E}">
        <p14:creationId xmlns:p14="http://schemas.microsoft.com/office/powerpoint/2010/main" val="391082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18</a:t>
            </a:fld>
            <a:endParaRPr lang="en-US"/>
          </a:p>
        </p:txBody>
      </p:sp>
    </p:spTree>
    <p:extLst>
      <p:ext uri="{BB962C8B-B14F-4D97-AF65-F5344CB8AC3E}">
        <p14:creationId xmlns:p14="http://schemas.microsoft.com/office/powerpoint/2010/main" val="2889013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19</a:t>
            </a:fld>
            <a:endParaRPr lang="en-US"/>
          </a:p>
        </p:txBody>
      </p:sp>
    </p:spTree>
    <p:extLst>
      <p:ext uri="{BB962C8B-B14F-4D97-AF65-F5344CB8AC3E}">
        <p14:creationId xmlns:p14="http://schemas.microsoft.com/office/powerpoint/2010/main" val="1594080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20</a:t>
            </a:fld>
            <a:endParaRPr lang="en-US"/>
          </a:p>
        </p:txBody>
      </p:sp>
    </p:spTree>
    <p:extLst>
      <p:ext uri="{BB962C8B-B14F-4D97-AF65-F5344CB8AC3E}">
        <p14:creationId xmlns:p14="http://schemas.microsoft.com/office/powerpoint/2010/main" val="2527840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21</a:t>
            </a:fld>
            <a:endParaRPr lang="en-US"/>
          </a:p>
        </p:txBody>
      </p:sp>
    </p:spTree>
    <p:extLst>
      <p:ext uri="{BB962C8B-B14F-4D97-AF65-F5344CB8AC3E}">
        <p14:creationId xmlns:p14="http://schemas.microsoft.com/office/powerpoint/2010/main" val="2669101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22</a:t>
            </a:fld>
            <a:endParaRPr lang="en-US"/>
          </a:p>
        </p:txBody>
      </p:sp>
    </p:spTree>
    <p:extLst>
      <p:ext uri="{BB962C8B-B14F-4D97-AF65-F5344CB8AC3E}">
        <p14:creationId xmlns:p14="http://schemas.microsoft.com/office/powerpoint/2010/main" val="2132659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23</a:t>
            </a:fld>
            <a:endParaRPr lang="en-US"/>
          </a:p>
        </p:txBody>
      </p:sp>
    </p:spTree>
    <p:extLst>
      <p:ext uri="{BB962C8B-B14F-4D97-AF65-F5344CB8AC3E}">
        <p14:creationId xmlns:p14="http://schemas.microsoft.com/office/powerpoint/2010/main" val="3442126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24</a:t>
            </a:fld>
            <a:endParaRPr lang="en-US"/>
          </a:p>
        </p:txBody>
      </p:sp>
    </p:spTree>
    <p:extLst>
      <p:ext uri="{BB962C8B-B14F-4D97-AF65-F5344CB8AC3E}">
        <p14:creationId xmlns:p14="http://schemas.microsoft.com/office/powerpoint/2010/main" val="206956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a:t>
            </a:fld>
            <a:endParaRPr lang="en-US"/>
          </a:p>
        </p:txBody>
      </p:sp>
    </p:spTree>
    <p:extLst>
      <p:ext uri="{BB962C8B-B14F-4D97-AF65-F5344CB8AC3E}">
        <p14:creationId xmlns:p14="http://schemas.microsoft.com/office/powerpoint/2010/main" val="3801851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25</a:t>
            </a:fld>
            <a:endParaRPr lang="en-US"/>
          </a:p>
        </p:txBody>
      </p:sp>
    </p:spTree>
    <p:extLst>
      <p:ext uri="{BB962C8B-B14F-4D97-AF65-F5344CB8AC3E}">
        <p14:creationId xmlns:p14="http://schemas.microsoft.com/office/powerpoint/2010/main" val="412591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26</a:t>
            </a:fld>
            <a:endParaRPr lang="en-US"/>
          </a:p>
        </p:txBody>
      </p:sp>
    </p:spTree>
    <p:extLst>
      <p:ext uri="{BB962C8B-B14F-4D97-AF65-F5344CB8AC3E}">
        <p14:creationId xmlns:p14="http://schemas.microsoft.com/office/powerpoint/2010/main" val="372461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27</a:t>
            </a:fld>
            <a:endParaRPr lang="en-US"/>
          </a:p>
        </p:txBody>
      </p:sp>
    </p:spTree>
    <p:extLst>
      <p:ext uri="{BB962C8B-B14F-4D97-AF65-F5344CB8AC3E}">
        <p14:creationId xmlns:p14="http://schemas.microsoft.com/office/powerpoint/2010/main" val="1833071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Enter the slide title in the first text box</a:t>
            </a:r>
          </a:p>
          <a:p>
            <a:pPr marL="171450" indent="-171450">
              <a:buFont typeface="Arial" panose="020B0604020202020204" pitchFamily="34" charset="0"/>
              <a:buChar char="•"/>
            </a:pPr>
            <a:r>
              <a:rPr lang="en-US" dirty="0"/>
              <a:t>Enter any subtext you would like in the second text box – delete this text box if not in use</a:t>
            </a:r>
          </a:p>
          <a:p>
            <a:pPr marL="171450" indent="-171450">
              <a:buFont typeface="Arial" panose="020B0604020202020204" pitchFamily="34" charset="0"/>
              <a:buChar char="•"/>
            </a:pPr>
            <a:r>
              <a:rPr lang="en-US" dirty="0"/>
              <a:t>Enter the topic headline and your bulleted list in each box </a:t>
            </a:r>
          </a:p>
        </p:txBody>
      </p:sp>
      <p:sp>
        <p:nvSpPr>
          <p:cNvPr id="4" name="Slide Number Placeholder 3"/>
          <p:cNvSpPr>
            <a:spLocks noGrp="1"/>
          </p:cNvSpPr>
          <p:nvPr>
            <p:ph type="sldNum" sz="quarter" idx="5"/>
          </p:nvPr>
        </p:nvSpPr>
        <p:spPr/>
        <p:txBody>
          <a:bodyPr/>
          <a:lstStyle/>
          <a:p>
            <a:fld id="{381B05CD-E4C9-7A49-9067-CFAC8005DE16}" type="slidenum">
              <a:rPr lang="en-US" smtClean="0"/>
              <a:t>28</a:t>
            </a:fld>
            <a:endParaRPr lang="en-US"/>
          </a:p>
        </p:txBody>
      </p:sp>
    </p:spTree>
    <p:extLst>
      <p:ext uri="{BB962C8B-B14F-4D97-AF65-F5344CB8AC3E}">
        <p14:creationId xmlns:p14="http://schemas.microsoft.com/office/powerpoint/2010/main" val="4212321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800"/>
              </a:spcAft>
              <a:buAutoNum type="arabicPeriod"/>
            </a:pPr>
            <a:endParaRPr lang="en-US" sz="12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81B05CD-E4C9-7A49-9067-CFAC8005DE16}" type="slidenum">
              <a:rPr lang="en-US" smtClean="0"/>
              <a:t>29</a:t>
            </a:fld>
            <a:endParaRPr lang="en-US"/>
          </a:p>
        </p:txBody>
      </p:sp>
    </p:spTree>
    <p:extLst>
      <p:ext uri="{BB962C8B-B14F-4D97-AF65-F5344CB8AC3E}">
        <p14:creationId xmlns:p14="http://schemas.microsoft.com/office/powerpoint/2010/main" val="3115445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30</a:t>
            </a:fld>
            <a:endParaRPr lang="en-US"/>
          </a:p>
        </p:txBody>
      </p:sp>
    </p:spTree>
    <p:extLst>
      <p:ext uri="{BB962C8B-B14F-4D97-AF65-F5344CB8AC3E}">
        <p14:creationId xmlns:p14="http://schemas.microsoft.com/office/powerpoint/2010/main" val="104325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3</a:t>
            </a:fld>
            <a:endParaRPr lang="en-US"/>
          </a:p>
        </p:txBody>
      </p:sp>
    </p:spTree>
    <p:extLst>
      <p:ext uri="{BB962C8B-B14F-4D97-AF65-F5344CB8AC3E}">
        <p14:creationId xmlns:p14="http://schemas.microsoft.com/office/powerpoint/2010/main" val="383207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6DF71-CBEC-5B4B-BF41-153C8E75962B}"/>
              </a:ext>
            </a:extLst>
          </p:cNvPr>
          <p:cNvSpPr>
            <a:spLocks noGrp="1" noRot="1" noChangeAspect="1"/>
          </p:cNvSpPr>
          <p:nvPr>
            <p:ph type="sldImg"/>
          </p:nvPr>
        </p:nvSpPr>
        <p:spPr>
          <a:xfrm>
            <a:off x="-228600" y="1524000"/>
            <a:ext cx="7315200" cy="4114800"/>
          </a:xfrm>
        </p:spPr>
      </p:sp>
      <p:sp>
        <p:nvSpPr>
          <p:cNvPr id="3" name="Notes Placeholder 2">
            <a:extLst>
              <a:ext uri="{FF2B5EF4-FFF2-40B4-BE49-F238E27FC236}">
                <a16:creationId xmlns:a16="http://schemas.microsoft.com/office/drawing/2014/main" id="{3A168B2A-2BE7-0E41-98C8-905661E5D40D}"/>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7E733DA7-896C-B643-B43D-333D4673C437}"/>
              </a:ext>
            </a:extLst>
          </p:cNvPr>
          <p:cNvSpPr txBox="1"/>
          <p:nvPr/>
        </p:nvSpPr>
        <p:spPr>
          <a:xfrm>
            <a:off x="3884416" y="11579577"/>
            <a:ext cx="2971800" cy="612419"/>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95B9DB-E123-7942-9A81-955F37FD29C4}"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6</a:t>
            </a:fld>
            <a:endParaRPr lang="en-US"/>
          </a:p>
        </p:txBody>
      </p:sp>
    </p:spTree>
    <p:extLst>
      <p:ext uri="{BB962C8B-B14F-4D97-AF65-F5344CB8AC3E}">
        <p14:creationId xmlns:p14="http://schemas.microsoft.com/office/powerpoint/2010/main" val="258959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7</a:t>
            </a:fld>
            <a:endParaRPr lang="en-US"/>
          </a:p>
        </p:txBody>
      </p:sp>
    </p:spTree>
    <p:extLst>
      <p:ext uri="{BB962C8B-B14F-4D97-AF65-F5344CB8AC3E}">
        <p14:creationId xmlns:p14="http://schemas.microsoft.com/office/powerpoint/2010/main" val="104325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8</a:t>
            </a:fld>
            <a:endParaRPr lang="en-US"/>
          </a:p>
        </p:txBody>
      </p:sp>
    </p:spTree>
    <p:extLst>
      <p:ext uri="{BB962C8B-B14F-4D97-AF65-F5344CB8AC3E}">
        <p14:creationId xmlns:p14="http://schemas.microsoft.com/office/powerpoint/2010/main" val="393910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10</a:t>
            </a:fld>
            <a:endParaRPr lang="en-US"/>
          </a:p>
        </p:txBody>
      </p:sp>
    </p:spTree>
    <p:extLst>
      <p:ext uri="{BB962C8B-B14F-4D97-AF65-F5344CB8AC3E}">
        <p14:creationId xmlns:p14="http://schemas.microsoft.com/office/powerpoint/2010/main" val="137962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381B05CD-E4C9-7A49-9067-CFAC8005DE16}" type="slidenum">
              <a:rPr lang="en-US" smtClean="0"/>
              <a:t>13</a:t>
            </a:fld>
            <a:endParaRPr lang="en-US"/>
          </a:p>
        </p:txBody>
      </p:sp>
    </p:spTree>
    <p:extLst>
      <p:ext uri="{BB962C8B-B14F-4D97-AF65-F5344CB8AC3E}">
        <p14:creationId xmlns:p14="http://schemas.microsoft.com/office/powerpoint/2010/main" val="137962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1811" y="1562967"/>
            <a:ext cx="9027600" cy="27368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70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s-MX"/>
              <a:t>Haz clic para modificar el estilo de título del patrón</a:t>
            </a:r>
            <a:endParaRPr/>
          </a:p>
        </p:txBody>
      </p:sp>
      <p:sp>
        <p:nvSpPr>
          <p:cNvPr id="10" name="Google Shape;10;p2"/>
          <p:cNvSpPr txBox="1">
            <a:spLocks noGrp="1"/>
          </p:cNvSpPr>
          <p:nvPr>
            <p:ph type="subTitle" idx="1"/>
          </p:nvPr>
        </p:nvSpPr>
        <p:spPr>
          <a:xfrm>
            <a:off x="2191803" y="4349033"/>
            <a:ext cx="9027600" cy="742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accent2"/>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s-MX"/>
              <a:t>Haz clic para editar el estilo de subtítulo del patrón</a:t>
            </a:r>
            <a:endParaRPr/>
          </a:p>
        </p:txBody>
      </p:sp>
      <p:sp>
        <p:nvSpPr>
          <p:cNvPr id="11" name="Google Shape;11;p2"/>
          <p:cNvSpPr/>
          <p:nvPr/>
        </p:nvSpPr>
        <p:spPr>
          <a:xfrm>
            <a:off x="0"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458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950967" y="1882867"/>
            <a:ext cx="10290000" cy="2210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266">
                <a:solidFill>
                  <a:schemeClr val="accent3"/>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2" name="Google Shape;52;p11"/>
          <p:cNvSpPr txBox="1">
            <a:spLocks noGrp="1"/>
          </p:cNvSpPr>
          <p:nvPr>
            <p:ph type="body" idx="1"/>
          </p:nvPr>
        </p:nvSpPr>
        <p:spPr>
          <a:xfrm>
            <a:off x="951200" y="4092833"/>
            <a:ext cx="10290000" cy="882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sz="1867">
                <a:solidFill>
                  <a:schemeClr val="dk1"/>
                </a:solidFill>
              </a:defRPr>
            </a:lvl1pPr>
            <a:lvl2pPr marL="1219170" lvl="1" indent="-423323" algn="ctr">
              <a:spcBef>
                <a:spcPts val="0"/>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s-MX"/>
              <a:t>Haga clic para modificar los estilos de texto del patrón</a:t>
            </a:r>
          </a:p>
        </p:txBody>
      </p:sp>
      <p:sp>
        <p:nvSpPr>
          <p:cNvPr id="53" name="Google Shape;53;p11"/>
          <p:cNvSpPr/>
          <p:nvPr/>
        </p:nvSpPr>
        <p:spPr>
          <a:xfrm rot="10800000" flipH="1">
            <a:off x="0" y="34290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1"/>
          <p:cNvSpPr/>
          <p:nvPr/>
        </p:nvSpPr>
        <p:spPr>
          <a:xfrm rot="10800000" flipH="1">
            <a:off x="10570400" y="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7796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1225002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578600" y="4364700"/>
            <a:ext cx="767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b="1">
                <a:solidFill>
                  <a:schemeClr val="accen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MX"/>
              <a:t>Haz clic para modificar el estilo de título del patrón</a:t>
            </a:r>
            <a:endParaRPr/>
          </a:p>
        </p:txBody>
      </p:sp>
      <p:sp>
        <p:nvSpPr>
          <p:cNvPr id="58" name="Google Shape;58;p13"/>
          <p:cNvSpPr txBox="1">
            <a:spLocks noGrp="1"/>
          </p:cNvSpPr>
          <p:nvPr>
            <p:ph type="subTitle" idx="1"/>
          </p:nvPr>
        </p:nvSpPr>
        <p:spPr>
          <a:xfrm flipH="1">
            <a:off x="3578667" y="1662967"/>
            <a:ext cx="7676400" cy="247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Didact Gothic"/>
              <a:buNone/>
              <a:defRPr sz="3733">
                <a:latin typeface="Montserrat SemiBold"/>
                <a:ea typeface="Montserrat SemiBold"/>
                <a:cs typeface="Montserrat SemiBold"/>
                <a:sym typeface="Montserrat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s-MX"/>
              <a:t>Haz clic para editar el estilo de subtítulo del patrón</a:t>
            </a:r>
            <a:endParaRPr/>
          </a:p>
        </p:txBody>
      </p:sp>
      <p:sp>
        <p:nvSpPr>
          <p:cNvPr id="59" name="Google Shape;59;p13"/>
          <p:cNvSpPr/>
          <p:nvPr/>
        </p:nvSpPr>
        <p:spPr>
          <a:xfrm rot="10800000" flipH="1">
            <a:off x="1621600" y="3429000"/>
            <a:ext cx="1621600" cy="3428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13"/>
          <p:cNvSpPr/>
          <p:nvPr/>
        </p:nvSpPr>
        <p:spPr>
          <a:xfrm rot="10800000" flipH="1">
            <a:off x="0" y="1415767"/>
            <a:ext cx="1621600" cy="2013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1532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63" name="Google Shape;63;p14"/>
          <p:cNvSpPr txBox="1">
            <a:spLocks noGrp="1"/>
          </p:cNvSpPr>
          <p:nvPr>
            <p:ph type="ctrTitle" idx="2"/>
          </p:nvPr>
        </p:nvSpPr>
        <p:spPr>
          <a:xfrm>
            <a:off x="3080467" y="1929084"/>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es-MX"/>
              <a:t>Haz clic para modificar el estilo de título del patrón</a:t>
            </a:r>
            <a:endParaRPr/>
          </a:p>
        </p:txBody>
      </p:sp>
      <p:sp>
        <p:nvSpPr>
          <p:cNvPr id="64" name="Google Shape;64;p14"/>
          <p:cNvSpPr txBox="1">
            <a:spLocks noGrp="1"/>
          </p:cNvSpPr>
          <p:nvPr>
            <p:ph type="title" idx="3" hasCustomPrompt="1"/>
          </p:nvPr>
        </p:nvSpPr>
        <p:spPr>
          <a:xfrm>
            <a:off x="957067" y="2028033"/>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a:solidFill>
                  <a:srgbClr val="4A8CFF"/>
                </a:solidFill>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4"/>
          <p:cNvSpPr txBox="1">
            <a:spLocks noGrp="1"/>
          </p:cNvSpPr>
          <p:nvPr>
            <p:ph type="subTitle" idx="1"/>
          </p:nvPr>
        </p:nvSpPr>
        <p:spPr>
          <a:xfrm>
            <a:off x="3080467" y="2478500"/>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es-MX"/>
              <a:t>Haz clic para editar el estilo de subtítulo del patrón</a:t>
            </a:r>
            <a:endParaRPr/>
          </a:p>
        </p:txBody>
      </p:sp>
      <p:sp>
        <p:nvSpPr>
          <p:cNvPr id="66" name="Google Shape;66;p14"/>
          <p:cNvSpPr txBox="1">
            <a:spLocks noGrp="1"/>
          </p:cNvSpPr>
          <p:nvPr>
            <p:ph type="ctrTitle" idx="4"/>
          </p:nvPr>
        </p:nvSpPr>
        <p:spPr>
          <a:xfrm>
            <a:off x="8310733" y="1929084"/>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es-MX"/>
              <a:t>Haz clic para modificar el estilo de título del patrón</a:t>
            </a:r>
            <a:endParaRPr/>
          </a:p>
        </p:txBody>
      </p:sp>
      <p:sp>
        <p:nvSpPr>
          <p:cNvPr id="67" name="Google Shape;67;p14"/>
          <p:cNvSpPr txBox="1">
            <a:spLocks noGrp="1"/>
          </p:cNvSpPr>
          <p:nvPr>
            <p:ph type="title" idx="5" hasCustomPrompt="1"/>
          </p:nvPr>
        </p:nvSpPr>
        <p:spPr>
          <a:xfrm>
            <a:off x="6248533" y="2028033"/>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a:solidFill>
                  <a:srgbClr val="4A8CFF"/>
                </a:solidFill>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4"/>
          <p:cNvSpPr txBox="1">
            <a:spLocks noGrp="1"/>
          </p:cNvSpPr>
          <p:nvPr>
            <p:ph type="subTitle" idx="6"/>
          </p:nvPr>
        </p:nvSpPr>
        <p:spPr>
          <a:xfrm>
            <a:off x="8367733" y="2478504"/>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es-MX"/>
              <a:t>Haz clic para editar el estilo de subtítulo del patrón</a:t>
            </a:r>
            <a:endParaRPr/>
          </a:p>
        </p:txBody>
      </p:sp>
      <p:sp>
        <p:nvSpPr>
          <p:cNvPr id="69" name="Google Shape;69;p14"/>
          <p:cNvSpPr txBox="1">
            <a:spLocks noGrp="1"/>
          </p:cNvSpPr>
          <p:nvPr>
            <p:ph type="ctrTitle" idx="7"/>
          </p:nvPr>
        </p:nvSpPr>
        <p:spPr>
          <a:xfrm>
            <a:off x="3080467" y="3825036"/>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es-MX"/>
              <a:t>Haz clic para modificar el estilo de título del patrón</a:t>
            </a:r>
            <a:endParaRPr/>
          </a:p>
        </p:txBody>
      </p:sp>
      <p:sp>
        <p:nvSpPr>
          <p:cNvPr id="70" name="Google Shape;70;p14"/>
          <p:cNvSpPr txBox="1">
            <a:spLocks noGrp="1"/>
          </p:cNvSpPr>
          <p:nvPr>
            <p:ph type="title" idx="8" hasCustomPrompt="1"/>
          </p:nvPr>
        </p:nvSpPr>
        <p:spPr>
          <a:xfrm>
            <a:off x="957067" y="3947267"/>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a:solidFill>
                  <a:srgbClr val="4A8CFF"/>
                </a:solidFill>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71" name="Google Shape;71;p14"/>
          <p:cNvSpPr txBox="1">
            <a:spLocks noGrp="1"/>
          </p:cNvSpPr>
          <p:nvPr>
            <p:ph type="subTitle" idx="9"/>
          </p:nvPr>
        </p:nvSpPr>
        <p:spPr>
          <a:xfrm>
            <a:off x="3080467" y="4397767"/>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es-MX"/>
              <a:t>Haz clic para editar el estilo de subtítulo del patrón</a:t>
            </a:r>
            <a:endParaRPr/>
          </a:p>
        </p:txBody>
      </p:sp>
      <p:sp>
        <p:nvSpPr>
          <p:cNvPr id="72" name="Google Shape;72;p14"/>
          <p:cNvSpPr txBox="1">
            <a:spLocks noGrp="1"/>
          </p:cNvSpPr>
          <p:nvPr>
            <p:ph type="ctrTitle" idx="13"/>
          </p:nvPr>
        </p:nvSpPr>
        <p:spPr>
          <a:xfrm>
            <a:off x="8367533" y="3825033"/>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es-MX"/>
              <a:t>Haz clic para modificar el estilo de título del patrón</a:t>
            </a:r>
            <a:endParaRPr/>
          </a:p>
        </p:txBody>
      </p:sp>
      <p:sp>
        <p:nvSpPr>
          <p:cNvPr id="73" name="Google Shape;73;p14"/>
          <p:cNvSpPr txBox="1">
            <a:spLocks noGrp="1"/>
          </p:cNvSpPr>
          <p:nvPr>
            <p:ph type="title" idx="14" hasCustomPrompt="1"/>
          </p:nvPr>
        </p:nvSpPr>
        <p:spPr>
          <a:xfrm>
            <a:off x="6248533" y="3947267"/>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a:solidFill>
                  <a:srgbClr val="4A8CFF"/>
                </a:solidFill>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4"/>
          <p:cNvSpPr txBox="1">
            <a:spLocks noGrp="1"/>
          </p:cNvSpPr>
          <p:nvPr>
            <p:ph type="subTitle" idx="15"/>
          </p:nvPr>
        </p:nvSpPr>
        <p:spPr>
          <a:xfrm>
            <a:off x="8367733" y="4397767"/>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es-MX"/>
              <a:t>Haz clic para editar el estilo de subtítulo del patrón</a:t>
            </a:r>
            <a:endParaRPr/>
          </a:p>
        </p:txBody>
      </p:sp>
      <p:sp>
        <p:nvSpPr>
          <p:cNvPr id="75" name="Google Shape;75;p14"/>
          <p:cNvSpPr/>
          <p:nvPr/>
        </p:nvSpPr>
        <p:spPr>
          <a:xfrm>
            <a:off x="67"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4"/>
          <p:cNvSpPr/>
          <p:nvPr/>
        </p:nvSpPr>
        <p:spPr>
          <a:xfrm>
            <a:off x="6096000"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3320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79" name="Google Shape;79;p15"/>
          <p:cNvSpPr txBox="1">
            <a:spLocks noGrp="1"/>
          </p:cNvSpPr>
          <p:nvPr>
            <p:ph type="subTitle" idx="1"/>
          </p:nvPr>
        </p:nvSpPr>
        <p:spPr>
          <a:xfrm>
            <a:off x="1938967" y="4521733"/>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80" name="Google Shape;80;p15"/>
          <p:cNvSpPr txBox="1">
            <a:spLocks noGrp="1"/>
          </p:cNvSpPr>
          <p:nvPr>
            <p:ph type="subTitle" idx="2"/>
          </p:nvPr>
        </p:nvSpPr>
        <p:spPr>
          <a:xfrm>
            <a:off x="1938967" y="5022333"/>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es-MX"/>
              <a:t>Haz clic para editar el estilo de subtítulo del patrón</a:t>
            </a:r>
            <a:endParaRPr/>
          </a:p>
        </p:txBody>
      </p:sp>
      <p:sp>
        <p:nvSpPr>
          <p:cNvPr id="81" name="Google Shape;81;p15"/>
          <p:cNvSpPr txBox="1">
            <a:spLocks noGrp="1"/>
          </p:cNvSpPr>
          <p:nvPr>
            <p:ph type="subTitle" idx="3"/>
          </p:nvPr>
        </p:nvSpPr>
        <p:spPr>
          <a:xfrm>
            <a:off x="7237167" y="4521733"/>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82" name="Google Shape;82;p15"/>
          <p:cNvSpPr txBox="1">
            <a:spLocks noGrp="1"/>
          </p:cNvSpPr>
          <p:nvPr>
            <p:ph type="subTitle" idx="4"/>
          </p:nvPr>
        </p:nvSpPr>
        <p:spPr>
          <a:xfrm>
            <a:off x="7237167" y="5022333"/>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es-MX"/>
              <a:t>Haz clic para editar el estilo de subtítulo del patrón</a:t>
            </a:r>
            <a:endParaRPr/>
          </a:p>
        </p:txBody>
      </p:sp>
      <p:sp>
        <p:nvSpPr>
          <p:cNvPr id="83" name="Google Shape;83;p15"/>
          <p:cNvSpPr/>
          <p:nvPr/>
        </p:nvSpPr>
        <p:spPr>
          <a:xfrm rot="5400000">
            <a:off x="-2841800" y="2733333"/>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80500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86" name="Google Shape;86;p16"/>
          <p:cNvSpPr txBox="1">
            <a:spLocks noGrp="1"/>
          </p:cNvSpPr>
          <p:nvPr>
            <p:ph type="subTitle" idx="1"/>
          </p:nvPr>
        </p:nvSpPr>
        <p:spPr>
          <a:xfrm>
            <a:off x="1465067" y="5033600"/>
            <a:ext cx="37508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87" name="Google Shape;87;p16"/>
          <p:cNvSpPr txBox="1">
            <a:spLocks noGrp="1"/>
          </p:cNvSpPr>
          <p:nvPr>
            <p:ph type="subTitle" idx="2"/>
          </p:nvPr>
        </p:nvSpPr>
        <p:spPr>
          <a:xfrm>
            <a:off x="1465067" y="4068400"/>
            <a:ext cx="37508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88" name="Google Shape;88;p16"/>
          <p:cNvSpPr txBox="1">
            <a:spLocks noGrp="1"/>
          </p:cNvSpPr>
          <p:nvPr>
            <p:ph type="subTitle" idx="3"/>
          </p:nvPr>
        </p:nvSpPr>
        <p:spPr>
          <a:xfrm>
            <a:off x="1465067" y="3087400"/>
            <a:ext cx="37508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89" name="Google Shape;89;p16"/>
          <p:cNvSpPr txBox="1">
            <a:spLocks noGrp="1"/>
          </p:cNvSpPr>
          <p:nvPr>
            <p:ph type="subTitle" idx="4"/>
          </p:nvPr>
        </p:nvSpPr>
        <p:spPr>
          <a:xfrm>
            <a:off x="1465067" y="2122200"/>
            <a:ext cx="37508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90" name="Google Shape;90;p16"/>
          <p:cNvSpPr/>
          <p:nvPr/>
        </p:nvSpPr>
        <p:spPr>
          <a:xfrm rot="10800000" flipH="1">
            <a:off x="7221600" y="1346800"/>
            <a:ext cx="1621600" cy="2082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6"/>
          <p:cNvSpPr/>
          <p:nvPr/>
        </p:nvSpPr>
        <p:spPr>
          <a:xfrm rot="10800000" flipH="1">
            <a:off x="8843200" y="3428800"/>
            <a:ext cx="1621600" cy="342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4056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94" name="Google Shape;94;p17"/>
          <p:cNvSpPr txBox="1">
            <a:spLocks noGrp="1"/>
          </p:cNvSpPr>
          <p:nvPr>
            <p:ph type="subTitle" idx="1"/>
          </p:nvPr>
        </p:nvSpPr>
        <p:spPr>
          <a:xfrm>
            <a:off x="10508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95" name="Google Shape;95;p17"/>
          <p:cNvSpPr txBox="1">
            <a:spLocks noGrp="1"/>
          </p:cNvSpPr>
          <p:nvPr>
            <p:ph type="subTitle" idx="2"/>
          </p:nvPr>
        </p:nvSpPr>
        <p:spPr>
          <a:xfrm>
            <a:off x="10508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96" name="Google Shape;96;p17"/>
          <p:cNvSpPr txBox="1">
            <a:spLocks noGrp="1"/>
          </p:cNvSpPr>
          <p:nvPr>
            <p:ph type="subTitle" idx="3"/>
          </p:nvPr>
        </p:nvSpPr>
        <p:spPr>
          <a:xfrm>
            <a:off x="45882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97" name="Google Shape;97;p17"/>
          <p:cNvSpPr txBox="1">
            <a:spLocks noGrp="1"/>
          </p:cNvSpPr>
          <p:nvPr>
            <p:ph type="subTitle" idx="4"/>
          </p:nvPr>
        </p:nvSpPr>
        <p:spPr>
          <a:xfrm>
            <a:off x="45882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98" name="Google Shape;98;p17"/>
          <p:cNvSpPr txBox="1">
            <a:spLocks noGrp="1"/>
          </p:cNvSpPr>
          <p:nvPr>
            <p:ph type="subTitle" idx="5"/>
          </p:nvPr>
        </p:nvSpPr>
        <p:spPr>
          <a:xfrm>
            <a:off x="81256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99" name="Google Shape;99;p17"/>
          <p:cNvSpPr txBox="1">
            <a:spLocks noGrp="1"/>
          </p:cNvSpPr>
          <p:nvPr>
            <p:ph type="subTitle" idx="6"/>
          </p:nvPr>
        </p:nvSpPr>
        <p:spPr>
          <a:xfrm>
            <a:off x="81256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100" name="Google Shape;100;p17"/>
          <p:cNvSpPr/>
          <p:nvPr/>
        </p:nvSpPr>
        <p:spPr>
          <a:xfrm flipH="1">
            <a:off x="6096000"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17"/>
          <p:cNvSpPr/>
          <p:nvPr/>
        </p:nvSpPr>
        <p:spPr>
          <a:xfrm flipH="1">
            <a:off x="67"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4522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104" name="Google Shape;104;p18"/>
          <p:cNvSpPr txBox="1">
            <a:spLocks noGrp="1"/>
          </p:cNvSpPr>
          <p:nvPr>
            <p:ph type="subTitle" idx="1"/>
          </p:nvPr>
        </p:nvSpPr>
        <p:spPr>
          <a:xfrm>
            <a:off x="2504367" y="1668900"/>
            <a:ext cx="3716800" cy="5652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es-MX"/>
              <a:t>Haz clic para editar el estilo de subtítulo del patrón</a:t>
            </a:r>
            <a:endParaRPr/>
          </a:p>
        </p:txBody>
      </p:sp>
      <p:sp>
        <p:nvSpPr>
          <p:cNvPr id="105" name="Google Shape;105;p18"/>
          <p:cNvSpPr txBox="1">
            <a:spLocks noGrp="1"/>
          </p:cNvSpPr>
          <p:nvPr>
            <p:ph type="subTitle" idx="2"/>
          </p:nvPr>
        </p:nvSpPr>
        <p:spPr>
          <a:xfrm>
            <a:off x="2504367" y="2325793"/>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106" name="Google Shape;106;p18"/>
          <p:cNvSpPr txBox="1">
            <a:spLocks noGrp="1"/>
          </p:cNvSpPr>
          <p:nvPr>
            <p:ph type="subTitle" idx="3"/>
          </p:nvPr>
        </p:nvSpPr>
        <p:spPr>
          <a:xfrm>
            <a:off x="7135329" y="1668900"/>
            <a:ext cx="3716800" cy="5652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es-MX"/>
              <a:t>Haz clic para editar el estilo de subtítulo del patrón</a:t>
            </a:r>
            <a:endParaRPr/>
          </a:p>
        </p:txBody>
      </p:sp>
      <p:sp>
        <p:nvSpPr>
          <p:cNvPr id="107" name="Google Shape;107;p18"/>
          <p:cNvSpPr txBox="1">
            <a:spLocks noGrp="1"/>
          </p:cNvSpPr>
          <p:nvPr>
            <p:ph type="subTitle" idx="4"/>
          </p:nvPr>
        </p:nvSpPr>
        <p:spPr>
          <a:xfrm>
            <a:off x="7135324" y="2325709"/>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108" name="Google Shape;108;p18"/>
          <p:cNvSpPr txBox="1">
            <a:spLocks noGrp="1"/>
          </p:cNvSpPr>
          <p:nvPr>
            <p:ph type="subTitle" idx="5"/>
          </p:nvPr>
        </p:nvSpPr>
        <p:spPr>
          <a:xfrm>
            <a:off x="2504367" y="3864197"/>
            <a:ext cx="3716800" cy="453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es-MX"/>
              <a:t>Haz clic para editar el estilo de subtítulo del patrón</a:t>
            </a:r>
            <a:endParaRPr/>
          </a:p>
        </p:txBody>
      </p:sp>
      <p:sp>
        <p:nvSpPr>
          <p:cNvPr id="109" name="Google Shape;109;p18"/>
          <p:cNvSpPr txBox="1">
            <a:spLocks noGrp="1"/>
          </p:cNvSpPr>
          <p:nvPr>
            <p:ph type="subTitle" idx="6"/>
          </p:nvPr>
        </p:nvSpPr>
        <p:spPr>
          <a:xfrm>
            <a:off x="2504367" y="4521005"/>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110" name="Google Shape;110;p18"/>
          <p:cNvSpPr txBox="1">
            <a:spLocks noGrp="1"/>
          </p:cNvSpPr>
          <p:nvPr>
            <p:ph type="subTitle" idx="7"/>
          </p:nvPr>
        </p:nvSpPr>
        <p:spPr>
          <a:xfrm>
            <a:off x="7135233" y="3864208"/>
            <a:ext cx="3716800" cy="453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es-MX"/>
              <a:t>Haz clic para editar el estilo de subtítulo del patrón</a:t>
            </a:r>
            <a:endParaRPr/>
          </a:p>
        </p:txBody>
      </p:sp>
      <p:sp>
        <p:nvSpPr>
          <p:cNvPr id="111" name="Google Shape;111;p18"/>
          <p:cNvSpPr txBox="1">
            <a:spLocks noGrp="1"/>
          </p:cNvSpPr>
          <p:nvPr>
            <p:ph type="subTitle" idx="8"/>
          </p:nvPr>
        </p:nvSpPr>
        <p:spPr>
          <a:xfrm>
            <a:off x="7135233" y="4521005"/>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112" name="Google Shape;112;p18"/>
          <p:cNvSpPr txBox="1">
            <a:spLocks noGrp="1"/>
          </p:cNvSpPr>
          <p:nvPr>
            <p:ph type="subTitle" idx="9"/>
          </p:nvPr>
        </p:nvSpPr>
        <p:spPr>
          <a:xfrm rot="-5400803">
            <a:off x="812012" y="2372624"/>
            <a:ext cx="1712400" cy="6568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b="1">
                <a:solidFill>
                  <a:schemeClr val="lt1"/>
                </a:solidFill>
              </a:defRPr>
            </a:lvl1pPr>
            <a:lvl2pPr lvl="1">
              <a:spcBef>
                <a:spcPts val="2133"/>
              </a:spcBef>
              <a:spcAft>
                <a:spcPts val="0"/>
              </a:spcAft>
              <a:buSzPts val="1400"/>
              <a:buNone/>
              <a:defRPr b="1"/>
            </a:lvl2pPr>
            <a:lvl3pPr lvl="2">
              <a:spcBef>
                <a:spcPts val="2133"/>
              </a:spcBef>
              <a:spcAft>
                <a:spcPts val="0"/>
              </a:spcAft>
              <a:buSzPts val="1400"/>
              <a:buNone/>
              <a:defRPr b="1"/>
            </a:lvl3pPr>
            <a:lvl4pPr lvl="3">
              <a:spcBef>
                <a:spcPts val="2133"/>
              </a:spcBef>
              <a:spcAft>
                <a:spcPts val="0"/>
              </a:spcAft>
              <a:buSzPts val="1400"/>
              <a:buNone/>
              <a:defRPr b="1"/>
            </a:lvl4pPr>
            <a:lvl5pPr lvl="4">
              <a:spcBef>
                <a:spcPts val="2133"/>
              </a:spcBef>
              <a:spcAft>
                <a:spcPts val="0"/>
              </a:spcAft>
              <a:buSzPts val="1400"/>
              <a:buNone/>
              <a:defRPr b="1"/>
            </a:lvl5pPr>
            <a:lvl6pPr lvl="5">
              <a:spcBef>
                <a:spcPts val="2133"/>
              </a:spcBef>
              <a:spcAft>
                <a:spcPts val="0"/>
              </a:spcAft>
              <a:buSzPts val="1400"/>
              <a:buNone/>
              <a:defRPr b="1"/>
            </a:lvl6pPr>
            <a:lvl7pPr lvl="6">
              <a:spcBef>
                <a:spcPts val="2133"/>
              </a:spcBef>
              <a:spcAft>
                <a:spcPts val="0"/>
              </a:spcAft>
              <a:buSzPts val="1400"/>
              <a:buNone/>
              <a:defRPr b="1"/>
            </a:lvl7pPr>
            <a:lvl8pPr lvl="7">
              <a:spcBef>
                <a:spcPts val="2133"/>
              </a:spcBef>
              <a:spcAft>
                <a:spcPts val="0"/>
              </a:spcAft>
              <a:buSzPts val="1400"/>
              <a:buNone/>
              <a:defRPr b="1"/>
            </a:lvl8pPr>
            <a:lvl9pPr lvl="8">
              <a:spcBef>
                <a:spcPts val="2133"/>
              </a:spcBef>
              <a:spcAft>
                <a:spcPts val="2133"/>
              </a:spcAft>
              <a:buSzPts val="1400"/>
              <a:buNone/>
              <a:defRPr b="1"/>
            </a:lvl9pPr>
          </a:lstStyle>
          <a:p>
            <a:r>
              <a:rPr lang="es-MX"/>
              <a:t>Haz clic para editar el estilo de subtítulo del patrón</a:t>
            </a:r>
            <a:endParaRPr/>
          </a:p>
        </p:txBody>
      </p:sp>
      <p:sp>
        <p:nvSpPr>
          <p:cNvPr id="113" name="Google Shape;113;p18"/>
          <p:cNvSpPr txBox="1">
            <a:spLocks noGrp="1"/>
          </p:cNvSpPr>
          <p:nvPr>
            <p:ph type="subTitle" idx="13"/>
          </p:nvPr>
        </p:nvSpPr>
        <p:spPr>
          <a:xfrm rot="-5400000">
            <a:off x="812100" y="4563200"/>
            <a:ext cx="17124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defRPr>
            </a:lvl1pPr>
            <a:lvl2pPr lvl="1" rtl="0">
              <a:spcBef>
                <a:spcPts val="2133"/>
              </a:spcBef>
              <a:spcAft>
                <a:spcPts val="0"/>
              </a:spcAft>
              <a:buSzPts val="1400"/>
              <a:buNone/>
              <a:defRPr b="1"/>
            </a:lvl2pPr>
            <a:lvl3pPr lvl="2" rtl="0">
              <a:spcBef>
                <a:spcPts val="2133"/>
              </a:spcBef>
              <a:spcAft>
                <a:spcPts val="0"/>
              </a:spcAft>
              <a:buSzPts val="1400"/>
              <a:buNone/>
              <a:defRPr b="1"/>
            </a:lvl3pPr>
            <a:lvl4pPr lvl="3" rtl="0">
              <a:spcBef>
                <a:spcPts val="2133"/>
              </a:spcBef>
              <a:spcAft>
                <a:spcPts val="0"/>
              </a:spcAft>
              <a:buSzPts val="1400"/>
              <a:buNone/>
              <a:defRPr b="1"/>
            </a:lvl4pPr>
            <a:lvl5pPr lvl="4" rtl="0">
              <a:spcBef>
                <a:spcPts val="2133"/>
              </a:spcBef>
              <a:spcAft>
                <a:spcPts val="0"/>
              </a:spcAft>
              <a:buSzPts val="1400"/>
              <a:buNone/>
              <a:defRPr b="1"/>
            </a:lvl5pPr>
            <a:lvl6pPr lvl="5" rtl="0">
              <a:spcBef>
                <a:spcPts val="2133"/>
              </a:spcBef>
              <a:spcAft>
                <a:spcPts val="0"/>
              </a:spcAft>
              <a:buSzPts val="1400"/>
              <a:buNone/>
              <a:defRPr b="1"/>
            </a:lvl6pPr>
            <a:lvl7pPr lvl="6" rtl="0">
              <a:spcBef>
                <a:spcPts val="2133"/>
              </a:spcBef>
              <a:spcAft>
                <a:spcPts val="0"/>
              </a:spcAft>
              <a:buSzPts val="1400"/>
              <a:buNone/>
              <a:defRPr b="1"/>
            </a:lvl7pPr>
            <a:lvl8pPr lvl="7" rtl="0">
              <a:spcBef>
                <a:spcPts val="2133"/>
              </a:spcBef>
              <a:spcAft>
                <a:spcPts val="0"/>
              </a:spcAft>
              <a:buSzPts val="1400"/>
              <a:buNone/>
              <a:defRPr b="1"/>
            </a:lvl8pPr>
            <a:lvl9pPr lvl="8" rtl="0">
              <a:spcBef>
                <a:spcPts val="2133"/>
              </a:spcBef>
              <a:spcAft>
                <a:spcPts val="2133"/>
              </a:spcAft>
              <a:buSzPts val="1400"/>
              <a:buNone/>
              <a:defRPr b="1"/>
            </a:lvl9pPr>
          </a:lstStyle>
          <a:p>
            <a:r>
              <a:rPr lang="es-MX"/>
              <a:t>Haz clic para editar el estilo de subtítulo del patrón</a:t>
            </a:r>
            <a:endParaRPr/>
          </a:p>
        </p:txBody>
      </p:sp>
    </p:spTree>
    <p:extLst>
      <p:ext uri="{BB962C8B-B14F-4D97-AF65-F5344CB8AC3E}">
        <p14:creationId xmlns:p14="http://schemas.microsoft.com/office/powerpoint/2010/main" val="693168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14"/>
        <p:cNvGrpSpPr/>
        <p:nvPr/>
      </p:nvGrpSpPr>
      <p:grpSpPr>
        <a:xfrm>
          <a:off x="0" y="0"/>
          <a:ext cx="0" cy="0"/>
          <a:chOff x="0" y="0"/>
          <a:chExt cx="0" cy="0"/>
        </a:xfrm>
      </p:grpSpPr>
      <p:sp>
        <p:nvSpPr>
          <p:cNvPr id="115" name="Google Shape;115;p19"/>
          <p:cNvSpPr txBox="1">
            <a:spLocks noGrp="1"/>
          </p:cNvSpPr>
          <p:nvPr>
            <p:ph type="subTitle" idx="1"/>
          </p:nvPr>
        </p:nvSpPr>
        <p:spPr>
          <a:xfrm>
            <a:off x="7935120" y="2094467"/>
            <a:ext cx="3306000" cy="565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116" name="Google Shape;116;p19"/>
          <p:cNvSpPr txBox="1">
            <a:spLocks noGrp="1"/>
          </p:cNvSpPr>
          <p:nvPr>
            <p:ph type="subTitle" idx="2"/>
          </p:nvPr>
        </p:nvSpPr>
        <p:spPr>
          <a:xfrm>
            <a:off x="7935115" y="2589300"/>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sz="1867">
                <a:solidFill>
                  <a:schemeClr val="dk1"/>
                </a:solidFill>
              </a:defRPr>
            </a:lvl2pPr>
            <a:lvl3pPr lvl="2" algn="r" rtl="0">
              <a:lnSpc>
                <a:spcPct val="100000"/>
              </a:lnSpc>
              <a:spcBef>
                <a:spcPts val="2133"/>
              </a:spcBef>
              <a:spcAft>
                <a:spcPts val="0"/>
              </a:spcAft>
              <a:buNone/>
              <a:defRPr sz="1867">
                <a:solidFill>
                  <a:schemeClr val="dk1"/>
                </a:solidFill>
              </a:defRPr>
            </a:lvl3pPr>
            <a:lvl4pPr lvl="3" algn="r" rtl="0">
              <a:lnSpc>
                <a:spcPct val="100000"/>
              </a:lnSpc>
              <a:spcBef>
                <a:spcPts val="2133"/>
              </a:spcBef>
              <a:spcAft>
                <a:spcPts val="0"/>
              </a:spcAft>
              <a:buNone/>
              <a:defRPr sz="1867">
                <a:solidFill>
                  <a:schemeClr val="dk1"/>
                </a:solidFill>
              </a:defRPr>
            </a:lvl4pPr>
            <a:lvl5pPr lvl="4" algn="r" rtl="0">
              <a:lnSpc>
                <a:spcPct val="100000"/>
              </a:lnSpc>
              <a:spcBef>
                <a:spcPts val="2133"/>
              </a:spcBef>
              <a:spcAft>
                <a:spcPts val="0"/>
              </a:spcAft>
              <a:buNone/>
              <a:defRPr sz="1867">
                <a:solidFill>
                  <a:schemeClr val="dk1"/>
                </a:solidFill>
              </a:defRPr>
            </a:lvl5pPr>
            <a:lvl6pPr lvl="5" algn="r" rtl="0">
              <a:lnSpc>
                <a:spcPct val="100000"/>
              </a:lnSpc>
              <a:spcBef>
                <a:spcPts val="2133"/>
              </a:spcBef>
              <a:spcAft>
                <a:spcPts val="0"/>
              </a:spcAft>
              <a:buNone/>
              <a:defRPr sz="1867">
                <a:solidFill>
                  <a:schemeClr val="dk1"/>
                </a:solidFill>
              </a:defRPr>
            </a:lvl6pPr>
            <a:lvl7pPr lvl="6" algn="r" rtl="0">
              <a:lnSpc>
                <a:spcPct val="100000"/>
              </a:lnSpc>
              <a:spcBef>
                <a:spcPts val="2133"/>
              </a:spcBef>
              <a:spcAft>
                <a:spcPts val="0"/>
              </a:spcAft>
              <a:buNone/>
              <a:defRPr sz="1867">
                <a:solidFill>
                  <a:schemeClr val="dk1"/>
                </a:solidFill>
              </a:defRPr>
            </a:lvl7pPr>
            <a:lvl8pPr lvl="7" algn="r" rtl="0">
              <a:lnSpc>
                <a:spcPct val="100000"/>
              </a:lnSpc>
              <a:spcBef>
                <a:spcPts val="2133"/>
              </a:spcBef>
              <a:spcAft>
                <a:spcPts val="0"/>
              </a:spcAft>
              <a:buNone/>
              <a:defRPr sz="1867">
                <a:solidFill>
                  <a:schemeClr val="dk1"/>
                </a:solidFill>
              </a:defRPr>
            </a:lvl8pPr>
            <a:lvl9pPr lvl="8" algn="r"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117" name="Google Shape;117;p19"/>
          <p:cNvSpPr txBox="1">
            <a:spLocks noGrp="1"/>
          </p:cNvSpPr>
          <p:nvPr>
            <p:ph type="subTitle" idx="3"/>
          </p:nvPr>
        </p:nvSpPr>
        <p:spPr>
          <a:xfrm>
            <a:off x="7935035" y="4086568"/>
            <a:ext cx="3306000" cy="45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118" name="Google Shape;118;p19"/>
          <p:cNvSpPr txBox="1">
            <a:spLocks noGrp="1"/>
          </p:cNvSpPr>
          <p:nvPr>
            <p:ph type="subTitle" idx="4"/>
          </p:nvPr>
        </p:nvSpPr>
        <p:spPr>
          <a:xfrm>
            <a:off x="7935035" y="4581399"/>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0"/>
              </a:spcBef>
              <a:spcAft>
                <a:spcPts val="0"/>
              </a:spcAft>
              <a:buNone/>
              <a:defRPr sz="1867">
                <a:solidFill>
                  <a:schemeClr val="dk1"/>
                </a:solidFill>
              </a:defRPr>
            </a:lvl2pPr>
            <a:lvl3pPr lvl="2" algn="r" rtl="0">
              <a:lnSpc>
                <a:spcPct val="100000"/>
              </a:lnSpc>
              <a:spcBef>
                <a:spcPts val="0"/>
              </a:spcBef>
              <a:spcAft>
                <a:spcPts val="0"/>
              </a:spcAft>
              <a:buNone/>
              <a:defRPr sz="1867">
                <a:solidFill>
                  <a:schemeClr val="dk1"/>
                </a:solidFill>
              </a:defRPr>
            </a:lvl3pPr>
            <a:lvl4pPr lvl="3" algn="r" rtl="0">
              <a:lnSpc>
                <a:spcPct val="100000"/>
              </a:lnSpc>
              <a:spcBef>
                <a:spcPts val="0"/>
              </a:spcBef>
              <a:spcAft>
                <a:spcPts val="0"/>
              </a:spcAft>
              <a:buNone/>
              <a:defRPr sz="1867">
                <a:solidFill>
                  <a:schemeClr val="dk1"/>
                </a:solidFill>
              </a:defRPr>
            </a:lvl4pPr>
            <a:lvl5pPr lvl="4" algn="r" rtl="0">
              <a:lnSpc>
                <a:spcPct val="100000"/>
              </a:lnSpc>
              <a:spcBef>
                <a:spcPts val="0"/>
              </a:spcBef>
              <a:spcAft>
                <a:spcPts val="0"/>
              </a:spcAft>
              <a:buNone/>
              <a:defRPr sz="1867">
                <a:solidFill>
                  <a:schemeClr val="dk1"/>
                </a:solidFill>
              </a:defRPr>
            </a:lvl5pPr>
            <a:lvl6pPr lvl="5" algn="r" rtl="0">
              <a:lnSpc>
                <a:spcPct val="100000"/>
              </a:lnSpc>
              <a:spcBef>
                <a:spcPts val="0"/>
              </a:spcBef>
              <a:spcAft>
                <a:spcPts val="0"/>
              </a:spcAft>
              <a:buNone/>
              <a:defRPr sz="1867">
                <a:solidFill>
                  <a:schemeClr val="dk1"/>
                </a:solidFill>
              </a:defRPr>
            </a:lvl6pPr>
            <a:lvl7pPr lvl="6" algn="r" rtl="0">
              <a:lnSpc>
                <a:spcPct val="100000"/>
              </a:lnSpc>
              <a:spcBef>
                <a:spcPts val="0"/>
              </a:spcBef>
              <a:spcAft>
                <a:spcPts val="0"/>
              </a:spcAft>
              <a:buNone/>
              <a:defRPr sz="1867">
                <a:solidFill>
                  <a:schemeClr val="dk1"/>
                </a:solidFill>
              </a:defRPr>
            </a:lvl7pPr>
            <a:lvl8pPr lvl="7" algn="r" rtl="0">
              <a:lnSpc>
                <a:spcPct val="100000"/>
              </a:lnSpc>
              <a:spcBef>
                <a:spcPts val="0"/>
              </a:spcBef>
              <a:spcAft>
                <a:spcPts val="0"/>
              </a:spcAft>
              <a:buNone/>
              <a:defRPr sz="1867">
                <a:solidFill>
                  <a:schemeClr val="dk1"/>
                </a:solidFill>
              </a:defRPr>
            </a:lvl8pPr>
            <a:lvl9pPr lvl="8" algn="r" rtl="0">
              <a:lnSpc>
                <a:spcPct val="100000"/>
              </a:lnSpc>
              <a:spcBef>
                <a:spcPts val="0"/>
              </a:spcBef>
              <a:spcAft>
                <a:spcPts val="0"/>
              </a:spcAft>
              <a:buNone/>
              <a:defRPr sz="1867">
                <a:solidFill>
                  <a:schemeClr val="dk1"/>
                </a:solidFill>
              </a:defRPr>
            </a:lvl9pPr>
          </a:lstStyle>
          <a:p>
            <a:r>
              <a:rPr lang="es-MX"/>
              <a:t>Haz clic para editar el estilo de subtítulo del patrón</a:t>
            </a:r>
            <a:endParaRPr/>
          </a:p>
        </p:txBody>
      </p:sp>
      <p:sp>
        <p:nvSpPr>
          <p:cNvPr id="119" name="Google Shape;119;p19"/>
          <p:cNvSpPr txBox="1">
            <a:spLocks noGrp="1"/>
          </p:cNvSpPr>
          <p:nvPr>
            <p:ph type="subTitle" idx="5"/>
          </p:nvPr>
        </p:nvSpPr>
        <p:spPr>
          <a:xfrm>
            <a:off x="4208120" y="2094467"/>
            <a:ext cx="3306000" cy="565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120" name="Google Shape;120;p19"/>
          <p:cNvSpPr txBox="1">
            <a:spLocks noGrp="1"/>
          </p:cNvSpPr>
          <p:nvPr>
            <p:ph type="subTitle" idx="6"/>
          </p:nvPr>
        </p:nvSpPr>
        <p:spPr>
          <a:xfrm>
            <a:off x="4208048" y="2589300"/>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0"/>
              </a:spcBef>
              <a:spcAft>
                <a:spcPts val="0"/>
              </a:spcAft>
              <a:buNone/>
              <a:defRPr sz="1867">
                <a:solidFill>
                  <a:schemeClr val="dk1"/>
                </a:solidFill>
              </a:defRPr>
            </a:lvl2pPr>
            <a:lvl3pPr lvl="2" algn="r" rtl="0">
              <a:lnSpc>
                <a:spcPct val="100000"/>
              </a:lnSpc>
              <a:spcBef>
                <a:spcPts val="0"/>
              </a:spcBef>
              <a:spcAft>
                <a:spcPts val="0"/>
              </a:spcAft>
              <a:buNone/>
              <a:defRPr sz="1867">
                <a:solidFill>
                  <a:schemeClr val="dk1"/>
                </a:solidFill>
              </a:defRPr>
            </a:lvl3pPr>
            <a:lvl4pPr lvl="3" algn="r" rtl="0">
              <a:lnSpc>
                <a:spcPct val="100000"/>
              </a:lnSpc>
              <a:spcBef>
                <a:spcPts val="0"/>
              </a:spcBef>
              <a:spcAft>
                <a:spcPts val="0"/>
              </a:spcAft>
              <a:buNone/>
              <a:defRPr sz="1867">
                <a:solidFill>
                  <a:schemeClr val="dk1"/>
                </a:solidFill>
              </a:defRPr>
            </a:lvl4pPr>
            <a:lvl5pPr lvl="4" algn="r" rtl="0">
              <a:lnSpc>
                <a:spcPct val="100000"/>
              </a:lnSpc>
              <a:spcBef>
                <a:spcPts val="0"/>
              </a:spcBef>
              <a:spcAft>
                <a:spcPts val="0"/>
              </a:spcAft>
              <a:buNone/>
              <a:defRPr sz="1867">
                <a:solidFill>
                  <a:schemeClr val="dk1"/>
                </a:solidFill>
              </a:defRPr>
            </a:lvl5pPr>
            <a:lvl6pPr lvl="5" algn="r" rtl="0">
              <a:lnSpc>
                <a:spcPct val="100000"/>
              </a:lnSpc>
              <a:spcBef>
                <a:spcPts val="0"/>
              </a:spcBef>
              <a:spcAft>
                <a:spcPts val="0"/>
              </a:spcAft>
              <a:buNone/>
              <a:defRPr sz="1867">
                <a:solidFill>
                  <a:schemeClr val="dk1"/>
                </a:solidFill>
              </a:defRPr>
            </a:lvl6pPr>
            <a:lvl7pPr lvl="6" algn="r" rtl="0">
              <a:lnSpc>
                <a:spcPct val="100000"/>
              </a:lnSpc>
              <a:spcBef>
                <a:spcPts val="0"/>
              </a:spcBef>
              <a:spcAft>
                <a:spcPts val="0"/>
              </a:spcAft>
              <a:buNone/>
              <a:defRPr sz="1867">
                <a:solidFill>
                  <a:schemeClr val="dk1"/>
                </a:solidFill>
              </a:defRPr>
            </a:lvl7pPr>
            <a:lvl8pPr lvl="7" algn="r" rtl="0">
              <a:lnSpc>
                <a:spcPct val="100000"/>
              </a:lnSpc>
              <a:spcBef>
                <a:spcPts val="0"/>
              </a:spcBef>
              <a:spcAft>
                <a:spcPts val="0"/>
              </a:spcAft>
              <a:buNone/>
              <a:defRPr sz="1867">
                <a:solidFill>
                  <a:schemeClr val="dk1"/>
                </a:solidFill>
              </a:defRPr>
            </a:lvl8pPr>
            <a:lvl9pPr lvl="8" algn="r" rtl="0">
              <a:lnSpc>
                <a:spcPct val="100000"/>
              </a:lnSpc>
              <a:spcBef>
                <a:spcPts val="0"/>
              </a:spcBef>
              <a:spcAft>
                <a:spcPts val="0"/>
              </a:spcAft>
              <a:buNone/>
              <a:defRPr sz="1867">
                <a:solidFill>
                  <a:schemeClr val="dk1"/>
                </a:solidFill>
              </a:defRPr>
            </a:lvl9pPr>
          </a:lstStyle>
          <a:p>
            <a:r>
              <a:rPr lang="es-MX"/>
              <a:t>Haz clic para editar el estilo de subtítulo del patrón</a:t>
            </a:r>
            <a:endParaRPr/>
          </a:p>
        </p:txBody>
      </p:sp>
      <p:sp>
        <p:nvSpPr>
          <p:cNvPr id="121" name="Google Shape;121;p19"/>
          <p:cNvSpPr txBox="1">
            <a:spLocks noGrp="1"/>
          </p:cNvSpPr>
          <p:nvPr>
            <p:ph type="subTitle" idx="7"/>
          </p:nvPr>
        </p:nvSpPr>
        <p:spPr>
          <a:xfrm>
            <a:off x="4208035" y="4086568"/>
            <a:ext cx="3306000" cy="45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122" name="Google Shape;122;p19"/>
          <p:cNvSpPr txBox="1">
            <a:spLocks noGrp="1"/>
          </p:cNvSpPr>
          <p:nvPr>
            <p:ph type="subTitle" idx="8"/>
          </p:nvPr>
        </p:nvSpPr>
        <p:spPr>
          <a:xfrm>
            <a:off x="4207968" y="4581399"/>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sz="1867">
                <a:solidFill>
                  <a:schemeClr val="dk1"/>
                </a:solidFill>
              </a:defRPr>
            </a:lvl2pPr>
            <a:lvl3pPr lvl="2" algn="r" rtl="0">
              <a:lnSpc>
                <a:spcPct val="100000"/>
              </a:lnSpc>
              <a:spcBef>
                <a:spcPts val="2133"/>
              </a:spcBef>
              <a:spcAft>
                <a:spcPts val="0"/>
              </a:spcAft>
              <a:buNone/>
              <a:defRPr sz="1867">
                <a:solidFill>
                  <a:schemeClr val="dk1"/>
                </a:solidFill>
              </a:defRPr>
            </a:lvl3pPr>
            <a:lvl4pPr lvl="3" algn="r" rtl="0">
              <a:lnSpc>
                <a:spcPct val="100000"/>
              </a:lnSpc>
              <a:spcBef>
                <a:spcPts val="2133"/>
              </a:spcBef>
              <a:spcAft>
                <a:spcPts val="0"/>
              </a:spcAft>
              <a:buNone/>
              <a:defRPr sz="1867">
                <a:solidFill>
                  <a:schemeClr val="dk1"/>
                </a:solidFill>
              </a:defRPr>
            </a:lvl4pPr>
            <a:lvl5pPr lvl="4" algn="r" rtl="0">
              <a:lnSpc>
                <a:spcPct val="100000"/>
              </a:lnSpc>
              <a:spcBef>
                <a:spcPts val="2133"/>
              </a:spcBef>
              <a:spcAft>
                <a:spcPts val="0"/>
              </a:spcAft>
              <a:buNone/>
              <a:defRPr sz="1867">
                <a:solidFill>
                  <a:schemeClr val="dk1"/>
                </a:solidFill>
              </a:defRPr>
            </a:lvl5pPr>
            <a:lvl6pPr lvl="5" algn="r" rtl="0">
              <a:lnSpc>
                <a:spcPct val="100000"/>
              </a:lnSpc>
              <a:spcBef>
                <a:spcPts val="2133"/>
              </a:spcBef>
              <a:spcAft>
                <a:spcPts val="0"/>
              </a:spcAft>
              <a:buNone/>
              <a:defRPr sz="1867">
                <a:solidFill>
                  <a:schemeClr val="dk1"/>
                </a:solidFill>
              </a:defRPr>
            </a:lvl6pPr>
            <a:lvl7pPr lvl="6" algn="r" rtl="0">
              <a:lnSpc>
                <a:spcPct val="100000"/>
              </a:lnSpc>
              <a:spcBef>
                <a:spcPts val="2133"/>
              </a:spcBef>
              <a:spcAft>
                <a:spcPts val="0"/>
              </a:spcAft>
              <a:buNone/>
              <a:defRPr sz="1867">
                <a:solidFill>
                  <a:schemeClr val="dk1"/>
                </a:solidFill>
              </a:defRPr>
            </a:lvl7pPr>
            <a:lvl8pPr lvl="7" algn="r" rtl="0">
              <a:lnSpc>
                <a:spcPct val="100000"/>
              </a:lnSpc>
              <a:spcBef>
                <a:spcPts val="2133"/>
              </a:spcBef>
              <a:spcAft>
                <a:spcPts val="0"/>
              </a:spcAft>
              <a:buNone/>
              <a:defRPr sz="1867">
                <a:solidFill>
                  <a:schemeClr val="dk1"/>
                </a:solidFill>
              </a:defRPr>
            </a:lvl8pPr>
            <a:lvl9pPr lvl="8" algn="r"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123" name="Google Shape;123;p19"/>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124" name="Google Shape;124;p19"/>
          <p:cNvSpPr/>
          <p:nvPr/>
        </p:nvSpPr>
        <p:spPr>
          <a:xfrm rot="10800000">
            <a:off x="0" y="34290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19"/>
          <p:cNvSpPr/>
          <p:nvPr/>
        </p:nvSpPr>
        <p:spPr>
          <a:xfrm rot="10800000">
            <a:off x="1621600" y="1415767"/>
            <a:ext cx="1621600" cy="2013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19868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5313300" y="1994400"/>
            <a:ext cx="5407200" cy="964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1"/>
              </a:buClr>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MX"/>
              <a:t>Haz clic para modificar el estilo de título del patrón</a:t>
            </a:r>
            <a:endParaRPr/>
          </a:p>
        </p:txBody>
      </p:sp>
      <p:sp>
        <p:nvSpPr>
          <p:cNvPr id="128" name="Google Shape;128;p20"/>
          <p:cNvSpPr txBox="1">
            <a:spLocks noGrp="1"/>
          </p:cNvSpPr>
          <p:nvPr>
            <p:ph type="subTitle" idx="1"/>
          </p:nvPr>
        </p:nvSpPr>
        <p:spPr>
          <a:xfrm>
            <a:off x="5325833" y="2856800"/>
            <a:ext cx="5407200" cy="20068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400"/>
              <a:buNone/>
              <a:defRPr sz="1867">
                <a:solidFill>
                  <a:schemeClr val="dk1"/>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s-MX"/>
              <a:t>Haz clic para editar el estilo de subtítulo del patrón</a:t>
            </a:r>
            <a:endParaRPr/>
          </a:p>
        </p:txBody>
      </p:sp>
      <p:sp>
        <p:nvSpPr>
          <p:cNvPr id="129" name="Google Shape;129;p20"/>
          <p:cNvSpPr/>
          <p:nvPr/>
        </p:nvSpPr>
        <p:spPr>
          <a:xfrm rot="10800000" flipH="1">
            <a:off x="0" y="34291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20"/>
          <p:cNvSpPr/>
          <p:nvPr/>
        </p:nvSpPr>
        <p:spPr>
          <a:xfrm rot="10800000" flipH="1">
            <a:off x="1625600" y="1662900"/>
            <a:ext cx="1621600" cy="1766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7925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291233" y="2969400"/>
            <a:ext cx="59500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6267">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s-MX"/>
              <a:t>Haz clic para modificar el estilo de título del patrón</a:t>
            </a:r>
            <a:endParaRPr/>
          </a:p>
        </p:txBody>
      </p:sp>
      <p:sp>
        <p:nvSpPr>
          <p:cNvPr id="14" name="Google Shape;14;p3"/>
          <p:cNvSpPr txBox="1">
            <a:spLocks noGrp="1"/>
          </p:cNvSpPr>
          <p:nvPr>
            <p:ph type="subTitle" idx="1"/>
          </p:nvPr>
        </p:nvSpPr>
        <p:spPr>
          <a:xfrm>
            <a:off x="5291033" y="4060500"/>
            <a:ext cx="5950000" cy="9040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1867"/>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s-MX"/>
              <a:t>Haz clic para editar el estilo de subtítulo del patrón</a:t>
            </a:r>
            <a:endParaRPr/>
          </a:p>
        </p:txBody>
      </p:sp>
      <p:sp>
        <p:nvSpPr>
          <p:cNvPr id="15" name="Google Shape;15;p3"/>
          <p:cNvSpPr txBox="1">
            <a:spLocks noGrp="1"/>
          </p:cNvSpPr>
          <p:nvPr>
            <p:ph type="title" idx="2" hasCustomPrompt="1"/>
          </p:nvPr>
        </p:nvSpPr>
        <p:spPr>
          <a:xfrm>
            <a:off x="5291133" y="1683100"/>
            <a:ext cx="5950000" cy="15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9600">
                <a:solidFill>
                  <a:schemeClr val="dk2"/>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6" name="Google Shape;16;p3"/>
          <p:cNvSpPr/>
          <p:nvPr/>
        </p:nvSpPr>
        <p:spPr>
          <a:xfrm rot="10800000" flipH="1">
            <a:off x="1922567" y="3428800"/>
            <a:ext cx="1621600" cy="2123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p:nvPr/>
        </p:nvSpPr>
        <p:spPr>
          <a:xfrm rot="10800000" flipH="1">
            <a:off x="3544167" y="0"/>
            <a:ext cx="1621600" cy="3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7089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973433" y="2175600"/>
            <a:ext cx="6267600" cy="145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2800"/>
              <a:buNone/>
              <a:defRPr sz="40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MX"/>
              <a:t>Haz clic para modificar el estilo de título del patrón</a:t>
            </a:r>
            <a:endParaRPr/>
          </a:p>
        </p:txBody>
      </p:sp>
      <p:sp>
        <p:nvSpPr>
          <p:cNvPr id="133" name="Google Shape;133;p21"/>
          <p:cNvSpPr txBox="1">
            <a:spLocks noGrp="1"/>
          </p:cNvSpPr>
          <p:nvPr>
            <p:ph type="subTitle" idx="1"/>
          </p:nvPr>
        </p:nvSpPr>
        <p:spPr>
          <a:xfrm>
            <a:off x="4973433" y="3635600"/>
            <a:ext cx="6267600" cy="114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s-MX"/>
              <a:t>Haz clic para editar el estilo de subtítulo del patrón</a:t>
            </a:r>
            <a:endParaRPr/>
          </a:p>
        </p:txBody>
      </p:sp>
      <p:sp>
        <p:nvSpPr>
          <p:cNvPr id="134" name="Google Shape;134;p21"/>
          <p:cNvSpPr/>
          <p:nvPr/>
        </p:nvSpPr>
        <p:spPr>
          <a:xfrm rot="10800000" flipH="1">
            <a:off x="2814567" y="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1"/>
          <p:cNvSpPr/>
          <p:nvPr/>
        </p:nvSpPr>
        <p:spPr>
          <a:xfrm rot="10800000" flipH="1">
            <a:off x="0" y="34290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92605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957067" y="510900"/>
            <a:ext cx="10277600" cy="124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Tree>
    <p:extLst>
      <p:ext uri="{BB962C8B-B14F-4D97-AF65-F5344CB8AC3E}">
        <p14:creationId xmlns:p14="http://schemas.microsoft.com/office/powerpoint/2010/main" val="185925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957067" y="510900"/>
            <a:ext cx="10277600" cy="124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140" name="Google Shape;140;p23"/>
          <p:cNvSpPr/>
          <p:nvPr/>
        </p:nvSpPr>
        <p:spPr>
          <a:xfrm flipH="1">
            <a:off x="67"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23"/>
          <p:cNvSpPr/>
          <p:nvPr/>
        </p:nvSpPr>
        <p:spPr>
          <a:xfrm flipH="1">
            <a:off x="6096000"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80133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957067" y="510900"/>
            <a:ext cx="10277600" cy="98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144" name="Google Shape;144;p24"/>
          <p:cNvSpPr txBox="1">
            <a:spLocks noGrp="1"/>
          </p:cNvSpPr>
          <p:nvPr>
            <p:ph type="subTitle" idx="1"/>
          </p:nvPr>
        </p:nvSpPr>
        <p:spPr>
          <a:xfrm>
            <a:off x="957067" y="1674367"/>
            <a:ext cx="6175600" cy="45308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867">
                <a:solidFill>
                  <a:schemeClr val="dk1"/>
                </a:solidFill>
              </a:defRPr>
            </a:lvl1pPr>
            <a:lvl2pPr lvl="1">
              <a:spcBef>
                <a:spcPts val="2133"/>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r>
              <a:rPr lang="es-MX"/>
              <a:t>Haz clic para editar el estilo de subtítulo del patrón</a:t>
            </a:r>
            <a:endParaRPr/>
          </a:p>
        </p:txBody>
      </p:sp>
      <p:sp>
        <p:nvSpPr>
          <p:cNvPr id="145" name="Google Shape;145;p24"/>
          <p:cNvSpPr/>
          <p:nvPr/>
        </p:nvSpPr>
        <p:spPr>
          <a:xfrm>
            <a:off x="10570400" y="34288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0632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6"/>
        <p:cNvGrpSpPr/>
        <p:nvPr/>
      </p:nvGrpSpPr>
      <p:grpSpPr>
        <a:xfrm>
          <a:off x="0" y="0"/>
          <a:ext cx="0" cy="0"/>
          <a:chOff x="0" y="0"/>
          <a:chExt cx="0" cy="0"/>
        </a:xfrm>
      </p:grpSpPr>
      <p:sp>
        <p:nvSpPr>
          <p:cNvPr id="147" name="Google Shape;147;p25"/>
          <p:cNvSpPr txBox="1">
            <a:spLocks noGrp="1"/>
          </p:cNvSpPr>
          <p:nvPr>
            <p:ph type="title" hasCustomPrompt="1"/>
          </p:nvPr>
        </p:nvSpPr>
        <p:spPr>
          <a:xfrm>
            <a:off x="1001300"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48" name="Google Shape;148;p25"/>
          <p:cNvSpPr txBox="1">
            <a:spLocks noGrp="1"/>
          </p:cNvSpPr>
          <p:nvPr>
            <p:ph type="subTitle" idx="1"/>
          </p:nvPr>
        </p:nvSpPr>
        <p:spPr>
          <a:xfrm>
            <a:off x="1001300"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a:solidFill>
                  <a:schemeClr val="dk1"/>
                </a:solidFill>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r>
              <a:rPr lang="es-MX"/>
              <a:t>Haz clic para editar el estilo de subtítulo del patrón</a:t>
            </a:r>
            <a:endParaRPr/>
          </a:p>
        </p:txBody>
      </p:sp>
      <p:sp>
        <p:nvSpPr>
          <p:cNvPr id="149" name="Google Shape;149;p25"/>
          <p:cNvSpPr txBox="1">
            <a:spLocks noGrp="1"/>
          </p:cNvSpPr>
          <p:nvPr>
            <p:ph type="title" idx="2" hasCustomPrompt="1"/>
          </p:nvPr>
        </p:nvSpPr>
        <p:spPr>
          <a:xfrm>
            <a:off x="4678116"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50" name="Google Shape;150;p25"/>
          <p:cNvSpPr txBox="1">
            <a:spLocks noGrp="1"/>
          </p:cNvSpPr>
          <p:nvPr>
            <p:ph type="subTitle" idx="3"/>
          </p:nvPr>
        </p:nvSpPr>
        <p:spPr>
          <a:xfrm>
            <a:off x="4678116"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a:solidFill>
                  <a:schemeClr val="dk1"/>
                </a:solidFill>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r>
              <a:rPr lang="es-MX"/>
              <a:t>Haz clic para editar el estilo de subtítulo del patrón</a:t>
            </a:r>
            <a:endParaRPr/>
          </a:p>
        </p:txBody>
      </p:sp>
      <p:sp>
        <p:nvSpPr>
          <p:cNvPr id="151" name="Google Shape;151;p25"/>
          <p:cNvSpPr txBox="1">
            <a:spLocks noGrp="1"/>
          </p:cNvSpPr>
          <p:nvPr>
            <p:ph type="title" idx="4"/>
          </p:nvPr>
        </p:nvSpPr>
        <p:spPr>
          <a:xfrm>
            <a:off x="957067" y="510900"/>
            <a:ext cx="10277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152" name="Google Shape;152;p25"/>
          <p:cNvSpPr txBox="1">
            <a:spLocks noGrp="1"/>
          </p:cNvSpPr>
          <p:nvPr>
            <p:ph type="title" idx="5" hasCustomPrompt="1"/>
          </p:nvPr>
        </p:nvSpPr>
        <p:spPr>
          <a:xfrm>
            <a:off x="8288133"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53" name="Google Shape;153;p25"/>
          <p:cNvSpPr txBox="1">
            <a:spLocks noGrp="1"/>
          </p:cNvSpPr>
          <p:nvPr>
            <p:ph type="subTitle" idx="6"/>
          </p:nvPr>
        </p:nvSpPr>
        <p:spPr>
          <a:xfrm>
            <a:off x="8288133"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a:solidFill>
                  <a:schemeClr val="dk1"/>
                </a:solidFill>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r>
              <a:rPr lang="es-MX"/>
              <a:t>Haz clic para editar el estilo de subtítulo del patrón</a:t>
            </a:r>
            <a:endParaRPr/>
          </a:p>
        </p:txBody>
      </p:sp>
      <p:sp>
        <p:nvSpPr>
          <p:cNvPr id="154" name="Google Shape;154;p25"/>
          <p:cNvSpPr/>
          <p:nvPr/>
        </p:nvSpPr>
        <p:spPr>
          <a:xfrm flipH="1">
            <a:off x="67"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25"/>
          <p:cNvSpPr/>
          <p:nvPr/>
        </p:nvSpPr>
        <p:spPr>
          <a:xfrm flipH="1">
            <a:off x="6096000"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62748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6"/>
        <p:cNvGrpSpPr/>
        <p:nvPr/>
      </p:nvGrpSpPr>
      <p:grpSpPr>
        <a:xfrm>
          <a:off x="0" y="0"/>
          <a:ext cx="0" cy="0"/>
          <a:chOff x="0" y="0"/>
          <a:chExt cx="0" cy="0"/>
        </a:xfrm>
      </p:grpSpPr>
      <p:sp>
        <p:nvSpPr>
          <p:cNvPr id="157" name="Google Shape;157;p26"/>
          <p:cNvSpPr txBox="1">
            <a:spLocks noGrp="1"/>
          </p:cNvSpPr>
          <p:nvPr>
            <p:ph type="subTitle" idx="1"/>
          </p:nvPr>
        </p:nvSpPr>
        <p:spPr>
          <a:xfrm>
            <a:off x="949200" y="1968000"/>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158" name="Google Shape;158;p26"/>
          <p:cNvSpPr txBox="1">
            <a:spLocks noGrp="1"/>
          </p:cNvSpPr>
          <p:nvPr>
            <p:ph type="subTitle" idx="2"/>
          </p:nvPr>
        </p:nvSpPr>
        <p:spPr>
          <a:xfrm>
            <a:off x="949200" y="2468600"/>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159" name="Google Shape;159;p26"/>
          <p:cNvSpPr txBox="1">
            <a:spLocks noGrp="1"/>
          </p:cNvSpPr>
          <p:nvPr>
            <p:ph type="subTitle" idx="3"/>
          </p:nvPr>
        </p:nvSpPr>
        <p:spPr>
          <a:xfrm>
            <a:off x="3978600" y="1968000"/>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160" name="Google Shape;160;p26"/>
          <p:cNvSpPr txBox="1">
            <a:spLocks noGrp="1"/>
          </p:cNvSpPr>
          <p:nvPr>
            <p:ph type="subTitle" idx="4"/>
          </p:nvPr>
        </p:nvSpPr>
        <p:spPr>
          <a:xfrm>
            <a:off x="3978600" y="2468600"/>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es-MX"/>
              <a:t>Haz clic para editar el estilo de subtítulo del patrón</a:t>
            </a:r>
            <a:endParaRPr/>
          </a:p>
        </p:txBody>
      </p:sp>
      <p:sp>
        <p:nvSpPr>
          <p:cNvPr id="161" name="Google Shape;161;p26"/>
          <p:cNvSpPr txBox="1">
            <a:spLocks noGrp="1"/>
          </p:cNvSpPr>
          <p:nvPr>
            <p:ph type="subTitle" idx="5"/>
          </p:nvPr>
        </p:nvSpPr>
        <p:spPr>
          <a:xfrm>
            <a:off x="7008000" y="1968000"/>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162" name="Google Shape;162;p26"/>
          <p:cNvSpPr txBox="1">
            <a:spLocks noGrp="1"/>
          </p:cNvSpPr>
          <p:nvPr>
            <p:ph type="subTitle" idx="6"/>
          </p:nvPr>
        </p:nvSpPr>
        <p:spPr>
          <a:xfrm>
            <a:off x="7008000" y="2468600"/>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s-MX"/>
              <a:t>Haz clic para editar el estilo de subtítulo del patrón</a:t>
            </a:r>
            <a:endParaRPr/>
          </a:p>
        </p:txBody>
      </p:sp>
      <p:sp>
        <p:nvSpPr>
          <p:cNvPr id="163" name="Google Shape;163;p26"/>
          <p:cNvSpPr txBox="1">
            <a:spLocks noGrp="1"/>
          </p:cNvSpPr>
          <p:nvPr>
            <p:ph type="subTitle" idx="7"/>
          </p:nvPr>
        </p:nvSpPr>
        <p:spPr>
          <a:xfrm>
            <a:off x="949200" y="3936267"/>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164" name="Google Shape;164;p26"/>
          <p:cNvSpPr txBox="1">
            <a:spLocks noGrp="1"/>
          </p:cNvSpPr>
          <p:nvPr>
            <p:ph type="subTitle" idx="8"/>
          </p:nvPr>
        </p:nvSpPr>
        <p:spPr>
          <a:xfrm>
            <a:off x="949200" y="4436867"/>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es-MX"/>
              <a:t>Haz clic para editar el estilo de subtítulo del patrón</a:t>
            </a:r>
            <a:endParaRPr/>
          </a:p>
        </p:txBody>
      </p:sp>
      <p:sp>
        <p:nvSpPr>
          <p:cNvPr id="165" name="Google Shape;165;p26"/>
          <p:cNvSpPr txBox="1">
            <a:spLocks noGrp="1"/>
          </p:cNvSpPr>
          <p:nvPr>
            <p:ph type="subTitle" idx="9"/>
          </p:nvPr>
        </p:nvSpPr>
        <p:spPr>
          <a:xfrm>
            <a:off x="3978600" y="3936267"/>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166" name="Google Shape;166;p26"/>
          <p:cNvSpPr txBox="1">
            <a:spLocks noGrp="1"/>
          </p:cNvSpPr>
          <p:nvPr>
            <p:ph type="subTitle" idx="13"/>
          </p:nvPr>
        </p:nvSpPr>
        <p:spPr>
          <a:xfrm>
            <a:off x="3978600" y="4436867"/>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es-MX"/>
              <a:t>Haz clic para editar el estilo de subtítulo del patrón</a:t>
            </a:r>
            <a:endParaRPr/>
          </a:p>
        </p:txBody>
      </p:sp>
      <p:sp>
        <p:nvSpPr>
          <p:cNvPr id="167" name="Google Shape;167;p26"/>
          <p:cNvSpPr txBox="1">
            <a:spLocks noGrp="1"/>
          </p:cNvSpPr>
          <p:nvPr>
            <p:ph type="subTitle" idx="14"/>
          </p:nvPr>
        </p:nvSpPr>
        <p:spPr>
          <a:xfrm>
            <a:off x="7008000" y="3936267"/>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s-MX"/>
              <a:t>Haz clic para editar el estilo de subtítulo del patrón</a:t>
            </a:r>
            <a:endParaRPr/>
          </a:p>
        </p:txBody>
      </p:sp>
      <p:sp>
        <p:nvSpPr>
          <p:cNvPr id="168" name="Google Shape;168;p26"/>
          <p:cNvSpPr txBox="1">
            <a:spLocks noGrp="1"/>
          </p:cNvSpPr>
          <p:nvPr>
            <p:ph type="subTitle" idx="15"/>
          </p:nvPr>
        </p:nvSpPr>
        <p:spPr>
          <a:xfrm>
            <a:off x="7008000" y="4436867"/>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es-MX"/>
              <a:t>Haz clic para editar el estilo de subtítulo del patrón</a:t>
            </a:r>
            <a:endParaRPr/>
          </a:p>
        </p:txBody>
      </p:sp>
      <p:sp>
        <p:nvSpPr>
          <p:cNvPr id="169" name="Google Shape;169;p26"/>
          <p:cNvSpPr txBox="1">
            <a:spLocks noGrp="1"/>
          </p:cNvSpPr>
          <p:nvPr>
            <p:ph type="title"/>
          </p:nvPr>
        </p:nvSpPr>
        <p:spPr>
          <a:xfrm>
            <a:off x="957067" y="510900"/>
            <a:ext cx="10277600" cy="862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170" name="Google Shape;170;p26"/>
          <p:cNvSpPr/>
          <p:nvPr/>
        </p:nvSpPr>
        <p:spPr>
          <a:xfrm>
            <a:off x="10570400" y="34288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26"/>
          <p:cNvSpPr/>
          <p:nvPr/>
        </p:nvSpPr>
        <p:spPr>
          <a:xfrm>
            <a:off x="10570400"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7595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950967" y="593367"/>
            <a:ext cx="5145200" cy="178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800"/>
              <a:buNone/>
              <a:defRPr sz="96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r>
              <a:rPr lang="es-MX"/>
              <a:t>Haz clic para modificar el estilo de título del patrón</a:t>
            </a:r>
            <a:endParaRPr/>
          </a:p>
        </p:txBody>
      </p:sp>
      <p:sp>
        <p:nvSpPr>
          <p:cNvPr id="174" name="Google Shape;174;p27"/>
          <p:cNvSpPr txBox="1"/>
          <p:nvPr/>
        </p:nvSpPr>
        <p:spPr>
          <a:xfrm>
            <a:off x="950967" y="4647567"/>
            <a:ext cx="5274800" cy="816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400"/>
              </a:spcBef>
              <a:spcAft>
                <a:spcPts val="0"/>
              </a:spcAft>
              <a:buNone/>
            </a:pPr>
            <a:r>
              <a:rPr lang="en" sz="1467">
                <a:solidFill>
                  <a:schemeClr val="accent2"/>
                </a:solidFill>
                <a:latin typeface="Montserrat"/>
                <a:ea typeface="Montserrat"/>
                <a:cs typeface="Montserrat"/>
                <a:sym typeface="Montserrat"/>
              </a:rPr>
              <a:t>CREDITS: This presentation template was created by </a:t>
            </a:r>
            <a:r>
              <a:rPr lang="en" sz="1467" b="1">
                <a:solidFill>
                  <a:schemeClr val="accent2"/>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 val="tx"/>
                    </a:ext>
                  </a:extLst>
                </a:hlinkClick>
              </a:rPr>
              <a:t>Slidesgo</a:t>
            </a:r>
            <a:r>
              <a:rPr lang="en" sz="1467">
                <a:solidFill>
                  <a:schemeClr val="accent2"/>
                </a:solidFill>
                <a:latin typeface="Montserrat"/>
                <a:ea typeface="Montserrat"/>
                <a:cs typeface="Montserrat"/>
                <a:sym typeface="Montserrat"/>
              </a:rPr>
              <a:t>, including icons by </a:t>
            </a:r>
            <a:r>
              <a:rPr lang="en" sz="1467" b="1">
                <a:solidFill>
                  <a:schemeClr val="accent2"/>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 val="tx"/>
                    </a:ext>
                  </a:extLst>
                </a:hlinkClick>
              </a:rPr>
              <a:t>Flaticon</a:t>
            </a:r>
            <a:r>
              <a:rPr lang="en" sz="1467">
                <a:solidFill>
                  <a:schemeClr val="accent2"/>
                </a:solidFill>
                <a:latin typeface="Montserrat"/>
                <a:ea typeface="Montserrat"/>
                <a:cs typeface="Montserrat"/>
                <a:sym typeface="Montserrat"/>
              </a:rPr>
              <a:t>, and infographics &amp; images by </a:t>
            </a:r>
            <a:r>
              <a:rPr lang="en" sz="1467" b="1">
                <a:solidFill>
                  <a:schemeClr val="accent2"/>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 val="tx"/>
                    </a:ext>
                  </a:extLst>
                </a:hlinkClick>
              </a:rPr>
              <a:t>Freepik</a:t>
            </a:r>
            <a:endParaRPr sz="1467" b="1">
              <a:solidFill>
                <a:schemeClr val="accent2"/>
              </a:solidFill>
              <a:latin typeface="Montserrat"/>
              <a:ea typeface="Montserrat"/>
              <a:cs typeface="Montserrat"/>
              <a:sym typeface="Montserrat"/>
            </a:endParaRPr>
          </a:p>
        </p:txBody>
      </p:sp>
      <p:sp>
        <p:nvSpPr>
          <p:cNvPr id="175" name="Google Shape;175;p27"/>
          <p:cNvSpPr/>
          <p:nvPr/>
        </p:nvSpPr>
        <p:spPr>
          <a:xfrm>
            <a:off x="8948800" y="34288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27"/>
          <p:cNvSpPr/>
          <p:nvPr/>
        </p:nvSpPr>
        <p:spPr>
          <a:xfrm>
            <a:off x="10570400" y="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56918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4A31-EC38-C245-A0C3-26952A3948A1}"/>
              </a:ext>
            </a:extLst>
          </p:cNvPr>
          <p:cNvSpPr>
            <a:spLocks noGrp="1"/>
          </p:cNvSpPr>
          <p:nvPr>
            <p:ph type="title"/>
          </p:nvPr>
        </p:nvSpPr>
        <p:spPr/>
        <p:txBody>
          <a:bodyPr/>
          <a:lstStyle/>
          <a:p>
            <a:r>
              <a:rPr lang="es-MX"/>
              <a:t>Haz clic para modificar el estilo de título del patrón</a:t>
            </a:r>
            <a:endParaRPr lang="en-US"/>
          </a:p>
        </p:txBody>
      </p:sp>
      <p:sp>
        <p:nvSpPr>
          <p:cNvPr id="3" name="Content Placeholder 2">
            <a:extLst>
              <a:ext uri="{FF2B5EF4-FFF2-40B4-BE49-F238E27FC236}">
                <a16:creationId xmlns:a16="http://schemas.microsoft.com/office/drawing/2014/main" id="{08707641-D02C-2C46-B99A-79823B4CF39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a:extLst>
              <a:ext uri="{FF2B5EF4-FFF2-40B4-BE49-F238E27FC236}">
                <a16:creationId xmlns:a16="http://schemas.microsoft.com/office/drawing/2014/main" id="{DE60251E-71E7-204B-8626-7233419808F1}"/>
              </a:ext>
            </a:extLst>
          </p:cNvPr>
          <p:cNvSpPr>
            <a:spLocks noGrp="1"/>
          </p:cNvSpPr>
          <p:nvPr>
            <p:ph type="dt" sz="half" idx="10"/>
          </p:nvPr>
        </p:nvSpPr>
        <p:spPr/>
        <p:txBody>
          <a:bodyPr/>
          <a:lstStyle/>
          <a:p>
            <a:fld id="{02AC24A9-CCB6-4F8D-B8DB-C2F3692CFA5A}" type="datetimeFigureOut">
              <a:rPr lang="en-US" smtClean="0"/>
              <a:t>10/27/2021</a:t>
            </a:fld>
            <a:endParaRPr lang="en-US"/>
          </a:p>
        </p:txBody>
      </p:sp>
      <p:sp>
        <p:nvSpPr>
          <p:cNvPr id="5" name="Footer Placeholder 4">
            <a:extLst>
              <a:ext uri="{FF2B5EF4-FFF2-40B4-BE49-F238E27FC236}">
                <a16:creationId xmlns:a16="http://schemas.microsoft.com/office/drawing/2014/main" id="{1C025489-4904-3240-866E-9B78CFC72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F2DA-3E4E-AE47-B12D-54494EED5B6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05124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1380027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842B-DE61-E244-B03F-1C6210D9ACE9}"/>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a:p>
        </p:txBody>
      </p:sp>
      <p:sp>
        <p:nvSpPr>
          <p:cNvPr id="3" name="Subtitle 2">
            <a:extLst>
              <a:ext uri="{FF2B5EF4-FFF2-40B4-BE49-F238E27FC236}">
                <a16:creationId xmlns:a16="http://schemas.microsoft.com/office/drawing/2014/main" id="{FFAD006D-F4B2-FC41-9617-7FF063DF5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a:p>
        </p:txBody>
      </p:sp>
      <p:sp>
        <p:nvSpPr>
          <p:cNvPr id="4" name="Date Placeholder 3">
            <a:extLst>
              <a:ext uri="{FF2B5EF4-FFF2-40B4-BE49-F238E27FC236}">
                <a16:creationId xmlns:a16="http://schemas.microsoft.com/office/drawing/2014/main" id="{21CED936-B76A-1346-A8A5-028249BDD2FD}"/>
              </a:ext>
            </a:extLst>
          </p:cNvPr>
          <p:cNvSpPr>
            <a:spLocks noGrp="1"/>
          </p:cNvSpPr>
          <p:nvPr>
            <p:ph type="dt" sz="half" idx="10"/>
          </p:nvPr>
        </p:nvSpPr>
        <p:spPr/>
        <p:txBody>
          <a:bodyPr/>
          <a:lstStyle/>
          <a:p>
            <a:fld id="{E5CE0902-D989-914B-B988-5720FD60915E}" type="datetimeFigureOut">
              <a:rPr lang="en-US" smtClean="0"/>
              <a:t>10/27/2021</a:t>
            </a:fld>
            <a:endParaRPr lang="en-US"/>
          </a:p>
        </p:txBody>
      </p:sp>
      <p:sp>
        <p:nvSpPr>
          <p:cNvPr id="5" name="Footer Placeholder 4">
            <a:extLst>
              <a:ext uri="{FF2B5EF4-FFF2-40B4-BE49-F238E27FC236}">
                <a16:creationId xmlns:a16="http://schemas.microsoft.com/office/drawing/2014/main" id="{44692EAE-6D4C-3242-AE5D-F46F8AF1A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A4FA4-21F0-C749-BF7C-084B36F7A25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42945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Font typeface="Barlow"/>
              <a:buChar char="●"/>
              <a:defRPr sz="1600"/>
            </a:lvl1pPr>
            <a:lvl2pPr marL="1219170" lvl="1" indent="-423323">
              <a:spcBef>
                <a:spcPts val="2133"/>
              </a:spcBef>
              <a:spcAft>
                <a:spcPts val="0"/>
              </a:spcAft>
              <a:buSzPts val="1400"/>
              <a:buFont typeface="Barlow"/>
              <a:buChar char="○"/>
              <a:defRPr sz="1600"/>
            </a:lvl2pPr>
            <a:lvl3pPr marL="1828754" lvl="2" indent="-423323">
              <a:spcBef>
                <a:spcPts val="2133"/>
              </a:spcBef>
              <a:spcAft>
                <a:spcPts val="0"/>
              </a:spcAft>
              <a:buClr>
                <a:schemeClr val="lt1"/>
              </a:buClr>
              <a:buSzPts val="1400"/>
              <a:buFont typeface="Barlow"/>
              <a:buChar char="■"/>
              <a:defRPr/>
            </a:lvl3pPr>
            <a:lvl4pPr marL="2438339" lvl="3" indent="-423323">
              <a:spcBef>
                <a:spcPts val="2133"/>
              </a:spcBef>
              <a:spcAft>
                <a:spcPts val="0"/>
              </a:spcAft>
              <a:buClr>
                <a:schemeClr val="lt1"/>
              </a:buClr>
              <a:buSzPts val="1400"/>
              <a:buFont typeface="Barlow"/>
              <a:buChar char="●"/>
              <a:defRPr/>
            </a:lvl4pPr>
            <a:lvl5pPr marL="3047924" lvl="4" indent="-423323">
              <a:spcBef>
                <a:spcPts val="2133"/>
              </a:spcBef>
              <a:spcAft>
                <a:spcPts val="0"/>
              </a:spcAft>
              <a:buClr>
                <a:schemeClr val="lt1"/>
              </a:buClr>
              <a:buSzPts val="1400"/>
              <a:buFont typeface="Barlow"/>
              <a:buChar char="○"/>
              <a:defRPr/>
            </a:lvl5pPr>
            <a:lvl6pPr marL="3657509" lvl="5" indent="-423323">
              <a:spcBef>
                <a:spcPts val="2133"/>
              </a:spcBef>
              <a:spcAft>
                <a:spcPts val="0"/>
              </a:spcAft>
              <a:buClr>
                <a:schemeClr val="lt1"/>
              </a:buClr>
              <a:buSzPts val="1400"/>
              <a:buFont typeface="Barlow"/>
              <a:buChar char="■"/>
              <a:defRPr/>
            </a:lvl6pPr>
            <a:lvl7pPr marL="4267093" lvl="6" indent="-423323">
              <a:spcBef>
                <a:spcPts val="2133"/>
              </a:spcBef>
              <a:spcAft>
                <a:spcPts val="0"/>
              </a:spcAft>
              <a:buClr>
                <a:schemeClr val="lt1"/>
              </a:buClr>
              <a:buSzPts val="1400"/>
              <a:buFont typeface="Barlow"/>
              <a:buChar char="●"/>
              <a:defRPr/>
            </a:lvl7pPr>
            <a:lvl8pPr marL="4876678" lvl="7" indent="-423323">
              <a:spcBef>
                <a:spcPts val="2133"/>
              </a:spcBef>
              <a:spcAft>
                <a:spcPts val="0"/>
              </a:spcAft>
              <a:buClr>
                <a:schemeClr val="lt1"/>
              </a:buClr>
              <a:buSzPts val="1400"/>
              <a:buFont typeface="Barlow"/>
              <a:buChar char="○"/>
              <a:defRPr/>
            </a:lvl8pPr>
            <a:lvl9pPr marL="5486263" lvl="8" indent="-423323">
              <a:spcBef>
                <a:spcPts val="2133"/>
              </a:spcBef>
              <a:spcAft>
                <a:spcPts val="2133"/>
              </a:spcAft>
              <a:buClr>
                <a:schemeClr val="lt1"/>
              </a:buClr>
              <a:buSzPts val="1400"/>
              <a:buFont typeface="Barlow"/>
              <a:buChar char="■"/>
              <a:defRPr/>
            </a:lvl9pPr>
          </a:lstStyle>
          <a:p>
            <a:pPr lvl="0"/>
            <a:r>
              <a:rPr lang="es-MX"/>
              <a:t>Haga clic para modificar los estilos de texto del patrón</a:t>
            </a:r>
          </a:p>
        </p:txBody>
      </p:sp>
      <p:sp>
        <p:nvSpPr>
          <p:cNvPr id="20" name="Google Shape;20;p4"/>
          <p:cNvSpPr txBox="1">
            <a:spLocks noGrp="1"/>
          </p:cNvSpPr>
          <p:nvPr>
            <p:ph type="title"/>
          </p:nvPr>
        </p:nvSpPr>
        <p:spPr>
          <a:xfrm>
            <a:off x="950967" y="512064"/>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MX"/>
              <a:t>Haz clic para modificar el estilo de título del patrón</a:t>
            </a:r>
            <a:endParaRPr/>
          </a:p>
        </p:txBody>
      </p:sp>
    </p:spTree>
    <p:extLst>
      <p:ext uri="{BB962C8B-B14F-4D97-AF65-F5344CB8AC3E}">
        <p14:creationId xmlns:p14="http://schemas.microsoft.com/office/powerpoint/2010/main" val="130109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4A31-EC38-C245-A0C3-26952A3948A1}"/>
              </a:ext>
            </a:extLst>
          </p:cNvPr>
          <p:cNvSpPr>
            <a:spLocks noGrp="1"/>
          </p:cNvSpPr>
          <p:nvPr>
            <p:ph type="title"/>
          </p:nvPr>
        </p:nvSpPr>
        <p:spPr/>
        <p:txBody>
          <a:bodyPr/>
          <a:lstStyle/>
          <a:p>
            <a:r>
              <a:rPr lang="es-MX"/>
              <a:t>Haz clic para modificar el estilo de título del patrón</a:t>
            </a:r>
            <a:endParaRPr lang="en-US"/>
          </a:p>
        </p:txBody>
      </p:sp>
      <p:sp>
        <p:nvSpPr>
          <p:cNvPr id="3" name="Content Placeholder 2">
            <a:extLst>
              <a:ext uri="{FF2B5EF4-FFF2-40B4-BE49-F238E27FC236}">
                <a16:creationId xmlns:a16="http://schemas.microsoft.com/office/drawing/2014/main" id="{08707641-D02C-2C46-B99A-79823B4CF39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a:extLst>
              <a:ext uri="{FF2B5EF4-FFF2-40B4-BE49-F238E27FC236}">
                <a16:creationId xmlns:a16="http://schemas.microsoft.com/office/drawing/2014/main" id="{DE60251E-71E7-204B-8626-7233419808F1}"/>
              </a:ext>
            </a:extLst>
          </p:cNvPr>
          <p:cNvSpPr>
            <a:spLocks noGrp="1"/>
          </p:cNvSpPr>
          <p:nvPr>
            <p:ph type="dt" sz="half" idx="10"/>
          </p:nvPr>
        </p:nvSpPr>
        <p:spPr/>
        <p:txBody>
          <a:bodyPr/>
          <a:lstStyle/>
          <a:p>
            <a:fld id="{02AC24A9-CCB6-4F8D-B8DB-C2F3692CFA5A}" type="datetimeFigureOut">
              <a:rPr lang="en-US" smtClean="0"/>
              <a:t>10/27/2021</a:t>
            </a:fld>
            <a:endParaRPr lang="en-US"/>
          </a:p>
        </p:txBody>
      </p:sp>
      <p:sp>
        <p:nvSpPr>
          <p:cNvPr id="5" name="Footer Placeholder 4">
            <a:extLst>
              <a:ext uri="{FF2B5EF4-FFF2-40B4-BE49-F238E27FC236}">
                <a16:creationId xmlns:a16="http://schemas.microsoft.com/office/drawing/2014/main" id="{1C025489-4904-3240-866E-9B78CFC72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CF2DA-3E4E-AE47-B12D-54494EED5B6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1271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6490-00AC-B541-A126-171B7EE73A97}"/>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a:p>
        </p:txBody>
      </p:sp>
      <p:sp>
        <p:nvSpPr>
          <p:cNvPr id="3" name="Text Placeholder 2">
            <a:extLst>
              <a:ext uri="{FF2B5EF4-FFF2-40B4-BE49-F238E27FC236}">
                <a16:creationId xmlns:a16="http://schemas.microsoft.com/office/drawing/2014/main" id="{AD3817EA-3BD1-B245-B5BC-0C4E83635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a:extLst>
              <a:ext uri="{FF2B5EF4-FFF2-40B4-BE49-F238E27FC236}">
                <a16:creationId xmlns:a16="http://schemas.microsoft.com/office/drawing/2014/main" id="{0F4739DE-ED44-EA4A-BD24-7D4CE9CBA54F}"/>
              </a:ext>
            </a:extLst>
          </p:cNvPr>
          <p:cNvSpPr>
            <a:spLocks noGrp="1"/>
          </p:cNvSpPr>
          <p:nvPr>
            <p:ph type="dt" sz="half" idx="10"/>
          </p:nvPr>
        </p:nvSpPr>
        <p:spPr/>
        <p:txBody>
          <a:bodyPr/>
          <a:lstStyle/>
          <a:p>
            <a:fld id="{E5CE0902-D989-914B-B988-5720FD60915E}" type="datetimeFigureOut">
              <a:rPr lang="en-US" smtClean="0"/>
              <a:t>10/27/2021</a:t>
            </a:fld>
            <a:endParaRPr lang="en-US"/>
          </a:p>
        </p:txBody>
      </p:sp>
      <p:sp>
        <p:nvSpPr>
          <p:cNvPr id="5" name="Footer Placeholder 4">
            <a:extLst>
              <a:ext uri="{FF2B5EF4-FFF2-40B4-BE49-F238E27FC236}">
                <a16:creationId xmlns:a16="http://schemas.microsoft.com/office/drawing/2014/main" id="{7DE2626D-D677-9A4E-8999-366906CF5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72E9E-6C16-9045-8A49-F96542608D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191736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B29A-0006-C849-AE6E-33FFA46E3C17}"/>
              </a:ext>
            </a:extLst>
          </p:cNvPr>
          <p:cNvSpPr>
            <a:spLocks noGrp="1"/>
          </p:cNvSpPr>
          <p:nvPr>
            <p:ph type="title"/>
          </p:nvPr>
        </p:nvSpPr>
        <p:spPr/>
        <p:txBody>
          <a:bodyPr/>
          <a:lstStyle/>
          <a:p>
            <a:r>
              <a:rPr lang="es-MX"/>
              <a:t>Haz clic para modificar el estilo de título del patrón</a:t>
            </a:r>
            <a:endParaRPr lang="en-US"/>
          </a:p>
        </p:txBody>
      </p:sp>
      <p:sp>
        <p:nvSpPr>
          <p:cNvPr id="3" name="Content Placeholder 2">
            <a:extLst>
              <a:ext uri="{FF2B5EF4-FFF2-40B4-BE49-F238E27FC236}">
                <a16:creationId xmlns:a16="http://schemas.microsoft.com/office/drawing/2014/main" id="{ABBDC62C-DB31-6B48-BD98-0FA997B06941}"/>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a:extLst>
              <a:ext uri="{FF2B5EF4-FFF2-40B4-BE49-F238E27FC236}">
                <a16:creationId xmlns:a16="http://schemas.microsoft.com/office/drawing/2014/main" id="{4E4E7ED1-AC8A-4448-BF5F-14C2E5EE685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a:extLst>
              <a:ext uri="{FF2B5EF4-FFF2-40B4-BE49-F238E27FC236}">
                <a16:creationId xmlns:a16="http://schemas.microsoft.com/office/drawing/2014/main" id="{6B6F8888-D7CE-F24A-942F-3F3F8F78681D}"/>
              </a:ext>
            </a:extLst>
          </p:cNvPr>
          <p:cNvSpPr>
            <a:spLocks noGrp="1"/>
          </p:cNvSpPr>
          <p:nvPr>
            <p:ph type="dt" sz="half" idx="10"/>
          </p:nvPr>
        </p:nvSpPr>
        <p:spPr/>
        <p:txBody>
          <a:bodyPr/>
          <a:lstStyle/>
          <a:p>
            <a:fld id="{E5CE0902-D989-914B-B988-5720FD60915E}" type="datetimeFigureOut">
              <a:rPr lang="en-US" smtClean="0"/>
              <a:t>10/27/2021</a:t>
            </a:fld>
            <a:endParaRPr lang="en-US"/>
          </a:p>
        </p:txBody>
      </p:sp>
      <p:sp>
        <p:nvSpPr>
          <p:cNvPr id="6" name="Footer Placeholder 5">
            <a:extLst>
              <a:ext uri="{FF2B5EF4-FFF2-40B4-BE49-F238E27FC236}">
                <a16:creationId xmlns:a16="http://schemas.microsoft.com/office/drawing/2014/main" id="{7B105EBA-1183-4E4C-995E-E25B04539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25D25-B2F1-964B-B46A-EF0DEB485017}"/>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345578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FDD9-93C4-2B46-9F80-F4B3BEF62792}"/>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n-US"/>
          </a:p>
        </p:txBody>
      </p:sp>
      <p:sp>
        <p:nvSpPr>
          <p:cNvPr id="3" name="Text Placeholder 2">
            <a:extLst>
              <a:ext uri="{FF2B5EF4-FFF2-40B4-BE49-F238E27FC236}">
                <a16:creationId xmlns:a16="http://schemas.microsoft.com/office/drawing/2014/main" id="{21068067-4A2A-DE43-92E5-D7E15A9E9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a:extLst>
              <a:ext uri="{FF2B5EF4-FFF2-40B4-BE49-F238E27FC236}">
                <a16:creationId xmlns:a16="http://schemas.microsoft.com/office/drawing/2014/main" id="{115E0366-8571-9144-A774-5D3FC1EF3A9D}"/>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a:extLst>
              <a:ext uri="{FF2B5EF4-FFF2-40B4-BE49-F238E27FC236}">
                <a16:creationId xmlns:a16="http://schemas.microsoft.com/office/drawing/2014/main" id="{3C59AD1E-A8B3-DB4A-AAAF-BC0B5ACFD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a:extLst>
              <a:ext uri="{FF2B5EF4-FFF2-40B4-BE49-F238E27FC236}">
                <a16:creationId xmlns:a16="http://schemas.microsoft.com/office/drawing/2014/main" id="{00077202-70C7-514F-8AC8-B9B9DCD4A15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a:extLst>
              <a:ext uri="{FF2B5EF4-FFF2-40B4-BE49-F238E27FC236}">
                <a16:creationId xmlns:a16="http://schemas.microsoft.com/office/drawing/2014/main" id="{E07DD2DD-4B16-434B-B977-D2D9004B99B1}"/>
              </a:ext>
            </a:extLst>
          </p:cNvPr>
          <p:cNvSpPr>
            <a:spLocks noGrp="1"/>
          </p:cNvSpPr>
          <p:nvPr>
            <p:ph type="dt" sz="half" idx="10"/>
          </p:nvPr>
        </p:nvSpPr>
        <p:spPr/>
        <p:txBody>
          <a:bodyPr/>
          <a:lstStyle/>
          <a:p>
            <a:fld id="{E5CE0902-D989-914B-B988-5720FD60915E}" type="datetimeFigureOut">
              <a:rPr lang="en-US" smtClean="0"/>
              <a:t>10/27/2021</a:t>
            </a:fld>
            <a:endParaRPr lang="en-US"/>
          </a:p>
        </p:txBody>
      </p:sp>
      <p:sp>
        <p:nvSpPr>
          <p:cNvPr id="8" name="Footer Placeholder 7">
            <a:extLst>
              <a:ext uri="{FF2B5EF4-FFF2-40B4-BE49-F238E27FC236}">
                <a16:creationId xmlns:a16="http://schemas.microsoft.com/office/drawing/2014/main" id="{4CC3AF97-29A3-7F4B-B6A0-342734431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D2D3D-9B7E-F947-A667-DCC142E42BA2}"/>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28821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2676-69B6-6D4E-A53E-2535D1CEBAD6}"/>
              </a:ext>
            </a:extLst>
          </p:cNvPr>
          <p:cNvSpPr>
            <a:spLocks noGrp="1"/>
          </p:cNvSpPr>
          <p:nvPr>
            <p:ph type="title"/>
          </p:nvPr>
        </p:nvSpPr>
        <p:spPr/>
        <p:txBody>
          <a:bodyPr/>
          <a:lstStyle/>
          <a:p>
            <a:r>
              <a:rPr lang="es-MX"/>
              <a:t>Haz clic para modificar el estilo de título del patrón</a:t>
            </a:r>
            <a:endParaRPr lang="en-US"/>
          </a:p>
        </p:txBody>
      </p:sp>
      <p:sp>
        <p:nvSpPr>
          <p:cNvPr id="3" name="Date Placeholder 2">
            <a:extLst>
              <a:ext uri="{FF2B5EF4-FFF2-40B4-BE49-F238E27FC236}">
                <a16:creationId xmlns:a16="http://schemas.microsoft.com/office/drawing/2014/main" id="{C2416713-6DC8-9C40-9719-E3E5781E417F}"/>
              </a:ext>
            </a:extLst>
          </p:cNvPr>
          <p:cNvSpPr>
            <a:spLocks noGrp="1"/>
          </p:cNvSpPr>
          <p:nvPr>
            <p:ph type="dt" sz="half" idx="10"/>
          </p:nvPr>
        </p:nvSpPr>
        <p:spPr/>
        <p:txBody>
          <a:bodyPr/>
          <a:lstStyle/>
          <a:p>
            <a:fld id="{E5CE0902-D989-914B-B988-5720FD60915E}" type="datetimeFigureOut">
              <a:rPr lang="en-US" smtClean="0"/>
              <a:t>10/27/2021</a:t>
            </a:fld>
            <a:endParaRPr lang="en-US"/>
          </a:p>
        </p:txBody>
      </p:sp>
      <p:sp>
        <p:nvSpPr>
          <p:cNvPr id="4" name="Footer Placeholder 3">
            <a:extLst>
              <a:ext uri="{FF2B5EF4-FFF2-40B4-BE49-F238E27FC236}">
                <a16:creationId xmlns:a16="http://schemas.microsoft.com/office/drawing/2014/main" id="{89CB3C30-3F6B-D14E-8722-1D071C165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73797-DBDF-AF40-8E77-1D282CBDEEDE}"/>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677605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61320-549C-7440-9017-DD92E082F81F}"/>
              </a:ext>
            </a:extLst>
          </p:cNvPr>
          <p:cNvSpPr>
            <a:spLocks noGrp="1"/>
          </p:cNvSpPr>
          <p:nvPr>
            <p:ph type="dt" sz="half" idx="10"/>
          </p:nvPr>
        </p:nvSpPr>
        <p:spPr/>
        <p:txBody>
          <a:bodyPr/>
          <a:lstStyle/>
          <a:p>
            <a:fld id="{E5CE0902-D989-914B-B988-5720FD60915E}" type="datetimeFigureOut">
              <a:rPr lang="en-US" smtClean="0"/>
              <a:t>10/27/2021</a:t>
            </a:fld>
            <a:endParaRPr lang="en-US"/>
          </a:p>
        </p:txBody>
      </p:sp>
      <p:sp>
        <p:nvSpPr>
          <p:cNvPr id="3" name="Footer Placeholder 2">
            <a:extLst>
              <a:ext uri="{FF2B5EF4-FFF2-40B4-BE49-F238E27FC236}">
                <a16:creationId xmlns:a16="http://schemas.microsoft.com/office/drawing/2014/main" id="{E47E1E2B-FB59-1348-B4AB-D551F2F6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36E99A-1D84-BE49-B1BF-7DB52D7A947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1925028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0D24-7F3A-2E4C-BD97-ED4F3DE22F8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a:p>
        </p:txBody>
      </p:sp>
      <p:sp>
        <p:nvSpPr>
          <p:cNvPr id="3" name="Content Placeholder 2">
            <a:extLst>
              <a:ext uri="{FF2B5EF4-FFF2-40B4-BE49-F238E27FC236}">
                <a16:creationId xmlns:a16="http://schemas.microsoft.com/office/drawing/2014/main" id="{3F0C5815-2493-B243-9A25-B3BD3AA29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a:extLst>
              <a:ext uri="{FF2B5EF4-FFF2-40B4-BE49-F238E27FC236}">
                <a16:creationId xmlns:a16="http://schemas.microsoft.com/office/drawing/2014/main" id="{89F06A8F-D356-A849-AC3B-DC0CBE946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a:extLst>
              <a:ext uri="{FF2B5EF4-FFF2-40B4-BE49-F238E27FC236}">
                <a16:creationId xmlns:a16="http://schemas.microsoft.com/office/drawing/2014/main" id="{7811664D-0A18-8946-80F6-8CAA926942A4}"/>
              </a:ext>
            </a:extLst>
          </p:cNvPr>
          <p:cNvSpPr>
            <a:spLocks noGrp="1"/>
          </p:cNvSpPr>
          <p:nvPr>
            <p:ph type="dt" sz="half" idx="10"/>
          </p:nvPr>
        </p:nvSpPr>
        <p:spPr/>
        <p:txBody>
          <a:bodyPr/>
          <a:lstStyle/>
          <a:p>
            <a:fld id="{E5CE0902-D989-914B-B988-5720FD60915E}" type="datetimeFigureOut">
              <a:rPr lang="en-US" smtClean="0"/>
              <a:t>10/27/2021</a:t>
            </a:fld>
            <a:endParaRPr lang="en-US"/>
          </a:p>
        </p:txBody>
      </p:sp>
      <p:sp>
        <p:nvSpPr>
          <p:cNvPr id="6" name="Footer Placeholder 5">
            <a:extLst>
              <a:ext uri="{FF2B5EF4-FFF2-40B4-BE49-F238E27FC236}">
                <a16:creationId xmlns:a16="http://schemas.microsoft.com/office/drawing/2014/main" id="{DBCD8E92-F674-2648-9297-13813C6B0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5E90E-47F9-214C-801C-35E091743CA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2670498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370B-D746-2D43-A26A-423257ED2D9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a:p>
        </p:txBody>
      </p:sp>
      <p:sp>
        <p:nvSpPr>
          <p:cNvPr id="3" name="Picture Placeholder 2">
            <a:extLst>
              <a:ext uri="{FF2B5EF4-FFF2-40B4-BE49-F238E27FC236}">
                <a16:creationId xmlns:a16="http://schemas.microsoft.com/office/drawing/2014/main" id="{BFBAA5C7-38AE-3B47-9B19-F2802E310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a:p>
        </p:txBody>
      </p:sp>
      <p:sp>
        <p:nvSpPr>
          <p:cNvPr id="4" name="Text Placeholder 3">
            <a:extLst>
              <a:ext uri="{FF2B5EF4-FFF2-40B4-BE49-F238E27FC236}">
                <a16:creationId xmlns:a16="http://schemas.microsoft.com/office/drawing/2014/main" id="{DCDFB087-CC24-F147-83CA-7FC160181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a:extLst>
              <a:ext uri="{FF2B5EF4-FFF2-40B4-BE49-F238E27FC236}">
                <a16:creationId xmlns:a16="http://schemas.microsoft.com/office/drawing/2014/main" id="{FB0A657B-7F58-7343-A376-A07AF8CD849C}"/>
              </a:ext>
            </a:extLst>
          </p:cNvPr>
          <p:cNvSpPr>
            <a:spLocks noGrp="1"/>
          </p:cNvSpPr>
          <p:nvPr>
            <p:ph type="dt" sz="half" idx="10"/>
          </p:nvPr>
        </p:nvSpPr>
        <p:spPr/>
        <p:txBody>
          <a:bodyPr/>
          <a:lstStyle/>
          <a:p>
            <a:fld id="{E5CE0902-D989-914B-B988-5720FD60915E}" type="datetimeFigureOut">
              <a:rPr lang="en-US" smtClean="0"/>
              <a:t>10/27/2021</a:t>
            </a:fld>
            <a:endParaRPr lang="en-US"/>
          </a:p>
        </p:txBody>
      </p:sp>
      <p:sp>
        <p:nvSpPr>
          <p:cNvPr id="6" name="Footer Placeholder 5">
            <a:extLst>
              <a:ext uri="{FF2B5EF4-FFF2-40B4-BE49-F238E27FC236}">
                <a16:creationId xmlns:a16="http://schemas.microsoft.com/office/drawing/2014/main" id="{DAA46572-C236-7A4A-9A0B-D7CEFA9D5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46094E-BE24-9443-BBB5-1E2A72C1FAE0}"/>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288745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54A8-3C3C-DE4C-BB30-5E4F5389C079}"/>
              </a:ext>
            </a:extLst>
          </p:cNvPr>
          <p:cNvSpPr>
            <a:spLocks noGrp="1"/>
          </p:cNvSpPr>
          <p:nvPr>
            <p:ph type="title"/>
          </p:nvPr>
        </p:nvSpPr>
        <p:spPr/>
        <p:txBody>
          <a:bodyPr/>
          <a:lstStyle/>
          <a:p>
            <a:r>
              <a:rPr lang="es-MX"/>
              <a:t>Haz clic para modificar el estilo de título del patrón</a:t>
            </a:r>
            <a:endParaRPr lang="en-US"/>
          </a:p>
        </p:txBody>
      </p:sp>
      <p:sp>
        <p:nvSpPr>
          <p:cNvPr id="3" name="Vertical Text Placeholder 2">
            <a:extLst>
              <a:ext uri="{FF2B5EF4-FFF2-40B4-BE49-F238E27FC236}">
                <a16:creationId xmlns:a16="http://schemas.microsoft.com/office/drawing/2014/main" id="{6E419646-83C3-024D-8CD8-CC54B1E9E759}"/>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a:extLst>
              <a:ext uri="{FF2B5EF4-FFF2-40B4-BE49-F238E27FC236}">
                <a16:creationId xmlns:a16="http://schemas.microsoft.com/office/drawing/2014/main" id="{DC5E3ED7-7E7B-994C-9AC4-30EE150847EF}"/>
              </a:ext>
            </a:extLst>
          </p:cNvPr>
          <p:cNvSpPr>
            <a:spLocks noGrp="1"/>
          </p:cNvSpPr>
          <p:nvPr>
            <p:ph type="dt" sz="half" idx="10"/>
          </p:nvPr>
        </p:nvSpPr>
        <p:spPr/>
        <p:txBody>
          <a:bodyPr/>
          <a:lstStyle/>
          <a:p>
            <a:fld id="{E5CE0902-D989-914B-B988-5720FD60915E}" type="datetimeFigureOut">
              <a:rPr lang="en-US" smtClean="0"/>
              <a:t>10/27/2021</a:t>
            </a:fld>
            <a:endParaRPr lang="en-US"/>
          </a:p>
        </p:txBody>
      </p:sp>
      <p:sp>
        <p:nvSpPr>
          <p:cNvPr id="5" name="Footer Placeholder 4">
            <a:extLst>
              <a:ext uri="{FF2B5EF4-FFF2-40B4-BE49-F238E27FC236}">
                <a16:creationId xmlns:a16="http://schemas.microsoft.com/office/drawing/2014/main" id="{AAA49BD6-680A-3745-8C2A-FF4A4E364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E2EC2-E5A7-8142-B630-09C2FE8477DC}"/>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3308314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F1AA9-520C-B74C-B64C-36D276504066}"/>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a:p>
        </p:txBody>
      </p:sp>
      <p:sp>
        <p:nvSpPr>
          <p:cNvPr id="3" name="Vertical Text Placeholder 2">
            <a:extLst>
              <a:ext uri="{FF2B5EF4-FFF2-40B4-BE49-F238E27FC236}">
                <a16:creationId xmlns:a16="http://schemas.microsoft.com/office/drawing/2014/main" id="{0B871165-65A8-0B46-A1D6-7CAB477CC99B}"/>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a:extLst>
              <a:ext uri="{FF2B5EF4-FFF2-40B4-BE49-F238E27FC236}">
                <a16:creationId xmlns:a16="http://schemas.microsoft.com/office/drawing/2014/main" id="{7E9DB103-555F-4F4B-ADC9-114F8C2684E3}"/>
              </a:ext>
            </a:extLst>
          </p:cNvPr>
          <p:cNvSpPr>
            <a:spLocks noGrp="1"/>
          </p:cNvSpPr>
          <p:nvPr>
            <p:ph type="dt" sz="half" idx="10"/>
          </p:nvPr>
        </p:nvSpPr>
        <p:spPr/>
        <p:txBody>
          <a:bodyPr/>
          <a:lstStyle/>
          <a:p>
            <a:fld id="{E5CE0902-D989-914B-B988-5720FD60915E}" type="datetimeFigureOut">
              <a:rPr lang="en-US" smtClean="0"/>
              <a:t>10/27/2021</a:t>
            </a:fld>
            <a:endParaRPr lang="en-US"/>
          </a:p>
        </p:txBody>
      </p:sp>
      <p:sp>
        <p:nvSpPr>
          <p:cNvPr id="5" name="Footer Placeholder 4">
            <a:extLst>
              <a:ext uri="{FF2B5EF4-FFF2-40B4-BE49-F238E27FC236}">
                <a16:creationId xmlns:a16="http://schemas.microsoft.com/office/drawing/2014/main" id="{C0D3AE4F-466B-3D46-9F93-718B498FC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F50A3-1CCD-7E4C-ABED-9F22341F93A8}"/>
              </a:ext>
            </a:extLst>
          </p:cNvPr>
          <p:cNvSpPr>
            <a:spLocks noGrp="1"/>
          </p:cNvSpPr>
          <p:nvPr>
            <p:ph type="sldNum" sz="quarter" idx="12"/>
          </p:nvPr>
        </p:nvSpPr>
        <p:spPr/>
        <p:txBody>
          <a:bodyPr/>
          <a:lstStyle/>
          <a:p>
            <a:fld id="{A5E79B69-051F-4347-8582-BA9A35097F09}" type="slidenum">
              <a:rPr lang="en-US" smtClean="0"/>
              <a:t>‹#›</a:t>
            </a:fld>
            <a:endParaRPr lang="en-US"/>
          </a:p>
        </p:txBody>
      </p:sp>
    </p:spTree>
    <p:extLst>
      <p:ext uri="{BB962C8B-B14F-4D97-AF65-F5344CB8AC3E}">
        <p14:creationId xmlns:p14="http://schemas.microsoft.com/office/powerpoint/2010/main" val="406501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950967" y="512064"/>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MX"/>
              <a:t>Haz clic para modificar el estilo de título del patrón</a:t>
            </a:r>
            <a:endParaRPr/>
          </a:p>
        </p:txBody>
      </p:sp>
      <p:sp>
        <p:nvSpPr>
          <p:cNvPr id="23" name="Google Shape;23;p5"/>
          <p:cNvSpPr txBox="1">
            <a:spLocks noGrp="1"/>
          </p:cNvSpPr>
          <p:nvPr>
            <p:ph type="body" idx="1"/>
          </p:nvPr>
        </p:nvSpPr>
        <p:spPr>
          <a:xfrm>
            <a:off x="950967" y="3162233"/>
            <a:ext cx="3982800" cy="1705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000043"/>
              </a:buClr>
              <a:buSzPts val="1400"/>
              <a:buFont typeface="Quicksand Light"/>
              <a:buChar char=""/>
              <a:defRPr sz="1867">
                <a:solidFill>
                  <a:schemeClr val="dk1"/>
                </a:solidFill>
              </a:defRPr>
            </a:lvl1pPr>
            <a:lvl2pPr marL="1219170" lvl="1" indent="-423323">
              <a:spcBef>
                <a:spcPts val="0"/>
              </a:spcBef>
              <a:spcAft>
                <a:spcPts val="0"/>
              </a:spcAft>
              <a:buClr>
                <a:srgbClr val="000043"/>
              </a:buClr>
              <a:buSzPts val="1400"/>
              <a:buFont typeface="Quicksand Light"/>
              <a:buChar char="●"/>
              <a:defRPr sz="1600"/>
            </a:lvl2pPr>
            <a:lvl3pPr marL="1828754" lvl="2" indent="-423323">
              <a:spcBef>
                <a:spcPts val="2133"/>
              </a:spcBef>
              <a:spcAft>
                <a:spcPts val="0"/>
              </a:spcAft>
              <a:buClr>
                <a:srgbClr val="000043"/>
              </a:buClr>
              <a:buSzPts val="1400"/>
              <a:buFont typeface="Quicksand Light"/>
              <a:buChar char="■"/>
              <a:defRPr sz="1600"/>
            </a:lvl3pPr>
            <a:lvl4pPr marL="2438339" lvl="3" indent="-423323">
              <a:spcBef>
                <a:spcPts val="2133"/>
              </a:spcBef>
              <a:spcAft>
                <a:spcPts val="0"/>
              </a:spcAft>
              <a:buClr>
                <a:srgbClr val="000043"/>
              </a:buClr>
              <a:buSzPts val="1400"/>
              <a:buFont typeface="Quicksand Light"/>
              <a:buChar char="●"/>
              <a:defRPr sz="1600"/>
            </a:lvl4pPr>
            <a:lvl5pPr marL="3047924" lvl="4" indent="-423323">
              <a:spcBef>
                <a:spcPts val="2133"/>
              </a:spcBef>
              <a:spcAft>
                <a:spcPts val="0"/>
              </a:spcAft>
              <a:buClr>
                <a:srgbClr val="000043"/>
              </a:buClr>
              <a:buSzPts val="1400"/>
              <a:buFont typeface="Quicksand Light"/>
              <a:buChar char="○"/>
              <a:defRPr sz="1600"/>
            </a:lvl5pPr>
            <a:lvl6pPr marL="3657509" lvl="5" indent="-423323">
              <a:spcBef>
                <a:spcPts val="2133"/>
              </a:spcBef>
              <a:spcAft>
                <a:spcPts val="0"/>
              </a:spcAft>
              <a:buClr>
                <a:srgbClr val="000043"/>
              </a:buClr>
              <a:buSzPts val="1400"/>
              <a:buFont typeface="Quicksand Light"/>
              <a:buChar char="■"/>
              <a:defRPr sz="1600"/>
            </a:lvl6pPr>
            <a:lvl7pPr marL="4267093" lvl="6" indent="-423323">
              <a:spcBef>
                <a:spcPts val="2133"/>
              </a:spcBef>
              <a:spcAft>
                <a:spcPts val="0"/>
              </a:spcAft>
              <a:buClr>
                <a:srgbClr val="000043"/>
              </a:buClr>
              <a:buSzPts val="1400"/>
              <a:buFont typeface="Quicksand Light"/>
              <a:buChar char="●"/>
              <a:defRPr sz="1600"/>
            </a:lvl7pPr>
            <a:lvl8pPr marL="4876678" lvl="7" indent="-423323">
              <a:spcBef>
                <a:spcPts val="2133"/>
              </a:spcBef>
              <a:spcAft>
                <a:spcPts val="0"/>
              </a:spcAft>
              <a:buClr>
                <a:srgbClr val="000043"/>
              </a:buClr>
              <a:buSzPts val="1400"/>
              <a:buFont typeface="Quicksand Light"/>
              <a:buChar char="○"/>
              <a:defRPr sz="1600"/>
            </a:lvl8pPr>
            <a:lvl9pPr marL="5486263" lvl="8" indent="-423323">
              <a:spcBef>
                <a:spcPts val="2133"/>
              </a:spcBef>
              <a:spcAft>
                <a:spcPts val="2133"/>
              </a:spcAft>
              <a:buClr>
                <a:srgbClr val="000043"/>
              </a:buClr>
              <a:buSzPts val="1400"/>
              <a:buFont typeface="Quicksand Light"/>
              <a:buChar char="■"/>
              <a:defRPr sz="1600"/>
            </a:lvl9pPr>
          </a:lstStyle>
          <a:p>
            <a:pPr lvl="0"/>
            <a:r>
              <a:rPr lang="es-MX"/>
              <a:t>Haga clic para modificar los estilos de texto del patrón</a:t>
            </a:r>
          </a:p>
        </p:txBody>
      </p:sp>
      <p:sp>
        <p:nvSpPr>
          <p:cNvPr id="24" name="Google Shape;24;p5"/>
          <p:cNvSpPr txBox="1">
            <a:spLocks noGrp="1"/>
          </p:cNvSpPr>
          <p:nvPr>
            <p:ph type="body" idx="2"/>
          </p:nvPr>
        </p:nvSpPr>
        <p:spPr>
          <a:xfrm>
            <a:off x="5283200" y="3162233"/>
            <a:ext cx="3982800" cy="1705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000043"/>
              </a:buClr>
              <a:buSzPts val="1400"/>
              <a:buFont typeface="Quicksand Light"/>
              <a:buChar char=""/>
              <a:defRPr sz="1867">
                <a:solidFill>
                  <a:schemeClr val="dk1"/>
                </a:solidFill>
              </a:defRPr>
            </a:lvl1pPr>
            <a:lvl2pPr marL="1219170" lvl="1" indent="-423323">
              <a:spcBef>
                <a:spcPts val="0"/>
              </a:spcBef>
              <a:spcAft>
                <a:spcPts val="0"/>
              </a:spcAft>
              <a:buClr>
                <a:srgbClr val="000043"/>
              </a:buClr>
              <a:buSzPts val="1400"/>
              <a:buFont typeface="Quicksand Light"/>
              <a:buChar char="●"/>
              <a:defRPr sz="1600"/>
            </a:lvl2pPr>
            <a:lvl3pPr marL="1828754" lvl="2" indent="-423323">
              <a:spcBef>
                <a:spcPts val="2133"/>
              </a:spcBef>
              <a:spcAft>
                <a:spcPts val="0"/>
              </a:spcAft>
              <a:buClr>
                <a:srgbClr val="000043"/>
              </a:buClr>
              <a:buSzPts val="1400"/>
              <a:buFont typeface="Quicksand Light"/>
              <a:buChar char="■"/>
              <a:defRPr sz="1600"/>
            </a:lvl3pPr>
            <a:lvl4pPr marL="2438339" lvl="3" indent="-423323">
              <a:spcBef>
                <a:spcPts val="2133"/>
              </a:spcBef>
              <a:spcAft>
                <a:spcPts val="0"/>
              </a:spcAft>
              <a:buClr>
                <a:srgbClr val="000043"/>
              </a:buClr>
              <a:buSzPts val="1400"/>
              <a:buFont typeface="Quicksand Light"/>
              <a:buChar char="●"/>
              <a:defRPr sz="1600"/>
            </a:lvl4pPr>
            <a:lvl5pPr marL="3047924" lvl="4" indent="-423323">
              <a:spcBef>
                <a:spcPts val="2133"/>
              </a:spcBef>
              <a:spcAft>
                <a:spcPts val="0"/>
              </a:spcAft>
              <a:buClr>
                <a:srgbClr val="000043"/>
              </a:buClr>
              <a:buSzPts val="1400"/>
              <a:buFont typeface="Quicksand Light"/>
              <a:buChar char="○"/>
              <a:defRPr sz="1600"/>
            </a:lvl5pPr>
            <a:lvl6pPr marL="3657509" lvl="5" indent="-423323">
              <a:spcBef>
                <a:spcPts val="2133"/>
              </a:spcBef>
              <a:spcAft>
                <a:spcPts val="0"/>
              </a:spcAft>
              <a:buClr>
                <a:srgbClr val="000043"/>
              </a:buClr>
              <a:buSzPts val="1400"/>
              <a:buFont typeface="Quicksand Light"/>
              <a:buChar char="■"/>
              <a:defRPr sz="1600"/>
            </a:lvl6pPr>
            <a:lvl7pPr marL="4267093" lvl="6" indent="-423323">
              <a:spcBef>
                <a:spcPts val="2133"/>
              </a:spcBef>
              <a:spcAft>
                <a:spcPts val="0"/>
              </a:spcAft>
              <a:buClr>
                <a:srgbClr val="000043"/>
              </a:buClr>
              <a:buSzPts val="1400"/>
              <a:buFont typeface="Quicksand Light"/>
              <a:buChar char="●"/>
              <a:defRPr sz="1600"/>
            </a:lvl7pPr>
            <a:lvl8pPr marL="4876678" lvl="7" indent="-423323">
              <a:spcBef>
                <a:spcPts val="2133"/>
              </a:spcBef>
              <a:spcAft>
                <a:spcPts val="0"/>
              </a:spcAft>
              <a:buClr>
                <a:srgbClr val="000043"/>
              </a:buClr>
              <a:buSzPts val="1400"/>
              <a:buFont typeface="Quicksand Light"/>
              <a:buChar char="○"/>
              <a:defRPr sz="1600"/>
            </a:lvl8pPr>
            <a:lvl9pPr marL="5486263" lvl="8" indent="-423323">
              <a:spcBef>
                <a:spcPts val="2133"/>
              </a:spcBef>
              <a:spcAft>
                <a:spcPts val="2133"/>
              </a:spcAft>
              <a:buClr>
                <a:srgbClr val="000043"/>
              </a:buClr>
              <a:buSzPts val="1400"/>
              <a:buFont typeface="Quicksand Light"/>
              <a:buChar char="■"/>
              <a:defRPr sz="1600"/>
            </a:lvl9pPr>
          </a:lstStyle>
          <a:p>
            <a:pPr lvl="0"/>
            <a:r>
              <a:rPr lang="es-MX"/>
              <a:t>Haga clic para modificar los estilos de texto del patrón</a:t>
            </a:r>
          </a:p>
        </p:txBody>
      </p:sp>
      <p:sp>
        <p:nvSpPr>
          <p:cNvPr id="25" name="Google Shape;25;p5"/>
          <p:cNvSpPr txBox="1">
            <a:spLocks noGrp="1"/>
          </p:cNvSpPr>
          <p:nvPr>
            <p:ph type="subTitle" idx="3"/>
          </p:nvPr>
        </p:nvSpPr>
        <p:spPr>
          <a:xfrm>
            <a:off x="950967" y="2567733"/>
            <a:ext cx="3982800" cy="627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s-MX"/>
              <a:t>Haz clic para editar el estilo de subtítulo del patrón</a:t>
            </a:r>
            <a:endParaRPr/>
          </a:p>
        </p:txBody>
      </p:sp>
      <p:sp>
        <p:nvSpPr>
          <p:cNvPr id="26" name="Google Shape;26;p5"/>
          <p:cNvSpPr txBox="1">
            <a:spLocks noGrp="1"/>
          </p:cNvSpPr>
          <p:nvPr>
            <p:ph type="subTitle" idx="4"/>
          </p:nvPr>
        </p:nvSpPr>
        <p:spPr>
          <a:xfrm>
            <a:off x="5283200" y="2567733"/>
            <a:ext cx="3982800" cy="6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b="1">
                <a:solidFill>
                  <a:schemeClr val="accent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s-MX"/>
              <a:t>Haz clic para editar el estilo de subtítulo del patrón</a:t>
            </a:r>
            <a:endParaRPr/>
          </a:p>
        </p:txBody>
      </p:sp>
      <p:sp>
        <p:nvSpPr>
          <p:cNvPr id="27" name="Google Shape;27;p5"/>
          <p:cNvSpPr/>
          <p:nvPr/>
        </p:nvSpPr>
        <p:spPr>
          <a:xfrm>
            <a:off x="10027600" y="27348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5"/>
          <p:cNvSpPr/>
          <p:nvPr/>
        </p:nvSpPr>
        <p:spPr>
          <a:xfrm>
            <a:off x="8406000" y="0"/>
            <a:ext cx="1621600" cy="2734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23678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45B0BF-C7B1-1F47-BC71-489E1840CCD9}"/>
              </a:ext>
            </a:extLst>
          </p:cNvPr>
          <p:cNvSpPr/>
          <p:nvPr userDrawn="1"/>
        </p:nvSpPr>
        <p:spPr>
          <a:xfrm>
            <a:off x="4285783" y="6366054"/>
            <a:ext cx="8419171" cy="470000"/>
          </a:xfrm>
          <a:prstGeom prst="rect">
            <a:avLst/>
          </a:prstGeom>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Cornell University</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Lourdes Casanova</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Anne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Miroux</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2020.</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All rights reserved.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069755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3FBC-D6B7-DA47-B6A2-4DED9CC2ABBD}"/>
              </a:ext>
            </a:extLst>
          </p:cNvPr>
          <p:cNvSpPr txBox="1">
            <a:spLocks noGrp="1"/>
          </p:cNvSpPr>
          <p:nvPr>
            <p:ph type="title"/>
          </p:nvPr>
        </p:nvSpPr>
        <p:spPr>
          <a:xfrm>
            <a:off x="838203" y="365129"/>
            <a:ext cx="10515600" cy="553998"/>
          </a:xfrm>
        </p:spPr>
        <p:txBody>
          <a:bodyPr/>
          <a:lstStyle>
            <a:lvl1pPr>
              <a:defRPr>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3" name="Date Placeholder 3">
            <a:extLst>
              <a:ext uri="{FF2B5EF4-FFF2-40B4-BE49-F238E27FC236}">
                <a16:creationId xmlns:a16="http://schemas.microsoft.com/office/drawing/2014/main" id="{8F9A0CE0-A6A1-744B-A048-15BFF819679F}"/>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dirty="0"/>
          </a:p>
        </p:txBody>
      </p:sp>
      <p:sp>
        <p:nvSpPr>
          <p:cNvPr id="4" name="Footer Placeholder 4">
            <a:extLst>
              <a:ext uri="{FF2B5EF4-FFF2-40B4-BE49-F238E27FC236}">
                <a16:creationId xmlns:a16="http://schemas.microsoft.com/office/drawing/2014/main" id="{6DD5883C-B81B-EF46-A275-36F08FDFD4D9}"/>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dirty="0"/>
          </a:p>
        </p:txBody>
      </p:sp>
      <p:sp>
        <p:nvSpPr>
          <p:cNvPr id="5" name="Slide Number Placeholder 5">
            <a:extLst>
              <a:ext uri="{FF2B5EF4-FFF2-40B4-BE49-F238E27FC236}">
                <a16:creationId xmlns:a16="http://schemas.microsoft.com/office/drawing/2014/main" id="{642DC560-E1CE-214D-B5DE-00AC9EFE9BA7}"/>
              </a:ext>
            </a:extLst>
          </p:cNvPr>
          <p:cNvSpPr txBox="1">
            <a:spLocks noGrp="1"/>
          </p:cNvSpPr>
          <p:nvPr>
            <p:ph type="sldNum" sz="quarter" idx="8"/>
          </p:nvPr>
        </p:nvSpPr>
        <p:spPr>
          <a:xfrm>
            <a:off x="3245005" y="6356351"/>
            <a:ext cx="8108798"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fld id="{15390E1B-CF17-E341-AFDB-FF84C3611FD5}" type="slidenum">
              <a:rPr lang="en-US" smtClean="0"/>
              <a:pPr/>
              <a:t>‹#›</a:t>
            </a:fld>
            <a:r>
              <a:rPr lang="en-US" sz="1800" dirty="0"/>
              <a:t>©Cornell University ©Lourdes Casanova ©Anne </a:t>
            </a:r>
            <a:r>
              <a:rPr lang="en-US" sz="1800" dirty="0" err="1"/>
              <a:t>Miroux</a:t>
            </a:r>
            <a:r>
              <a:rPr lang="en-US" sz="1800" dirty="0"/>
              <a:t> 2020. All right reserved. </a:t>
            </a:r>
          </a:p>
          <a:p>
            <a:endParaRPr lang="en-US" dirty="0"/>
          </a:p>
        </p:txBody>
      </p:sp>
    </p:spTree>
    <p:extLst>
      <p:ext uri="{BB962C8B-B14F-4D97-AF65-F5344CB8AC3E}">
        <p14:creationId xmlns:p14="http://schemas.microsoft.com/office/powerpoint/2010/main" val="20480330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957067" y="510900"/>
            <a:ext cx="10277600" cy="8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s-MX"/>
              <a:t>Haz clic para modificar el estilo de título del patrón</a:t>
            </a:r>
            <a:endParaRPr/>
          </a:p>
        </p:txBody>
      </p:sp>
      <p:sp>
        <p:nvSpPr>
          <p:cNvPr id="31" name="Google Shape;31;p6"/>
          <p:cNvSpPr/>
          <p:nvPr/>
        </p:nvSpPr>
        <p:spPr>
          <a:xfrm rot="5400000">
            <a:off x="8937800" y="36039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706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1542033" y="1787200"/>
            <a:ext cx="56428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chemeClr val="accent1"/>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s-MX"/>
              <a:t>Haz clic para modificar el estilo de título del patrón</a:t>
            </a:r>
            <a:endParaRPr/>
          </a:p>
        </p:txBody>
      </p:sp>
      <p:sp>
        <p:nvSpPr>
          <p:cNvPr id="34" name="Google Shape;34;p7"/>
          <p:cNvSpPr txBox="1">
            <a:spLocks noGrp="1"/>
          </p:cNvSpPr>
          <p:nvPr>
            <p:ph type="body" idx="1"/>
          </p:nvPr>
        </p:nvSpPr>
        <p:spPr>
          <a:xfrm>
            <a:off x="1542033" y="2794800"/>
            <a:ext cx="5642800" cy="268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867">
                <a:solidFill>
                  <a:schemeClr val="accent2"/>
                </a:solidFill>
              </a:defRPr>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s-MX"/>
              <a:t>Haga clic para modificar los estilos de texto del patrón</a:t>
            </a:r>
          </a:p>
        </p:txBody>
      </p:sp>
      <p:sp>
        <p:nvSpPr>
          <p:cNvPr id="35" name="Google Shape;35;p7"/>
          <p:cNvSpPr/>
          <p:nvPr/>
        </p:nvSpPr>
        <p:spPr>
          <a:xfrm>
            <a:off x="8976167"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7"/>
          <p:cNvSpPr/>
          <p:nvPr/>
        </p:nvSpPr>
        <p:spPr>
          <a:xfrm>
            <a:off x="10601767" y="34290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262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950967" y="1560000"/>
            <a:ext cx="7377600" cy="3738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866">
                <a:solidFill>
                  <a:schemeClr val="accen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s-MX"/>
              <a:t>Haz clic para modificar el estilo de título del patrón</a:t>
            </a:r>
            <a:endParaRPr/>
          </a:p>
        </p:txBody>
      </p:sp>
      <p:sp>
        <p:nvSpPr>
          <p:cNvPr id="39" name="Google Shape;39;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B2DC25EE-239B-4C5F-AAD1-255A7D5F1EE2}" type="slidenum">
              <a:rPr lang="en-US" smtClean="0"/>
              <a:t>‹#›</a:t>
            </a:fld>
            <a:endParaRPr lang="en-US"/>
          </a:p>
        </p:txBody>
      </p:sp>
      <p:sp>
        <p:nvSpPr>
          <p:cNvPr id="40" name="Google Shape;40;p8"/>
          <p:cNvSpPr/>
          <p:nvPr/>
        </p:nvSpPr>
        <p:spPr>
          <a:xfrm>
            <a:off x="8976167"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8"/>
          <p:cNvSpPr/>
          <p:nvPr/>
        </p:nvSpPr>
        <p:spPr>
          <a:xfrm>
            <a:off x="10601767" y="3429000"/>
            <a:ext cx="1621600" cy="1793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6943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951167" y="2969400"/>
            <a:ext cx="5950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267">
                <a:solidFill>
                  <a:schemeClr val="accent1"/>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s-MX"/>
              <a:t>Haz clic para modificar el estilo de título del patrón</a:t>
            </a:r>
            <a:endParaRPr/>
          </a:p>
        </p:txBody>
      </p:sp>
      <p:sp>
        <p:nvSpPr>
          <p:cNvPr id="44" name="Google Shape;44;p9"/>
          <p:cNvSpPr txBox="1">
            <a:spLocks noGrp="1"/>
          </p:cNvSpPr>
          <p:nvPr>
            <p:ph type="subTitle" idx="1"/>
          </p:nvPr>
        </p:nvSpPr>
        <p:spPr>
          <a:xfrm>
            <a:off x="950967" y="4060500"/>
            <a:ext cx="5950000" cy="904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s-MX"/>
              <a:t>Haz clic para editar el estilo de subtítulo del patrón</a:t>
            </a:r>
            <a:endParaRPr/>
          </a:p>
        </p:txBody>
      </p:sp>
      <p:sp>
        <p:nvSpPr>
          <p:cNvPr id="45" name="Google Shape;45;p9"/>
          <p:cNvSpPr txBox="1">
            <a:spLocks noGrp="1"/>
          </p:cNvSpPr>
          <p:nvPr>
            <p:ph type="title" idx="2" hasCustomPrompt="1"/>
          </p:nvPr>
        </p:nvSpPr>
        <p:spPr>
          <a:xfrm>
            <a:off x="951067" y="1683100"/>
            <a:ext cx="5950000" cy="15224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9600">
                <a:solidFill>
                  <a:schemeClr val="dk2"/>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46" name="Google Shape;46;p9"/>
          <p:cNvSpPr/>
          <p:nvPr/>
        </p:nvSpPr>
        <p:spPr>
          <a:xfrm>
            <a:off x="7027200" y="1306000"/>
            <a:ext cx="1621600" cy="2123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a:off x="8648800" y="3429200"/>
            <a:ext cx="1621600" cy="3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0009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950967" y="725433"/>
            <a:ext cx="5686400" cy="205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sz="5067" b="1">
                <a:solidFill>
                  <a:schemeClr val="accent1"/>
                </a:solidFill>
                <a:latin typeface="Inter"/>
                <a:ea typeface="Inter"/>
                <a:cs typeface="Inter"/>
                <a:sym typeface="Inter"/>
              </a:defRPr>
            </a:lvl1pPr>
          </a:lstStyle>
          <a:p>
            <a:pPr lvl="0"/>
            <a:r>
              <a:rPr lang="es-MX"/>
              <a:t>Haga clic para modificar los estilos de texto del patrón</a:t>
            </a:r>
          </a:p>
        </p:txBody>
      </p:sp>
    </p:spTree>
    <p:extLst>
      <p:ext uri="{BB962C8B-B14F-4D97-AF65-F5344CB8AC3E}">
        <p14:creationId xmlns:p14="http://schemas.microsoft.com/office/powerpoint/2010/main" val="262522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694948988"/>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79" name="Google Shape;179;p28"/>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721816435"/>
      </p:ext>
    </p:extLst>
  </p:cSld>
  <p:clrMap bg1="lt1" tx1="dk1" bg2="dk2" tx2="lt2" accent1="accent1" accent2="accent2" accent3="accent3" accent4="accent4" accent5="accent5" accent6="accent6" hlink="hlink" folHlink="folHlink"/>
  <p:sldLayoutIdLst>
    <p:sldLayoutId id="2147483741"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64A34-0B24-6949-9AA9-BCA553335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a:p>
        </p:txBody>
      </p:sp>
      <p:sp>
        <p:nvSpPr>
          <p:cNvPr id="3" name="Text Placeholder 2">
            <a:extLst>
              <a:ext uri="{FF2B5EF4-FFF2-40B4-BE49-F238E27FC236}">
                <a16:creationId xmlns:a16="http://schemas.microsoft.com/office/drawing/2014/main" id="{7680DB9B-53CD-F04D-8F5A-EB4E617B8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a:extLst>
              <a:ext uri="{FF2B5EF4-FFF2-40B4-BE49-F238E27FC236}">
                <a16:creationId xmlns:a16="http://schemas.microsoft.com/office/drawing/2014/main" id="{502D56B8-3E7D-E249-9F7C-B64248B4D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E0902-D989-914B-B988-5720FD60915E}" type="datetimeFigureOut">
              <a:rPr lang="en-US" smtClean="0"/>
              <a:t>10/27/2021</a:t>
            </a:fld>
            <a:endParaRPr lang="en-US"/>
          </a:p>
        </p:txBody>
      </p:sp>
      <p:sp>
        <p:nvSpPr>
          <p:cNvPr id="5" name="Footer Placeholder 4">
            <a:extLst>
              <a:ext uri="{FF2B5EF4-FFF2-40B4-BE49-F238E27FC236}">
                <a16:creationId xmlns:a16="http://schemas.microsoft.com/office/drawing/2014/main" id="{F66BE31E-7E0F-E149-91C3-568B20F39C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FD8256-5A46-DD49-BF41-1C1DD2E52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79B69-051F-4347-8582-BA9A35097F09}" type="slidenum">
              <a:rPr lang="en-US" smtClean="0"/>
              <a:t>‹#›</a:t>
            </a:fld>
            <a:endParaRPr lang="en-US"/>
          </a:p>
        </p:txBody>
      </p:sp>
    </p:spTree>
    <p:extLst>
      <p:ext uri="{BB962C8B-B14F-4D97-AF65-F5344CB8AC3E}">
        <p14:creationId xmlns:p14="http://schemas.microsoft.com/office/powerpoint/2010/main" val="238410786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5" r:id="rId12"/>
    <p:sldLayoutId id="21474837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hyperlink" Target="https://datastudio.google.com/reporting/1e88860c-703e-4db3-823e-1673bd7bcf6b" TargetMode="External"/><Relationship Id="rId2" Type="http://schemas.openxmlformats.org/officeDocument/2006/relationships/notesSlide" Target="../notesSlides/notesSlide23.xml"/><Relationship Id="rId1" Type="http://schemas.openxmlformats.org/officeDocument/2006/relationships/slideLayout" Target="../slideLayouts/slideLayout35.xml"/><Relationship Id="rId5" Type="http://schemas.openxmlformats.org/officeDocument/2006/relationships/chart" Target="../charts/chart5.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hyperlink" Target="http://www.emiconference.com/"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hyperlink" Target="https://hdl.handle.net/1813/66978"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instagram.com/emicornell/" TargetMode="External"/><Relationship Id="rId13" Type="http://schemas.openxmlformats.org/officeDocument/2006/relationships/image" Target="../media/image29.png"/><Relationship Id="rId3" Type="http://schemas.openxmlformats.org/officeDocument/2006/relationships/image" Target="../media/image1.jpg"/><Relationship Id="rId7" Type="http://schemas.microsoft.com/office/2007/relationships/hdphoto" Target="../media/hdphoto1.wdp"/><Relationship Id="rId12" Type="http://schemas.openxmlformats.org/officeDocument/2006/relationships/hyperlink" Target="https://www.facebook.com/CornellEMI" TargetMode="External"/><Relationship Id="rId17" Type="http://schemas.openxmlformats.org/officeDocument/2006/relationships/image" Target="../media/image31.png"/><Relationship Id="rId2" Type="http://schemas.openxmlformats.org/officeDocument/2006/relationships/notesSlide" Target="../notesSlides/notesSlide25.xml"/><Relationship Id="rId16" Type="http://schemas.openxmlformats.org/officeDocument/2006/relationships/hyperlink" Target="https://www.youtube.com/channel/UCjP0mTfBVNB7WSUHXMnsYAw" TargetMode="External"/><Relationship Id="rId1" Type="http://schemas.openxmlformats.org/officeDocument/2006/relationships/slideLayout" Target="../slideLayouts/slideLayout30.xml"/><Relationship Id="rId6" Type="http://schemas.openxmlformats.org/officeDocument/2006/relationships/image" Target="../media/image2.png"/><Relationship Id="rId11" Type="http://schemas.openxmlformats.org/officeDocument/2006/relationships/image" Target="../media/image28.png"/><Relationship Id="rId5" Type="http://schemas.openxmlformats.org/officeDocument/2006/relationships/hyperlink" Target="https://ecommons.cornell.edu/handle/1813/66953" TargetMode="External"/><Relationship Id="rId15" Type="http://schemas.openxmlformats.org/officeDocument/2006/relationships/image" Target="../media/image30.png"/><Relationship Id="rId10" Type="http://schemas.openxmlformats.org/officeDocument/2006/relationships/hyperlink" Target="https://www.linkedin.com/company/cornell-college-of-business-emerging-markets-institute/" TargetMode="External"/><Relationship Id="rId4" Type="http://schemas.openxmlformats.org/officeDocument/2006/relationships/hyperlink" Target="https://www.johnson.cornell.edu/emerging-markets-institute/" TargetMode="External"/><Relationship Id="rId9" Type="http://schemas.openxmlformats.org/officeDocument/2006/relationships/image" Target="../media/image27.png"/><Relationship Id="rId14" Type="http://schemas.openxmlformats.org/officeDocument/2006/relationships/hyperlink" Target="https://twitter.com/lourdescasanov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hyperlink" Target="http://www.emiconference.com/" TargetMode="External"/><Relationship Id="rId11" Type="http://schemas.openxmlformats.org/officeDocument/2006/relationships/image" Target="../media/image8.png"/><Relationship Id="rId5" Type="http://schemas.openxmlformats.org/officeDocument/2006/relationships/hyperlink" Target="https://ecommons.cornell.edu/handle/1813/66953" TargetMode="External"/><Relationship Id="rId10" Type="http://schemas.openxmlformats.org/officeDocument/2006/relationships/image" Target="../media/image7.jpeg"/><Relationship Id="rId4" Type="http://schemas.openxmlformats.org/officeDocument/2006/relationships/hyperlink" Target="http://bit.ly/bookchina"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tiff"/><Relationship Id="rId1" Type="http://schemas.openxmlformats.org/officeDocument/2006/relationships/slideLayout" Target="../slideLayouts/slideLayout3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hyperlink" Target="https://ecommons.cornell.edu/handle/1813/66953"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A29E5F-5589-0247-B554-26B59128830E}"/>
              </a:ext>
            </a:extLst>
          </p:cNvPr>
          <p:cNvPicPr>
            <a:picLocks noChangeAspect="1"/>
          </p:cNvPicPr>
          <p:nvPr/>
        </p:nvPicPr>
        <p:blipFill>
          <a:blip r:embed="rId3">
            <a:alphaModFix amt="25000"/>
          </a:blip>
          <a:srcRect/>
          <a:stretch/>
        </p:blipFill>
        <p:spPr>
          <a:xfrm>
            <a:off x="2023" y="12700"/>
            <a:ext cx="12192000" cy="6858000"/>
          </a:xfrm>
          <a:prstGeom prst="rect">
            <a:avLst/>
          </a:prstGeom>
        </p:spPr>
      </p:pic>
      <p:cxnSp>
        <p:nvCxnSpPr>
          <p:cNvPr id="9" name="Straight Connector 8">
            <a:extLst>
              <a:ext uri="{FF2B5EF4-FFF2-40B4-BE49-F238E27FC236}">
                <a16:creationId xmlns:a16="http://schemas.microsoft.com/office/drawing/2014/main" id="{1788F1A3-BC59-9A4F-BB1F-023C9A385F08}"/>
              </a:ext>
            </a:extLst>
          </p:cNvPr>
          <p:cNvCxnSpPr>
            <a:cxnSpLocks/>
          </p:cNvCxnSpPr>
          <p:nvPr/>
        </p:nvCxnSpPr>
        <p:spPr>
          <a:xfrm>
            <a:off x="457200" y="5537200"/>
            <a:ext cx="6451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3162300" y="2692400"/>
            <a:ext cx="5981700" cy="2277547"/>
          </a:xfrm>
          <a:prstGeom prst="rect">
            <a:avLst/>
          </a:prstGeom>
          <a:noFill/>
        </p:spPr>
        <p:txBody>
          <a:bodyPr wrap="square" rtlCol="0">
            <a:spAutoFit/>
          </a:bodyPr>
          <a:lstStyle/>
          <a:p>
            <a:pPr algn="ctr"/>
            <a:r>
              <a:rPr lang="en-US" sz="2800" b="1" dirty="0">
                <a:solidFill>
                  <a:srgbClr val="800000"/>
                </a:solidFill>
                <a:latin typeface="Arial" panose="020B0604020202020204" pitchFamily="34" charset="0"/>
                <a:cs typeface="Arial" panose="020B0604020202020204" pitchFamily="34" charset="0"/>
              </a:rPr>
              <a:t>ESG and Emerging Market Firms</a:t>
            </a:r>
          </a:p>
          <a:p>
            <a:pPr algn="ctr"/>
            <a:endParaRPr lang="en-US" sz="2800" b="1" dirty="0">
              <a:solidFill>
                <a:srgbClr val="800000"/>
              </a:solidFill>
              <a:latin typeface="Arial" panose="020B0604020202020204" pitchFamily="34" charset="0"/>
              <a:cs typeface="Arial" panose="020B0604020202020204" pitchFamily="34" charset="0"/>
            </a:endParaRPr>
          </a:p>
          <a:p>
            <a:pPr algn="ctr"/>
            <a:r>
              <a:rPr lang="en-US" sz="2400" b="1" dirty="0">
                <a:solidFill>
                  <a:srgbClr val="800000"/>
                </a:solidFill>
                <a:latin typeface="Arial" panose="020B0604020202020204" pitchFamily="34" charset="0"/>
                <a:cs typeface="Arial" panose="020B0604020202020204" pitchFamily="34" charset="0"/>
              </a:rPr>
              <a:t>Anne Miroux</a:t>
            </a:r>
          </a:p>
          <a:p>
            <a:pPr algn="ctr"/>
            <a:r>
              <a:rPr lang="en-US" sz="2400" b="1" dirty="0">
                <a:solidFill>
                  <a:srgbClr val="800000"/>
                </a:solidFill>
                <a:latin typeface="Arial" panose="020B0604020202020204" pitchFamily="34" charset="0"/>
                <a:cs typeface="Arial" panose="020B0604020202020204" pitchFamily="34" charset="0"/>
              </a:rPr>
              <a:t>Faculty Fellow, EMI</a:t>
            </a:r>
          </a:p>
          <a:p>
            <a:pPr algn="ctr"/>
            <a:r>
              <a:rPr lang="en-US" sz="2400" b="1" dirty="0">
                <a:solidFill>
                  <a:srgbClr val="800000"/>
                </a:solidFill>
                <a:latin typeface="Arial" panose="020B0604020202020204" pitchFamily="34" charset="0"/>
                <a:cs typeface="Arial" panose="020B0604020202020204" pitchFamily="34" charset="0"/>
              </a:rPr>
              <a:t>Cornell University</a:t>
            </a:r>
          </a:p>
          <a:p>
            <a:endParaRPr lang="fr-FR" dirty="0"/>
          </a:p>
        </p:txBody>
      </p:sp>
      <p:sp>
        <p:nvSpPr>
          <p:cNvPr id="5" name="ZoneTexte 4"/>
          <p:cNvSpPr txBox="1"/>
          <p:nvPr/>
        </p:nvSpPr>
        <p:spPr>
          <a:xfrm>
            <a:off x="317500" y="317500"/>
            <a:ext cx="6400800" cy="523220"/>
          </a:xfrm>
          <a:prstGeom prst="rect">
            <a:avLst/>
          </a:prstGeom>
          <a:noFill/>
        </p:spPr>
        <p:txBody>
          <a:bodyPr wrap="square" rtlCol="0">
            <a:spAutoFit/>
          </a:bodyPr>
          <a:lstStyle/>
          <a:p>
            <a:r>
              <a:rPr lang="fr-FR" sz="2800" b="1" dirty="0">
                <a:solidFill>
                  <a:srgbClr val="800000"/>
                </a:solidFill>
              </a:rPr>
              <a:t>EMERGING MARKETS INSTITUTE</a:t>
            </a:r>
          </a:p>
        </p:txBody>
      </p:sp>
      <p:sp>
        <p:nvSpPr>
          <p:cNvPr id="6" name="ZoneTexte 5"/>
          <p:cNvSpPr txBox="1"/>
          <p:nvPr/>
        </p:nvSpPr>
        <p:spPr>
          <a:xfrm>
            <a:off x="317500" y="5537200"/>
            <a:ext cx="6858000" cy="1119281"/>
          </a:xfrm>
          <a:prstGeom prst="rect">
            <a:avLst/>
          </a:prstGeom>
          <a:noFill/>
        </p:spPr>
        <p:txBody>
          <a:bodyPr wrap="square" rtlCol="0">
            <a:spAutoFit/>
          </a:bodyPr>
          <a:lstStyle/>
          <a:p>
            <a:pPr>
              <a:lnSpc>
                <a:spcPct val="120000"/>
              </a:lnSpc>
            </a:pPr>
            <a:r>
              <a:rPr lang="en-US" b="1" cap="all" dirty="0"/>
              <a:t>7</a:t>
            </a:r>
            <a:r>
              <a:rPr lang="en-US" b="1" baseline="30000" dirty="0"/>
              <a:t>TH</a:t>
            </a:r>
            <a:r>
              <a:rPr lang="en-US" b="1" cap="all" dirty="0"/>
              <a:t> Copenhagen Conference on Emerging Market Multinationals: Outward Investment From Emerging Economies </a:t>
            </a:r>
          </a:p>
          <a:p>
            <a:pPr>
              <a:lnSpc>
                <a:spcPct val="120000"/>
              </a:lnSpc>
            </a:pPr>
            <a:r>
              <a:rPr lang="en-US" b="1" cap="all" dirty="0"/>
              <a:t>Copenhagen Business School</a:t>
            </a:r>
          </a:p>
          <a:p>
            <a:pPr>
              <a:lnSpc>
                <a:spcPct val="120000"/>
              </a:lnSpc>
            </a:pPr>
            <a:r>
              <a:rPr lang="en-US" b="1" cap="all" dirty="0"/>
              <a:t>14 October 2021</a:t>
            </a:r>
          </a:p>
        </p:txBody>
      </p:sp>
      <p:sp>
        <p:nvSpPr>
          <p:cNvPr id="2" name="ZoneTexte 1"/>
          <p:cNvSpPr txBox="1"/>
          <p:nvPr/>
        </p:nvSpPr>
        <p:spPr>
          <a:xfrm>
            <a:off x="1143000" y="1752600"/>
            <a:ext cx="234547" cy="307777"/>
          </a:xfrm>
          <a:prstGeom prst="rect">
            <a:avLst/>
          </a:prstGeom>
          <a:noFill/>
        </p:spPr>
        <p:txBody>
          <a:bodyPr wrap="none" rtlCol="0">
            <a:spAutoFit/>
          </a:bodyPr>
          <a:lstStyle/>
          <a:p>
            <a:r>
              <a:rPr lang="fr-FR" dirty="0"/>
              <a:t>.</a:t>
            </a:r>
          </a:p>
        </p:txBody>
      </p:sp>
      <p:pic>
        <p:nvPicPr>
          <p:cNvPr id="11" name="Picture 9">
            <a:extLst>
              <a:ext uri="{FF2B5EF4-FFF2-40B4-BE49-F238E27FC236}">
                <a16:creationId xmlns:a16="http://schemas.microsoft.com/office/drawing/2014/main" id="{3D65E363-8B24-B94E-A286-6A634AE6753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1000"/>
                    </a14:imgEffect>
                  </a14:imgLayer>
                </a14:imgProps>
              </a:ext>
              <a:ext uri="{28A0092B-C50C-407E-A947-70E740481C1C}">
                <a14:useLocalDpi xmlns:a14="http://schemas.microsoft.com/office/drawing/2010/main"/>
              </a:ext>
            </a:extLst>
          </a:blip>
          <a:stretch>
            <a:fillRect/>
          </a:stretch>
        </p:blipFill>
        <p:spPr>
          <a:xfrm>
            <a:off x="457200" y="840721"/>
            <a:ext cx="5575300" cy="645180"/>
          </a:xfrm>
          <a:prstGeom prst="rect">
            <a:avLst/>
          </a:prstGeom>
          <a:solidFill>
            <a:srgbClr val="800000"/>
          </a:solidFill>
        </p:spPr>
      </p:pic>
    </p:spTree>
    <p:extLst>
      <p:ext uri="{BB962C8B-B14F-4D97-AF65-F5344CB8AC3E}">
        <p14:creationId xmlns:p14="http://schemas.microsoft.com/office/powerpoint/2010/main" val="423790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F0FB72-F8B2-B441-927F-AD293C04A9E8}"/>
              </a:ext>
            </a:extLst>
          </p:cNvPr>
          <p:cNvPicPr>
            <a:picLocks noChangeAspect="1"/>
          </p:cNvPicPr>
          <p:nvPr/>
        </p:nvPicPr>
        <p:blipFill rotWithShape="1">
          <a:blip r:embed="rId3" cstate="email">
            <a:alphaModFix amt="25000"/>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7" name="Footer Placeholder 4">
            <a:extLst>
              <a:ext uri="{FF2B5EF4-FFF2-40B4-BE49-F238E27FC236}">
                <a16:creationId xmlns:a16="http://schemas.microsoft.com/office/drawing/2014/main" id="{50CD6DD4-F3B5-D641-9DAC-C0E6D7AC760F}"/>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10</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0F75A09A-8A30-124F-A6B1-AB0A713F2D3D}"/>
              </a:ext>
            </a:extLst>
          </p:cNvPr>
          <p:cNvSpPr txBox="1">
            <a:spLocks/>
          </p:cNvSpPr>
          <p:nvPr/>
        </p:nvSpPr>
        <p:spPr>
          <a:xfrm>
            <a:off x="259137" y="4462193"/>
            <a:ext cx="11224301"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rgbClr val="000000"/>
              </a:solidFill>
              <a:latin typeface="Arial" panose="020B0604020202020204" pitchFamily="34" charset="0"/>
              <a:cs typeface="Arial" panose="020B0604020202020204" pitchFamily="34" charset="0"/>
            </a:endParaRPr>
          </a:p>
          <a:p>
            <a:r>
              <a:rPr lang="en-US" sz="3200" b="1" dirty="0">
                <a:solidFill>
                  <a:srgbClr val="000000"/>
                </a:solidFill>
                <a:latin typeface="Arial" panose="020B0604020202020204" pitchFamily="34" charset="0"/>
                <a:cs typeface="Arial" panose="020B0604020202020204" pitchFamily="34" charset="0"/>
              </a:rPr>
              <a:t>SHIFTING BUSINESS LANDSCAPE</a:t>
            </a:r>
          </a:p>
        </p:txBody>
      </p:sp>
      <p:cxnSp>
        <p:nvCxnSpPr>
          <p:cNvPr id="9" name="Straight Connector 8">
            <a:extLst>
              <a:ext uri="{FF2B5EF4-FFF2-40B4-BE49-F238E27FC236}">
                <a16:creationId xmlns:a16="http://schemas.microsoft.com/office/drawing/2014/main" id="{232CA374-E2F5-FF47-B111-7E3908325330}"/>
              </a:ext>
            </a:extLst>
          </p:cNvPr>
          <p:cNvCxnSpPr>
            <a:cxnSpLocks/>
          </p:cNvCxnSpPr>
          <p:nvPr/>
        </p:nvCxnSpPr>
        <p:spPr>
          <a:xfrm>
            <a:off x="386338" y="5667066"/>
            <a:ext cx="667486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013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2ADAF8-A18F-49FF-BA98-C3E5D2295088}"/>
              </a:ext>
            </a:extLst>
          </p:cNvPr>
          <p:cNvSpPr txBox="1"/>
          <p:nvPr/>
        </p:nvSpPr>
        <p:spPr>
          <a:xfrm>
            <a:off x="2211356" y="5994461"/>
            <a:ext cx="7575179" cy="246221"/>
          </a:xfrm>
          <a:prstGeom prst="rect">
            <a:avLst/>
          </a:prstGeom>
          <a:noFill/>
        </p:spPr>
        <p:txBody>
          <a:bodyPr wrap="square" rtlCol="0">
            <a:spAutoFit/>
          </a:bodyPr>
          <a:lstStyle/>
          <a:p>
            <a:pPr algn="just"/>
            <a:r>
              <a:rPr lang="en-US" sz="1000" dirty="0"/>
              <a:t>Source: Daniel Ribeiro dos Anjos and EMI research team based on Fortune (https://fortune.com/), accessed in August 2021.</a:t>
            </a:r>
          </a:p>
        </p:txBody>
      </p:sp>
      <p:graphicFrame>
        <p:nvGraphicFramePr>
          <p:cNvPr id="8" name="Chart 7">
            <a:extLst>
              <a:ext uri="{FF2B5EF4-FFF2-40B4-BE49-F238E27FC236}">
                <a16:creationId xmlns:a16="http://schemas.microsoft.com/office/drawing/2014/main" id="{C70B3E69-6BB7-40AF-8CC3-CD8EFCF9622E}"/>
              </a:ext>
            </a:extLst>
          </p:cNvPr>
          <p:cNvGraphicFramePr>
            <a:graphicFrameLocks/>
          </p:cNvGraphicFramePr>
          <p:nvPr/>
        </p:nvGraphicFramePr>
        <p:xfrm>
          <a:off x="997527" y="1053544"/>
          <a:ext cx="10129652" cy="4940917"/>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6A2C0773-6372-4143-8CBA-6705A5735783}"/>
              </a:ext>
            </a:extLst>
          </p:cNvPr>
          <p:cNvSpPr/>
          <p:nvPr/>
        </p:nvSpPr>
        <p:spPr>
          <a:xfrm>
            <a:off x="0" y="178562"/>
            <a:ext cx="11542815" cy="545086"/>
          </a:xfrm>
          <a:prstGeom prst="rect">
            <a:avLst/>
          </a:prstGeom>
        </p:spPr>
        <p:txBody>
          <a:bodyPr wrap="square">
            <a:spAutoFit/>
          </a:bodyPr>
          <a:lstStyle/>
          <a:p>
            <a:pPr algn="ctr">
              <a:lnSpc>
                <a:spcPts val="4110"/>
              </a:lnSpc>
              <a:defRPr sz="1800" b="0" i="0" u="none" strike="noStrike" kern="0" cap="none" spc="0" baseline="0">
                <a:solidFill>
                  <a:srgbClr val="000000"/>
                </a:solidFill>
                <a:uFillTx/>
              </a:defRPr>
            </a:pPr>
            <a:r>
              <a:rPr lang="en-US" sz="2000" dirty="0">
                <a:latin typeface="Arial" panose="020B0604020202020204" pitchFamily="34" charset="0"/>
                <a:cs typeface="Arial" panose="020B0604020202020204" pitchFamily="34" charset="0"/>
              </a:rPr>
              <a:t>China’s prominent role, </a:t>
            </a:r>
            <a:r>
              <a:rPr lang="en-US" sz="2000" kern="0" dirty="0">
                <a:solidFill>
                  <a:srgbClr val="000000"/>
                </a:solidFill>
                <a:latin typeface="Arial" panose="020B0604020202020204" pitchFamily="34" charset="0"/>
                <a:cs typeface="Arial" panose="020B0604020202020204" pitchFamily="34" charset="0"/>
              </a:rPr>
              <a:t>surpassing U.S. in number of firms not total revenue, </a:t>
            </a:r>
            <a:r>
              <a:rPr lang="en-US" kern="0" dirty="0">
                <a:solidFill>
                  <a:srgbClr val="000000"/>
                </a:solidFill>
                <a:latin typeface="Arial" panose="020B0604020202020204" pitchFamily="34" charset="0"/>
                <a:cs typeface="Arial" panose="020B0604020202020204" pitchFamily="34" charset="0"/>
              </a:rPr>
              <a:t>Fortune Global 500, 2021</a:t>
            </a:r>
          </a:p>
        </p:txBody>
      </p:sp>
    </p:spTree>
    <p:extLst>
      <p:ext uri="{BB962C8B-B14F-4D97-AF65-F5344CB8AC3E}">
        <p14:creationId xmlns:p14="http://schemas.microsoft.com/office/powerpoint/2010/main" val="2101055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2ADAF8-A18F-49FF-BA98-C3E5D2295088}"/>
              </a:ext>
            </a:extLst>
          </p:cNvPr>
          <p:cNvSpPr txBox="1"/>
          <p:nvPr/>
        </p:nvSpPr>
        <p:spPr>
          <a:xfrm>
            <a:off x="2211356" y="6381480"/>
            <a:ext cx="7575179" cy="246221"/>
          </a:xfrm>
          <a:prstGeom prst="rect">
            <a:avLst/>
          </a:prstGeom>
          <a:noFill/>
        </p:spPr>
        <p:txBody>
          <a:bodyPr wrap="square" rtlCol="0">
            <a:spAutoFit/>
          </a:bodyPr>
          <a:lstStyle/>
          <a:p>
            <a:pPr algn="just"/>
            <a:r>
              <a:rPr lang="en-US" sz="1000" dirty="0"/>
              <a:t>Source: Daniel </a:t>
            </a:r>
            <a:r>
              <a:rPr lang="en-US" sz="1000" dirty="0" err="1"/>
              <a:t>Ribiero</a:t>
            </a:r>
            <a:r>
              <a:rPr lang="en-US" sz="1000" dirty="0"/>
              <a:t> dos Anjos and EMI research team based on Fortune (https://fortune.com/), accessed in August 2021.</a:t>
            </a:r>
          </a:p>
        </p:txBody>
      </p:sp>
      <p:graphicFrame>
        <p:nvGraphicFramePr>
          <p:cNvPr id="7" name="Chart 6">
            <a:extLst>
              <a:ext uri="{FF2B5EF4-FFF2-40B4-BE49-F238E27FC236}">
                <a16:creationId xmlns:a16="http://schemas.microsoft.com/office/drawing/2014/main" id="{0FDDDDFD-6101-4498-863D-5FD00ED1FE05}"/>
              </a:ext>
            </a:extLst>
          </p:cNvPr>
          <p:cNvGraphicFramePr>
            <a:graphicFrameLocks/>
          </p:cNvGraphicFramePr>
          <p:nvPr/>
        </p:nvGraphicFramePr>
        <p:xfrm>
          <a:off x="475013" y="1156996"/>
          <a:ext cx="10711543" cy="473204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9AEF13C-3E12-4ABF-9251-DE79649E0EF3}"/>
              </a:ext>
            </a:extLst>
          </p:cNvPr>
          <p:cNvSpPr txBox="1"/>
          <p:nvPr/>
        </p:nvSpPr>
        <p:spPr>
          <a:xfrm>
            <a:off x="2211356" y="6135259"/>
            <a:ext cx="7575179" cy="246221"/>
          </a:xfrm>
          <a:prstGeom prst="rect">
            <a:avLst/>
          </a:prstGeom>
          <a:noFill/>
        </p:spPr>
        <p:txBody>
          <a:bodyPr wrap="square" rtlCol="0">
            <a:spAutoFit/>
          </a:bodyPr>
          <a:lstStyle/>
          <a:p>
            <a:pPr algn="just"/>
            <a:r>
              <a:rPr lang="en-US" sz="1000" dirty="0"/>
              <a:t>* It does not include South Korea and Poland, considered emerging countries on previous EMI reports</a:t>
            </a:r>
          </a:p>
        </p:txBody>
      </p:sp>
      <p:sp>
        <p:nvSpPr>
          <p:cNvPr id="2" name="Rectangle 1">
            <a:extLst>
              <a:ext uri="{FF2B5EF4-FFF2-40B4-BE49-F238E27FC236}">
                <a16:creationId xmlns:a16="http://schemas.microsoft.com/office/drawing/2014/main" id="{EABFF297-2EE4-2941-A3BA-CB838BA324F5}"/>
              </a:ext>
            </a:extLst>
          </p:cNvPr>
          <p:cNvSpPr/>
          <p:nvPr/>
        </p:nvSpPr>
        <p:spPr>
          <a:xfrm>
            <a:off x="985653" y="236410"/>
            <a:ext cx="9797142" cy="539250"/>
          </a:xfrm>
          <a:prstGeom prst="rect">
            <a:avLst/>
          </a:prstGeom>
        </p:spPr>
        <p:txBody>
          <a:bodyPr wrap="square">
            <a:spAutoFit/>
          </a:bodyPr>
          <a:lstStyle/>
          <a:p>
            <a:pPr algn="ctr">
              <a:lnSpc>
                <a:spcPts val="4110"/>
              </a:lnSpc>
              <a:defRPr sz="1800" b="0" i="0" u="none" strike="noStrike" kern="0" cap="none" spc="0" baseline="0">
                <a:solidFill>
                  <a:srgbClr val="000000"/>
                </a:solidFill>
                <a:uFillTx/>
              </a:defRPr>
            </a:pPr>
            <a:r>
              <a:rPr lang="en-US" dirty="0">
                <a:latin typeface="Arial" panose="020B0604020202020204" pitchFamily="34" charset="0"/>
                <a:cs typeface="Arial" panose="020B0604020202020204" pitchFamily="34" charset="0"/>
              </a:rPr>
              <a:t>China’s MNCs growth versus other Emerging Markets</a:t>
            </a:r>
            <a:r>
              <a:rPr lang="en-US" kern="0" dirty="0">
                <a:solidFill>
                  <a:srgbClr val="000000"/>
                </a:solidFill>
                <a:latin typeface="Arial" panose="020B0604020202020204" pitchFamily="34" charset="0"/>
                <a:cs typeface="Arial" panose="020B0604020202020204" pitchFamily="34" charset="0"/>
              </a:rPr>
              <a:t>, Fortune Global 500, 2021</a:t>
            </a:r>
          </a:p>
        </p:txBody>
      </p:sp>
      <p:sp>
        <p:nvSpPr>
          <p:cNvPr id="8" name="TextBox 7">
            <a:extLst>
              <a:ext uri="{FF2B5EF4-FFF2-40B4-BE49-F238E27FC236}">
                <a16:creationId xmlns:a16="http://schemas.microsoft.com/office/drawing/2014/main" id="{0971DB03-776A-41B7-88B8-598F042A7093}"/>
              </a:ext>
            </a:extLst>
          </p:cNvPr>
          <p:cNvSpPr txBox="1"/>
          <p:nvPr/>
        </p:nvSpPr>
        <p:spPr>
          <a:xfrm>
            <a:off x="757084" y="1759974"/>
            <a:ext cx="4876800" cy="646331"/>
          </a:xfrm>
          <a:prstGeom prst="rect">
            <a:avLst/>
          </a:prstGeom>
          <a:noFill/>
        </p:spPr>
        <p:txBody>
          <a:bodyPr wrap="square">
            <a:spAutoFit/>
          </a:bodyPr>
          <a:lstStyle/>
          <a:p>
            <a:r>
              <a:rPr lang="en-US" dirty="0"/>
              <a:t>China’s firms have grown versus the U.S. and other Emerging Countries </a:t>
            </a:r>
          </a:p>
        </p:txBody>
      </p:sp>
      <p:sp>
        <p:nvSpPr>
          <p:cNvPr id="10" name="TextBox 9">
            <a:extLst>
              <a:ext uri="{FF2B5EF4-FFF2-40B4-BE49-F238E27FC236}">
                <a16:creationId xmlns:a16="http://schemas.microsoft.com/office/drawing/2014/main" id="{33B34A5E-250E-4B1E-A195-7C58482B8C2E}"/>
              </a:ext>
            </a:extLst>
          </p:cNvPr>
          <p:cNvSpPr txBox="1"/>
          <p:nvPr/>
        </p:nvSpPr>
        <p:spPr>
          <a:xfrm>
            <a:off x="4542503" y="2942112"/>
            <a:ext cx="658761" cy="369332"/>
          </a:xfrm>
          <a:prstGeom prst="rect">
            <a:avLst/>
          </a:prstGeom>
          <a:noFill/>
        </p:spPr>
        <p:txBody>
          <a:bodyPr wrap="square">
            <a:spAutoFit/>
          </a:bodyPr>
          <a:lstStyle/>
          <a:p>
            <a:r>
              <a:rPr lang="en-US" dirty="0"/>
              <a:t>GFC</a:t>
            </a:r>
          </a:p>
        </p:txBody>
      </p:sp>
      <p:sp>
        <p:nvSpPr>
          <p:cNvPr id="4" name="Arrow: Down 3">
            <a:extLst>
              <a:ext uri="{FF2B5EF4-FFF2-40B4-BE49-F238E27FC236}">
                <a16:creationId xmlns:a16="http://schemas.microsoft.com/office/drawing/2014/main" id="{7DE282B9-96E7-440F-AB49-1CBC6F158F2A}"/>
              </a:ext>
            </a:extLst>
          </p:cNvPr>
          <p:cNvSpPr/>
          <p:nvPr/>
        </p:nvSpPr>
        <p:spPr>
          <a:xfrm>
            <a:off x="4704733" y="3372999"/>
            <a:ext cx="235975" cy="577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4523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F0FB72-F8B2-B441-927F-AD293C04A9E8}"/>
              </a:ext>
            </a:extLst>
          </p:cNvPr>
          <p:cNvPicPr>
            <a:picLocks noChangeAspect="1"/>
          </p:cNvPicPr>
          <p:nvPr/>
        </p:nvPicPr>
        <p:blipFill rotWithShape="1">
          <a:blip r:embed="rId3" cstate="email">
            <a:alphaModFix amt="25000"/>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7" name="Footer Placeholder 4">
            <a:extLst>
              <a:ext uri="{FF2B5EF4-FFF2-40B4-BE49-F238E27FC236}">
                <a16:creationId xmlns:a16="http://schemas.microsoft.com/office/drawing/2014/main" id="{50CD6DD4-F3B5-D641-9DAC-C0E6D7AC760F}"/>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13</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0F75A09A-8A30-124F-A6B1-AB0A713F2D3D}"/>
              </a:ext>
            </a:extLst>
          </p:cNvPr>
          <p:cNvSpPr txBox="1">
            <a:spLocks/>
          </p:cNvSpPr>
          <p:nvPr/>
        </p:nvSpPr>
        <p:spPr>
          <a:xfrm>
            <a:off x="302575" y="3992293"/>
            <a:ext cx="11224301"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rgbClr val="000000"/>
              </a:solidFill>
              <a:latin typeface="Arial" panose="020B0604020202020204" pitchFamily="34" charset="0"/>
              <a:cs typeface="Arial" panose="020B0604020202020204" pitchFamily="34" charset="0"/>
            </a:endParaRPr>
          </a:p>
          <a:p>
            <a:r>
              <a:rPr lang="en-US" sz="3200" b="1" dirty="0">
                <a:solidFill>
                  <a:srgbClr val="000000"/>
                </a:solidFill>
                <a:latin typeface="Arial" panose="020B0604020202020204" pitchFamily="34" charset="0"/>
                <a:cs typeface="Arial" panose="020B0604020202020204" pitchFamily="34" charset="0"/>
              </a:rPr>
              <a:t>ESG in EMR 2021</a:t>
            </a:r>
          </a:p>
        </p:txBody>
      </p:sp>
      <p:cxnSp>
        <p:nvCxnSpPr>
          <p:cNvPr id="9" name="Straight Connector 8">
            <a:extLst>
              <a:ext uri="{FF2B5EF4-FFF2-40B4-BE49-F238E27FC236}">
                <a16:creationId xmlns:a16="http://schemas.microsoft.com/office/drawing/2014/main" id="{232CA374-E2F5-FF47-B111-7E3908325330}"/>
              </a:ext>
            </a:extLst>
          </p:cNvPr>
          <p:cNvCxnSpPr>
            <a:cxnSpLocks/>
          </p:cNvCxnSpPr>
          <p:nvPr/>
        </p:nvCxnSpPr>
        <p:spPr>
          <a:xfrm>
            <a:off x="386338" y="5221701"/>
            <a:ext cx="325856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9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b="1" dirty="0">
                <a:latin typeface="+mn-lt"/>
              </a:rPr>
              <a:t>ESG in the EMR 2021</a:t>
            </a:r>
            <a:endParaRPr lang="fr-FR" sz="3200" b="1" dirty="0">
              <a:latin typeface="+mn-lt"/>
            </a:endParaRPr>
          </a:p>
        </p:txBody>
      </p:sp>
      <p:sp>
        <p:nvSpPr>
          <p:cNvPr id="3" name="Espace réservé du contenu 2"/>
          <p:cNvSpPr>
            <a:spLocks noGrp="1"/>
          </p:cNvSpPr>
          <p:nvPr>
            <p:ph idx="1"/>
          </p:nvPr>
        </p:nvSpPr>
        <p:spPr/>
        <p:txBody>
          <a:bodyPr/>
          <a:lstStyle/>
          <a:p>
            <a:pPr>
              <a:buFont typeface="Wingdings" charset="2"/>
              <a:buChar char="§"/>
            </a:pPr>
            <a:r>
              <a:rPr lang="en-US" dirty="0"/>
              <a:t>ESG concept: background and origin</a:t>
            </a:r>
          </a:p>
          <a:p>
            <a:pPr>
              <a:buFont typeface="Wingdings" charset="2"/>
              <a:buChar char="§"/>
            </a:pPr>
            <a:endParaRPr lang="en-US" dirty="0"/>
          </a:p>
          <a:p>
            <a:pPr>
              <a:buFont typeface="Wingdings" charset="2"/>
              <a:buChar char="§"/>
            </a:pPr>
            <a:r>
              <a:rPr lang="en-US" dirty="0"/>
              <a:t>ESG and emerging markets: policy issues</a:t>
            </a:r>
          </a:p>
          <a:p>
            <a:pPr>
              <a:buFont typeface="Wingdings" charset="2"/>
              <a:buChar char="§"/>
            </a:pPr>
            <a:endParaRPr lang="en-US" dirty="0"/>
          </a:p>
          <a:p>
            <a:pPr>
              <a:buFont typeface="Wingdings" charset="2"/>
              <a:buChar char="§"/>
            </a:pPr>
            <a:r>
              <a:rPr lang="en-US" dirty="0"/>
              <a:t>ESG assessment exercise for EMR 2021</a:t>
            </a:r>
          </a:p>
          <a:p>
            <a:pPr>
              <a:buFont typeface="Wingdings" charset="2"/>
              <a:buChar char="§"/>
            </a:pPr>
            <a:endParaRPr lang="en-US" dirty="0"/>
          </a:p>
          <a:p>
            <a:pPr>
              <a:buFont typeface="Wingdings" charset="2"/>
              <a:buChar char="§"/>
            </a:pPr>
            <a:r>
              <a:rPr lang="en-US" dirty="0"/>
              <a:t>ESG assessment challenges in emerging markets</a:t>
            </a:r>
          </a:p>
        </p:txBody>
      </p:sp>
    </p:spTree>
    <p:extLst>
      <p:ext uri="{BB962C8B-B14F-4D97-AF65-F5344CB8AC3E}">
        <p14:creationId xmlns:p14="http://schemas.microsoft.com/office/powerpoint/2010/main" val="72999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40879" y="399539"/>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itle 1">
            <a:extLst>
              <a:ext uri="{FF2B5EF4-FFF2-40B4-BE49-F238E27FC236}">
                <a16:creationId xmlns:a16="http://schemas.microsoft.com/office/drawing/2014/main" id="{5A367F9E-150C-C540-9FEB-B8C276181A1C}"/>
              </a:ext>
            </a:extLst>
          </p:cNvPr>
          <p:cNvSpPr txBox="1">
            <a:spLocks/>
          </p:cNvSpPr>
          <p:nvPr/>
        </p:nvSpPr>
        <p:spPr>
          <a:xfrm>
            <a:off x="884626" y="1380225"/>
            <a:ext cx="10236938" cy="615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p:txBody>
      </p:sp>
      <p:cxnSp>
        <p:nvCxnSpPr>
          <p:cNvPr id="11" name="Прямая соединительная линия 19">
            <a:extLst>
              <a:ext uri="{FF2B5EF4-FFF2-40B4-BE49-F238E27FC236}">
                <a16:creationId xmlns:a16="http://schemas.microsoft.com/office/drawing/2014/main" id="{225331EB-0093-9E46-AF66-E172BADF1E33}"/>
              </a:ext>
            </a:extLst>
          </p:cNvPr>
          <p:cNvCxnSpPr>
            <a:cxnSpLocks/>
          </p:cNvCxnSpPr>
          <p:nvPr/>
        </p:nvCxnSpPr>
        <p:spPr>
          <a:xfrm>
            <a:off x="2078841" y="4933957"/>
            <a:ext cx="219847"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A816C9C8-A106-C442-A49C-64C2CF68BEC0}"/>
              </a:ext>
            </a:extLst>
          </p:cNvPr>
          <p:cNvGrpSpPr/>
          <p:nvPr/>
        </p:nvGrpSpPr>
        <p:grpSpPr>
          <a:xfrm>
            <a:off x="964462" y="1043301"/>
            <a:ext cx="3051205" cy="5206411"/>
            <a:chOff x="964462" y="2316922"/>
            <a:chExt cx="2773823" cy="4087583"/>
          </a:xfrm>
        </p:grpSpPr>
        <p:sp>
          <p:nvSpPr>
            <p:cNvPr id="8" name="Прямоугольник 3">
              <a:extLst>
                <a:ext uri="{FF2B5EF4-FFF2-40B4-BE49-F238E27FC236}">
                  <a16:creationId xmlns:a16="http://schemas.microsoft.com/office/drawing/2014/main" id="{A7D52232-C96A-AF4F-B565-3C21AAAC49AF}"/>
                </a:ext>
              </a:extLst>
            </p:cNvPr>
            <p:cNvSpPr/>
            <p:nvPr/>
          </p:nvSpPr>
          <p:spPr>
            <a:xfrm>
              <a:off x="964462" y="2422017"/>
              <a:ext cx="2773820" cy="3982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9" name="TextBox 8">
              <a:extLst>
                <a:ext uri="{FF2B5EF4-FFF2-40B4-BE49-F238E27FC236}">
                  <a16:creationId xmlns:a16="http://schemas.microsoft.com/office/drawing/2014/main" id="{EF83CC7D-0630-624D-A7B2-DACC0318AE0A}"/>
                </a:ext>
              </a:extLst>
            </p:cNvPr>
            <p:cNvSpPr txBox="1"/>
            <p:nvPr/>
          </p:nvSpPr>
          <p:spPr>
            <a:xfrm>
              <a:off x="1093502" y="2669112"/>
              <a:ext cx="2418228" cy="461665"/>
            </a:xfrm>
            <a:prstGeom prst="rect">
              <a:avLst/>
            </a:prstGeom>
            <a:noFill/>
          </p:spPr>
          <p:txBody>
            <a:bodyPr wrap="square" rtlCol="0">
              <a:spAutoFit/>
            </a:bodyPr>
            <a:lstStyle/>
            <a:p>
              <a:r>
                <a:rPr lang="en-US" sz="24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Environmental</a:t>
              </a:r>
            </a:p>
          </p:txBody>
        </p:sp>
        <p:sp>
          <p:nvSpPr>
            <p:cNvPr id="12" name="Прямоугольник 30">
              <a:extLst>
                <a:ext uri="{FF2B5EF4-FFF2-40B4-BE49-F238E27FC236}">
                  <a16:creationId xmlns:a16="http://schemas.microsoft.com/office/drawing/2014/main" id="{75A56DC9-D35C-FF48-8B89-4D651B8B6BF3}"/>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3" name="TextBox 12">
              <a:extLst>
                <a:ext uri="{FF2B5EF4-FFF2-40B4-BE49-F238E27FC236}">
                  <a16:creationId xmlns:a16="http://schemas.microsoft.com/office/drawing/2014/main" id="{234E8A93-616B-7642-B1CE-FD9ADFB9A7FD}"/>
                </a:ext>
              </a:extLst>
            </p:cNvPr>
            <p:cNvSpPr txBox="1"/>
            <p:nvPr/>
          </p:nvSpPr>
          <p:spPr>
            <a:xfrm>
              <a:off x="964462" y="3421321"/>
              <a:ext cx="2761596" cy="2271389"/>
            </a:xfrm>
            <a:prstGeom prst="rect">
              <a:avLst/>
            </a:prstGeom>
            <a:noFill/>
          </p:spPr>
          <p:txBody>
            <a:bodyPr wrap="square" rtlCol="0">
              <a:spAutoFit/>
            </a:bodyPr>
            <a:lstStyle/>
            <a:p>
              <a:pPr marL="342900" indent="-342900">
                <a:buFont typeface="Arial"/>
                <a:buChar char="•"/>
              </a:pPr>
              <a:r>
                <a:rPr lang="en-US" sz="2000" dirty="0">
                  <a:latin typeface="Arial" panose="020B0604020202020204" pitchFamily="34" charset="0"/>
                </a:rPr>
                <a:t>Climate Change </a:t>
              </a:r>
              <a:r>
                <a:rPr lang="en-US" dirty="0">
                  <a:latin typeface="Arial" panose="020B0604020202020204" pitchFamily="34" charset="0"/>
                </a:rPr>
                <a:t>(carbon emissions, etc.</a:t>
              </a:r>
              <a:r>
                <a:rPr lang="en-US" sz="2000" dirty="0">
                  <a:latin typeface="Arial" panose="020B0604020202020204" pitchFamily="34" charset="0"/>
                </a:rPr>
                <a:t>)</a:t>
              </a:r>
            </a:p>
            <a:p>
              <a:endParaRPr lang="en-US" sz="2000" dirty="0">
                <a:latin typeface="Arial" panose="020B0604020202020204" pitchFamily="34" charset="0"/>
              </a:endParaRPr>
            </a:p>
            <a:p>
              <a:pPr marL="342900" indent="-342900">
                <a:buFont typeface="Arial"/>
                <a:buChar char="•"/>
              </a:pPr>
              <a:r>
                <a:rPr lang="en-US" sz="2000" dirty="0">
                  <a:latin typeface="Arial" panose="020B0604020202020204" pitchFamily="34" charset="0"/>
                </a:rPr>
                <a:t>Natural capital </a:t>
              </a:r>
              <a:r>
                <a:rPr lang="en-US" dirty="0">
                  <a:latin typeface="Arial" panose="020B0604020202020204" pitchFamily="34" charset="0"/>
                </a:rPr>
                <a:t>(biodiversity, water management, land use, etc.)</a:t>
              </a:r>
            </a:p>
            <a:p>
              <a:endParaRPr lang="en-US" dirty="0">
                <a:latin typeface="Arial" panose="020B0604020202020204" pitchFamily="34" charset="0"/>
              </a:endParaRPr>
            </a:p>
            <a:p>
              <a:pPr marL="342900" indent="-342900">
                <a:buFont typeface="Arial"/>
                <a:buChar char="•"/>
              </a:pPr>
              <a:r>
                <a:rPr lang="en-US" sz="2000" dirty="0">
                  <a:latin typeface="Arial" panose="020B0604020202020204" pitchFamily="34" charset="0"/>
                </a:rPr>
                <a:t>Waste and recycling</a:t>
              </a:r>
            </a:p>
            <a:p>
              <a:endParaRPr lang="en-US" sz="2000" dirty="0">
                <a:latin typeface="Arial" panose="020B0604020202020204" pitchFamily="34" charset="0"/>
              </a:endParaRPr>
            </a:p>
            <a:p>
              <a:pPr marL="342900" indent="-342900">
                <a:buFont typeface="Arial"/>
                <a:buChar char="•"/>
              </a:pPr>
              <a:r>
                <a:rPr lang="en-US" sz="2000" dirty="0">
                  <a:latin typeface="Arial" panose="020B0604020202020204" pitchFamily="34" charset="0"/>
                </a:rPr>
                <a:t>Energy efficiency</a:t>
              </a:r>
              <a:endParaRPr lang="en-US" sz="2000" dirty="0"/>
            </a:p>
          </p:txBody>
        </p:sp>
        <p:cxnSp>
          <p:nvCxnSpPr>
            <p:cNvPr id="3" name="Straight Connector 2">
              <a:extLst>
                <a:ext uri="{FF2B5EF4-FFF2-40B4-BE49-F238E27FC236}">
                  <a16:creationId xmlns:a16="http://schemas.microsoft.com/office/drawing/2014/main" id="{2BA4C643-67C8-7340-8D7C-C0115C04A441}"/>
                </a:ext>
              </a:extLst>
            </p:cNvPr>
            <p:cNvCxnSpPr/>
            <p:nvPr/>
          </p:nvCxnSpPr>
          <p:spPr>
            <a:xfrm>
              <a:off x="1196788" y="3235627"/>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61912AC-5A39-5A40-B80B-72540B034276}"/>
              </a:ext>
            </a:extLst>
          </p:cNvPr>
          <p:cNvGrpSpPr/>
          <p:nvPr/>
        </p:nvGrpSpPr>
        <p:grpSpPr>
          <a:xfrm>
            <a:off x="4491752" y="1043300"/>
            <a:ext cx="3051205" cy="4769604"/>
            <a:chOff x="3970608" y="2316922"/>
            <a:chExt cx="2773823" cy="4087583"/>
          </a:xfrm>
        </p:grpSpPr>
        <p:sp>
          <p:nvSpPr>
            <p:cNvPr id="14" name="Прямоугольник 3">
              <a:extLst>
                <a:ext uri="{FF2B5EF4-FFF2-40B4-BE49-F238E27FC236}">
                  <a16:creationId xmlns:a16="http://schemas.microsoft.com/office/drawing/2014/main" id="{1AD073E8-EAE1-D94C-A2F5-88CDE1689E86}"/>
                </a:ext>
              </a:extLst>
            </p:cNvPr>
            <p:cNvSpPr/>
            <p:nvPr/>
          </p:nvSpPr>
          <p:spPr>
            <a:xfrm>
              <a:off x="3970608" y="2817070"/>
              <a:ext cx="2773820" cy="358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5" name="TextBox 14">
              <a:extLst>
                <a:ext uri="{FF2B5EF4-FFF2-40B4-BE49-F238E27FC236}">
                  <a16:creationId xmlns:a16="http://schemas.microsoft.com/office/drawing/2014/main" id="{8A765097-5210-DC4F-ACED-70035085263E}"/>
                </a:ext>
              </a:extLst>
            </p:cNvPr>
            <p:cNvSpPr txBox="1"/>
            <p:nvPr/>
          </p:nvSpPr>
          <p:spPr>
            <a:xfrm>
              <a:off x="4099648" y="2669112"/>
              <a:ext cx="2516365" cy="461665"/>
            </a:xfrm>
            <a:prstGeom prst="rect">
              <a:avLst/>
            </a:prstGeom>
            <a:noFill/>
          </p:spPr>
          <p:txBody>
            <a:bodyPr wrap="square" rtlCol="0">
              <a:spAutoFit/>
            </a:bodyPr>
            <a:lstStyle/>
            <a:p>
              <a:r>
                <a:rPr lang="en-US" sz="24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Social</a:t>
              </a:r>
            </a:p>
          </p:txBody>
        </p:sp>
        <p:sp>
          <p:nvSpPr>
            <p:cNvPr id="16" name="Прямоугольник 30">
              <a:extLst>
                <a:ext uri="{FF2B5EF4-FFF2-40B4-BE49-F238E27FC236}">
                  <a16:creationId xmlns:a16="http://schemas.microsoft.com/office/drawing/2014/main" id="{501FD6A4-2F4C-6649-BAED-8D159C2AECCE}"/>
                </a:ext>
              </a:extLst>
            </p:cNvPr>
            <p:cNvSpPr/>
            <p:nvPr/>
          </p:nvSpPr>
          <p:spPr>
            <a:xfrm rot="16200000">
              <a:off x="5245233"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18" name="Straight Connector 17">
              <a:extLst>
                <a:ext uri="{FF2B5EF4-FFF2-40B4-BE49-F238E27FC236}">
                  <a16:creationId xmlns:a16="http://schemas.microsoft.com/office/drawing/2014/main" id="{6C7CD8C3-F49D-8B4A-87C6-BBAE357F3C7C}"/>
                </a:ext>
              </a:extLst>
            </p:cNvPr>
            <p:cNvCxnSpPr/>
            <p:nvPr/>
          </p:nvCxnSpPr>
          <p:spPr>
            <a:xfrm>
              <a:off x="4202934" y="3345548"/>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30ACC0C-D1C2-3240-A05D-1019B86522E2}"/>
              </a:ext>
            </a:extLst>
          </p:cNvPr>
          <p:cNvGrpSpPr/>
          <p:nvPr/>
        </p:nvGrpSpPr>
        <p:grpSpPr>
          <a:xfrm>
            <a:off x="8032489" y="1043300"/>
            <a:ext cx="3051205" cy="5206412"/>
            <a:chOff x="6976751" y="2316922"/>
            <a:chExt cx="2773823" cy="4087583"/>
          </a:xfrm>
        </p:grpSpPr>
        <p:sp>
          <p:nvSpPr>
            <p:cNvPr id="19" name="Прямоугольник 3">
              <a:extLst>
                <a:ext uri="{FF2B5EF4-FFF2-40B4-BE49-F238E27FC236}">
                  <a16:creationId xmlns:a16="http://schemas.microsoft.com/office/drawing/2014/main" id="{FFD81AB1-E5C1-554C-82FA-DAA588E56770}"/>
                </a:ext>
              </a:extLst>
            </p:cNvPr>
            <p:cNvSpPr/>
            <p:nvPr/>
          </p:nvSpPr>
          <p:spPr>
            <a:xfrm>
              <a:off x="6976751" y="2422017"/>
              <a:ext cx="2773820" cy="3982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20" name="TextBox 19">
              <a:extLst>
                <a:ext uri="{FF2B5EF4-FFF2-40B4-BE49-F238E27FC236}">
                  <a16:creationId xmlns:a16="http://schemas.microsoft.com/office/drawing/2014/main" id="{F7CA8E6C-E930-F849-BA5A-F2869BD49D2B}"/>
                </a:ext>
              </a:extLst>
            </p:cNvPr>
            <p:cNvSpPr txBox="1"/>
            <p:nvPr/>
          </p:nvSpPr>
          <p:spPr>
            <a:xfrm>
              <a:off x="7105791" y="2669112"/>
              <a:ext cx="2644780" cy="461665"/>
            </a:xfrm>
            <a:prstGeom prst="rect">
              <a:avLst/>
            </a:prstGeom>
            <a:noFill/>
          </p:spPr>
          <p:txBody>
            <a:bodyPr wrap="square" rtlCol="0">
              <a:spAutoFit/>
            </a:bodyPr>
            <a:lstStyle/>
            <a:p>
              <a:r>
                <a:rPr lang="en-US" sz="24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Governance</a:t>
              </a:r>
            </a:p>
          </p:txBody>
        </p:sp>
        <p:sp>
          <p:nvSpPr>
            <p:cNvPr id="21" name="Прямоугольник 30">
              <a:extLst>
                <a:ext uri="{FF2B5EF4-FFF2-40B4-BE49-F238E27FC236}">
                  <a16:creationId xmlns:a16="http://schemas.microsoft.com/office/drawing/2014/main" id="{D239CA04-7BB5-0643-8EFD-FB430C5AD146}"/>
                </a:ext>
              </a:extLst>
            </p:cNvPr>
            <p:cNvSpPr/>
            <p:nvPr/>
          </p:nvSpPr>
          <p:spPr>
            <a:xfrm rot="16200000">
              <a:off x="8251376"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cxnSp>
          <p:nvCxnSpPr>
            <p:cNvPr id="23" name="Straight Connector 22">
              <a:extLst>
                <a:ext uri="{FF2B5EF4-FFF2-40B4-BE49-F238E27FC236}">
                  <a16:creationId xmlns:a16="http://schemas.microsoft.com/office/drawing/2014/main" id="{01F931C6-B5D7-4C45-8346-D06C6C1A3CB2}"/>
                </a:ext>
              </a:extLst>
            </p:cNvPr>
            <p:cNvCxnSpPr/>
            <p:nvPr/>
          </p:nvCxnSpPr>
          <p:spPr>
            <a:xfrm>
              <a:off x="7209078" y="3254601"/>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15</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6FA6EAA-A7CB-49F3-9D69-A83570CDA6FA}"/>
              </a:ext>
            </a:extLst>
          </p:cNvPr>
          <p:cNvSpPr txBox="1"/>
          <p:nvPr/>
        </p:nvSpPr>
        <p:spPr>
          <a:xfrm>
            <a:off x="4558037" y="2540467"/>
            <a:ext cx="3037758" cy="3077766"/>
          </a:xfrm>
          <a:prstGeom prst="rect">
            <a:avLst/>
          </a:prstGeom>
          <a:noFill/>
        </p:spPr>
        <p:txBody>
          <a:bodyPr wrap="square" rtlCol="0">
            <a:spAutoFit/>
          </a:bodyPr>
          <a:lstStyle/>
          <a:p>
            <a:pPr marL="342900" indent="-342900">
              <a:buFont typeface="Arial"/>
              <a:buChar char="•"/>
            </a:pPr>
            <a:r>
              <a:rPr lang="en-US" sz="2000" i="0" dirty="0">
                <a:effectLst/>
                <a:latin typeface="Arial" panose="020B0604020202020204" pitchFamily="34" charset="0"/>
              </a:rPr>
              <a:t>Human rights</a:t>
            </a:r>
            <a:endParaRPr lang="en-US" sz="2000" dirty="0">
              <a:latin typeface="Arial" panose="020B0604020202020204" pitchFamily="34" charset="0"/>
            </a:endParaRPr>
          </a:p>
          <a:p>
            <a:pPr marL="342900" indent="-342900">
              <a:buFont typeface="Arial"/>
              <a:buChar char="•"/>
            </a:pPr>
            <a:r>
              <a:rPr lang="en-US" sz="2000" i="0" dirty="0">
                <a:effectLst/>
                <a:latin typeface="Arial" panose="020B0604020202020204" pitchFamily="34" charset="0"/>
              </a:rPr>
              <a:t>Human resources management </a:t>
            </a:r>
            <a:r>
              <a:rPr lang="en-US" i="0" dirty="0">
                <a:effectLst/>
                <a:latin typeface="Arial" panose="020B0604020202020204" pitchFamily="34" charset="0"/>
              </a:rPr>
              <a:t>(labor relations, etc.)</a:t>
            </a:r>
          </a:p>
          <a:p>
            <a:pPr marL="342900" indent="-342900">
              <a:buFont typeface="Arial"/>
              <a:buChar char="•"/>
            </a:pPr>
            <a:r>
              <a:rPr lang="en-US" sz="2000" dirty="0">
                <a:latin typeface="Arial" panose="020B0604020202020204" pitchFamily="34" charset="0"/>
              </a:rPr>
              <a:t>Diversity</a:t>
            </a:r>
            <a:endParaRPr lang="en-US" sz="2000" i="0" dirty="0">
              <a:effectLst/>
              <a:latin typeface="Arial" panose="020B0604020202020204" pitchFamily="34" charset="0"/>
            </a:endParaRPr>
          </a:p>
          <a:p>
            <a:pPr marL="342900" indent="-342900">
              <a:buFont typeface="Arial"/>
              <a:buChar char="•"/>
            </a:pPr>
            <a:r>
              <a:rPr lang="en-US" sz="2000" dirty="0">
                <a:latin typeface="Arial" panose="020B0604020202020204" pitchFamily="34" charset="0"/>
              </a:rPr>
              <a:t>Health and Safety</a:t>
            </a:r>
            <a:endParaRPr lang="en-US" sz="2000" i="0" dirty="0">
              <a:effectLst/>
              <a:latin typeface="Arial" panose="020B0604020202020204" pitchFamily="34" charset="0"/>
            </a:endParaRPr>
          </a:p>
          <a:p>
            <a:pPr marL="342900" indent="-342900">
              <a:buFont typeface="Arial"/>
              <a:buChar char="•"/>
            </a:pPr>
            <a:r>
              <a:rPr lang="en-US" sz="2000" i="0" dirty="0">
                <a:effectLst/>
                <a:latin typeface="Arial" panose="020B0604020202020204" pitchFamily="34" charset="0"/>
              </a:rPr>
              <a:t> Product liability</a:t>
            </a:r>
          </a:p>
          <a:p>
            <a:pPr marL="342900" indent="-342900">
              <a:buFont typeface="Arial"/>
              <a:buChar char="•"/>
            </a:pPr>
            <a:r>
              <a:rPr lang="en-US" sz="2000" dirty="0">
                <a:latin typeface="Arial" panose="020B0604020202020204" pitchFamily="34" charset="0"/>
              </a:rPr>
              <a:t>Responsible marketing and R&amp;D</a:t>
            </a:r>
            <a:endParaRPr lang="en-US" sz="2000" i="0" dirty="0">
              <a:effectLst/>
              <a:latin typeface="Arial" panose="020B0604020202020204" pitchFamily="34" charset="0"/>
            </a:endParaRPr>
          </a:p>
          <a:p>
            <a:pPr marL="342900" indent="-342900">
              <a:buFont typeface="Arial"/>
              <a:buChar char="•"/>
            </a:pPr>
            <a:r>
              <a:rPr lang="en-US" sz="2000" dirty="0">
                <a:latin typeface="Arial" panose="020B0604020202020204" pitchFamily="34" charset="0"/>
              </a:rPr>
              <a:t>Community relations</a:t>
            </a:r>
            <a:endParaRPr lang="en-US" sz="1600" dirty="0"/>
          </a:p>
        </p:txBody>
      </p:sp>
      <p:sp>
        <p:nvSpPr>
          <p:cNvPr id="26" name="TextBox 25">
            <a:extLst>
              <a:ext uri="{FF2B5EF4-FFF2-40B4-BE49-F238E27FC236}">
                <a16:creationId xmlns:a16="http://schemas.microsoft.com/office/drawing/2014/main" id="{D4CD2A16-E9BD-4ED2-9D6A-4544B6DF06C4}"/>
              </a:ext>
            </a:extLst>
          </p:cNvPr>
          <p:cNvSpPr txBox="1"/>
          <p:nvPr/>
        </p:nvSpPr>
        <p:spPr>
          <a:xfrm>
            <a:off x="8032486" y="2515152"/>
            <a:ext cx="3089078" cy="1969770"/>
          </a:xfrm>
          <a:prstGeom prst="rect">
            <a:avLst/>
          </a:prstGeom>
          <a:noFill/>
        </p:spPr>
        <p:txBody>
          <a:bodyPr wrap="square" rtlCol="0">
            <a:spAutoFit/>
          </a:bodyPr>
          <a:lstStyle/>
          <a:p>
            <a:pPr marL="342900" indent="-342900">
              <a:buFont typeface="Arial"/>
              <a:buChar char="•"/>
            </a:pPr>
            <a:r>
              <a:rPr lang="en-US" sz="2000" dirty="0" err="1">
                <a:latin typeface="Arial" panose="020B0604020202020204" pitchFamily="34" charset="0"/>
              </a:rPr>
              <a:t>CorporateGovernance</a:t>
            </a:r>
            <a:r>
              <a:rPr lang="en-US" sz="2000" dirty="0">
                <a:latin typeface="Arial" panose="020B0604020202020204" pitchFamily="34" charset="0"/>
              </a:rPr>
              <a:t> (</a:t>
            </a:r>
            <a:r>
              <a:rPr lang="en-US" dirty="0">
                <a:latin typeface="Arial" panose="020B0604020202020204" pitchFamily="34" charset="0"/>
              </a:rPr>
              <a:t>ownership and control, decision making processes, accountability, etc.)</a:t>
            </a:r>
          </a:p>
          <a:p>
            <a:pPr marL="342900" indent="-342900">
              <a:buFont typeface="Arial"/>
              <a:buChar char="•"/>
            </a:pPr>
            <a:r>
              <a:rPr lang="en-US" sz="2000" dirty="0">
                <a:latin typeface="Arial" panose="020B0604020202020204" pitchFamily="34" charset="0"/>
              </a:rPr>
              <a:t>Corporate behavior (</a:t>
            </a:r>
            <a:r>
              <a:rPr lang="en-US" dirty="0">
                <a:latin typeface="Arial" panose="020B0604020202020204" pitchFamily="34" charset="0"/>
              </a:rPr>
              <a:t>bribery and corruption, transparency, etc.) </a:t>
            </a:r>
          </a:p>
        </p:txBody>
      </p:sp>
      <p:sp>
        <p:nvSpPr>
          <p:cNvPr id="27" name="TextBox 26">
            <a:extLst>
              <a:ext uri="{FF2B5EF4-FFF2-40B4-BE49-F238E27FC236}">
                <a16:creationId xmlns:a16="http://schemas.microsoft.com/office/drawing/2014/main" id="{CA49215B-DE11-499A-9D72-0DF6A544CD46}"/>
              </a:ext>
            </a:extLst>
          </p:cNvPr>
          <p:cNvSpPr txBox="1"/>
          <p:nvPr/>
        </p:nvSpPr>
        <p:spPr>
          <a:xfrm>
            <a:off x="837262" y="6478291"/>
            <a:ext cx="8839200" cy="276999"/>
          </a:xfrm>
          <a:prstGeom prst="rect">
            <a:avLst/>
          </a:prstGeom>
          <a:noFill/>
        </p:spPr>
        <p:txBody>
          <a:bodyPr wrap="square" rtlCol="0">
            <a:spAutoFit/>
          </a:bodyPr>
          <a:lstStyle/>
          <a:p>
            <a:r>
              <a:rPr lang="en-US" sz="1200" dirty="0"/>
              <a:t>Source: </a:t>
            </a:r>
            <a:r>
              <a:rPr lang="en-US" sz="1200" dirty="0" err="1"/>
              <a:t>Robeco</a:t>
            </a:r>
            <a:r>
              <a:rPr lang="en-US" sz="1200" dirty="0"/>
              <a:t> (www.robeco.com), accessed May 2021</a:t>
            </a:r>
            <a:endParaRPr lang="en-US" sz="1200" baseline="30000" dirty="0"/>
          </a:p>
        </p:txBody>
      </p:sp>
    </p:spTree>
    <p:extLst>
      <p:ext uri="{BB962C8B-B14F-4D97-AF65-F5344CB8AC3E}">
        <p14:creationId xmlns:p14="http://schemas.microsoft.com/office/powerpoint/2010/main" val="127951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588900-A443-409E-8F30-37B8E7C58D06}"/>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8" name="Footer Placeholder 4">
            <a:extLst>
              <a:ext uri="{FF2B5EF4-FFF2-40B4-BE49-F238E27FC236}">
                <a16:creationId xmlns:a16="http://schemas.microsoft.com/office/drawing/2014/main" id="{8BDA117E-424F-0E4C-98E9-FCEAC353EA44}"/>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16</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788F1A3-BC59-9A4F-BB1F-023C9A385F08}"/>
              </a:ext>
            </a:extLst>
          </p:cNvPr>
          <p:cNvCxnSpPr>
            <a:cxnSpLocks/>
          </p:cNvCxnSpPr>
          <p:nvPr/>
        </p:nvCxnSpPr>
        <p:spPr>
          <a:xfrm>
            <a:off x="427680" y="5600700"/>
            <a:ext cx="5710813"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6B644185-D84D-0448-BC42-52FCC036830E}"/>
              </a:ext>
            </a:extLst>
          </p:cNvPr>
          <p:cNvSpPr txBox="1">
            <a:spLocks/>
          </p:cNvSpPr>
          <p:nvPr/>
        </p:nvSpPr>
        <p:spPr>
          <a:xfrm>
            <a:off x="427680" y="4801435"/>
            <a:ext cx="9144000" cy="467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cs typeface="Arial" panose="020B0604020202020204" pitchFamily="34" charset="0"/>
              </a:rPr>
              <a:t>STEP 1: List of emerging market firms</a:t>
            </a:r>
            <a:endParaRPr lang="en-US" b="1" dirty="0">
              <a:effectLst>
                <a:outerShdw blurRad="63500" sx="102000" sy="102000" algn="ctr" rotWithShape="0">
                  <a:prstClr val="black">
                    <a:alpha val="40000"/>
                  </a:prstClr>
                </a:outerShdw>
              </a:effectLst>
              <a:cs typeface="Arial" panose="020B0604020202020204" pitchFamily="34" charset="0"/>
            </a:endParaRPr>
          </a:p>
        </p:txBody>
      </p:sp>
    </p:spTree>
    <p:extLst>
      <p:ext uri="{BB962C8B-B14F-4D97-AF65-F5344CB8AC3E}">
        <p14:creationId xmlns:p14="http://schemas.microsoft.com/office/powerpoint/2010/main" val="649745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580448"/>
            <a:ext cx="10806098" cy="820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C00000"/>
                </a:solidFill>
                <a:effectLst>
                  <a:outerShdw blurRad="50800" dist="38100" dir="8100000" algn="tr" rotWithShape="0">
                    <a:prstClr val="black">
                      <a:alpha val="40000"/>
                    </a:prstClr>
                  </a:outerShdw>
                </a:effectLst>
                <a:latin typeface="+mn-lt"/>
                <a:cs typeface="Arial Black" panose="020B0604020202020204" pitchFamily="34" charset="0"/>
              </a:rPr>
              <a:t>Criteria and database</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427481"/>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17</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Rectángulo 8">
            <a:extLst>
              <a:ext uri="{FF2B5EF4-FFF2-40B4-BE49-F238E27FC236}">
                <a16:creationId xmlns:a16="http://schemas.microsoft.com/office/drawing/2014/main" id="{97D3EF1F-B1F9-453D-AEAE-549BEC63461A}"/>
              </a:ext>
            </a:extLst>
          </p:cNvPr>
          <p:cNvSpPr/>
          <p:nvPr/>
        </p:nvSpPr>
        <p:spPr>
          <a:xfrm>
            <a:off x="838200" y="2077676"/>
            <a:ext cx="10515600" cy="3123932"/>
          </a:xfrm>
          <a:prstGeom prst="rect">
            <a:avLst/>
          </a:prstGeom>
        </p:spPr>
        <p:txBody>
          <a:bodyPr wrap="square">
            <a:spAutoFit/>
          </a:bodyPr>
          <a:lstStyle/>
          <a:p>
            <a:pPr marL="342900" indent="-342900">
              <a:spcAft>
                <a:spcPts val="1800"/>
              </a:spcAft>
              <a:buAutoNum type="arabicPeriod"/>
            </a:pPr>
            <a:r>
              <a:rPr lang="en-US" sz="2000" b="1" dirty="0">
                <a:solidFill>
                  <a:srgbClr val="C00000"/>
                </a:solidFill>
                <a:latin typeface="+mn-lt"/>
                <a:cs typeface="Arial" panose="020B0604020202020204" pitchFamily="34" charset="0"/>
              </a:rPr>
              <a:t>Companies and subsidiaries</a:t>
            </a:r>
          </a:p>
          <a:p>
            <a:pPr marL="342900" indent="-342900">
              <a:spcAft>
                <a:spcPts val="1200"/>
              </a:spcAft>
              <a:buAutoNum type="arabicPeriod"/>
            </a:pPr>
            <a:r>
              <a:rPr lang="en-US" sz="2000" b="1" dirty="0">
                <a:solidFill>
                  <a:srgbClr val="C00000"/>
                </a:solidFill>
                <a:latin typeface="+mn-lt"/>
                <a:cs typeface="Arial" panose="020B0604020202020204" pitchFamily="34" charset="0"/>
              </a:rPr>
              <a:t>Companies with International Securities Identification Number (ISIN) only*</a:t>
            </a:r>
          </a:p>
          <a:p>
            <a:pPr marL="342900" lvl="6" indent="-342900">
              <a:spcAft>
                <a:spcPts val="1800"/>
              </a:spcAft>
              <a:buFont typeface="Arial" panose="020B0604020202020204" pitchFamily="34" charset="0"/>
              <a:buChar char="•"/>
            </a:pPr>
            <a:r>
              <a:rPr lang="en-US" sz="1600" dirty="0">
                <a:latin typeface="+mn-lt"/>
                <a:cs typeface="Arial" panose="020B0604020202020204" pitchFamily="34" charset="0"/>
              </a:rPr>
              <a:t>The filter excludes government institutions (i.e., countries, municipalities), private investment firms, religious institutions, funds, and others</a:t>
            </a:r>
          </a:p>
          <a:p>
            <a:pPr marL="342900" indent="-342900">
              <a:spcAft>
                <a:spcPts val="1800"/>
              </a:spcAft>
              <a:buAutoNum type="arabicPeriod"/>
            </a:pPr>
            <a:r>
              <a:rPr lang="en-US" sz="2000" b="1" dirty="0">
                <a:solidFill>
                  <a:srgbClr val="C00000"/>
                </a:solidFill>
                <a:latin typeface="+mn-lt"/>
                <a:cs typeface="Arial" panose="020B0604020202020204" pitchFamily="34" charset="0"/>
              </a:rPr>
              <a:t>Revenues &gt; US $1 billion*</a:t>
            </a:r>
          </a:p>
          <a:p>
            <a:pPr marL="342900" indent="-342900">
              <a:spcAft>
                <a:spcPts val="1200"/>
              </a:spcAft>
              <a:buAutoNum type="arabicPeriod"/>
            </a:pPr>
            <a:r>
              <a:rPr lang="en-US" sz="2000" b="1" dirty="0">
                <a:solidFill>
                  <a:srgbClr val="C00000"/>
                </a:solidFill>
                <a:latin typeface="+mn-lt"/>
                <a:cs typeface="Arial" panose="020B0604020202020204" pitchFamily="34" charset="0"/>
              </a:rPr>
              <a:t>Headquartered in an emerging country**</a:t>
            </a:r>
          </a:p>
          <a:p>
            <a:pPr>
              <a:spcAft>
                <a:spcPts val="1800"/>
              </a:spcAft>
            </a:pPr>
            <a:r>
              <a:rPr lang="en-US" sz="1600" dirty="0">
                <a:latin typeface="+mn-lt"/>
                <a:cs typeface="Arial" panose="020B0604020202020204" pitchFamily="34" charset="0"/>
              </a:rPr>
              <a:t>      Based on 2021 EMR E20 criteria definition (exclude about 40 countries with highest GDP per capita)</a:t>
            </a:r>
          </a:p>
        </p:txBody>
      </p:sp>
      <p:sp>
        <p:nvSpPr>
          <p:cNvPr id="2" name="TextBox 1">
            <a:extLst>
              <a:ext uri="{FF2B5EF4-FFF2-40B4-BE49-F238E27FC236}">
                <a16:creationId xmlns:a16="http://schemas.microsoft.com/office/drawing/2014/main" id="{2AF6E22F-3364-452F-A57E-69D3A0992EE3}"/>
              </a:ext>
            </a:extLst>
          </p:cNvPr>
          <p:cNvSpPr txBox="1"/>
          <p:nvPr/>
        </p:nvSpPr>
        <p:spPr>
          <a:xfrm>
            <a:off x="837262" y="5591989"/>
            <a:ext cx="10516538" cy="677108"/>
          </a:xfrm>
          <a:prstGeom prst="rect">
            <a:avLst/>
          </a:prstGeom>
          <a:noFill/>
        </p:spPr>
        <p:txBody>
          <a:bodyPr wrap="square" rtlCol="0">
            <a:spAutoFit/>
          </a:bodyPr>
          <a:lstStyle/>
          <a:p>
            <a:pPr algn="just"/>
            <a:r>
              <a:rPr lang="pt-BR" dirty="0"/>
              <a:t>* </a:t>
            </a:r>
            <a:r>
              <a:rPr lang="pt-BR" sz="1200" dirty="0" err="1"/>
              <a:t>Mostly</a:t>
            </a:r>
            <a:r>
              <a:rPr lang="pt-BR" sz="1200" dirty="0"/>
              <a:t> </a:t>
            </a:r>
            <a:r>
              <a:rPr lang="pt-BR" sz="1200" dirty="0" err="1"/>
              <a:t>publicly</a:t>
            </a:r>
            <a:r>
              <a:rPr lang="pt-BR" sz="1200" dirty="0"/>
              <a:t> </a:t>
            </a:r>
            <a:r>
              <a:rPr lang="pt-BR" sz="1200" dirty="0" err="1"/>
              <a:t>quoted</a:t>
            </a:r>
            <a:r>
              <a:rPr lang="pt-BR" sz="1200" dirty="0"/>
              <a:t> companies, but some private or </a:t>
            </a:r>
            <a:r>
              <a:rPr lang="pt-BR" sz="1200" dirty="0" err="1"/>
              <a:t>mixed</a:t>
            </a:r>
            <a:r>
              <a:rPr lang="pt-BR" sz="1200" dirty="0"/>
              <a:t> </a:t>
            </a:r>
            <a:r>
              <a:rPr lang="pt-BR" sz="1200" dirty="0" err="1"/>
              <a:t>ownership</a:t>
            </a:r>
            <a:r>
              <a:rPr lang="pt-BR" sz="1200" dirty="0"/>
              <a:t> (SOE/</a:t>
            </a:r>
            <a:r>
              <a:rPr lang="pt-BR" sz="1200" dirty="0" err="1"/>
              <a:t>public</a:t>
            </a:r>
            <a:r>
              <a:rPr lang="pt-BR" sz="1200" dirty="0"/>
              <a:t> </a:t>
            </a:r>
            <a:r>
              <a:rPr lang="pt-BR" sz="1200" dirty="0" err="1"/>
              <a:t>companies</a:t>
            </a:r>
            <a:r>
              <a:rPr lang="pt-BR" sz="1200" dirty="0"/>
              <a:t>), based on S&amp;P Capital IQ’s classification of company types (</a:t>
            </a:r>
            <a:r>
              <a:rPr lang="pt-BR" sz="1200" dirty="0" err="1"/>
              <a:t>accessed</a:t>
            </a:r>
            <a:r>
              <a:rPr lang="pt-BR" sz="1200" dirty="0"/>
              <a:t> </a:t>
            </a:r>
            <a:r>
              <a:rPr lang="pt-BR" sz="1200" dirty="0" err="1"/>
              <a:t>March</a:t>
            </a:r>
            <a:r>
              <a:rPr lang="pt-BR" sz="1200" dirty="0"/>
              <a:t> 31, 2021)</a:t>
            </a:r>
          </a:p>
          <a:p>
            <a:pPr algn="just"/>
            <a:r>
              <a:rPr lang="pt-BR" sz="1200" dirty="0"/>
              <a:t>** </a:t>
            </a:r>
            <a:r>
              <a:rPr lang="pt-BR" sz="1200" dirty="0" err="1"/>
              <a:t>Headquarter</a:t>
            </a:r>
            <a:r>
              <a:rPr lang="pt-BR" sz="1200" dirty="0"/>
              <a:t> </a:t>
            </a:r>
            <a:r>
              <a:rPr lang="pt-BR" sz="1200" dirty="0" err="1"/>
              <a:t>of</a:t>
            </a:r>
            <a:r>
              <a:rPr lang="pt-BR" sz="1200" dirty="0"/>
              <a:t> </a:t>
            </a:r>
            <a:r>
              <a:rPr lang="pt-BR" sz="1200" dirty="0" err="1"/>
              <a:t>the</a:t>
            </a:r>
            <a:r>
              <a:rPr lang="pt-BR" sz="1200" dirty="0"/>
              <a:t> </a:t>
            </a:r>
            <a:r>
              <a:rPr lang="pt-BR" sz="1200" dirty="0" err="1"/>
              <a:t>ultimate</a:t>
            </a:r>
            <a:r>
              <a:rPr lang="pt-BR" sz="1200" dirty="0"/>
              <a:t> parent company, according to Bureau van Dijk’s Orbis; Macau and Hong Kong are </a:t>
            </a:r>
            <a:r>
              <a:rPr lang="pt-BR" sz="1200" dirty="0" err="1"/>
              <a:t>included</a:t>
            </a:r>
            <a:r>
              <a:rPr lang="pt-BR" sz="1200" dirty="0"/>
              <a:t> </a:t>
            </a:r>
            <a:r>
              <a:rPr lang="pt-BR" sz="1200" dirty="0" err="1"/>
              <a:t>under</a:t>
            </a:r>
            <a:r>
              <a:rPr lang="pt-BR" sz="1200" dirty="0"/>
              <a:t> China</a:t>
            </a:r>
            <a:endParaRPr lang="en-US" sz="1200" dirty="0"/>
          </a:p>
        </p:txBody>
      </p:sp>
      <p:sp>
        <p:nvSpPr>
          <p:cNvPr id="27" name="Subtitle 1">
            <a:extLst>
              <a:ext uri="{FF2B5EF4-FFF2-40B4-BE49-F238E27FC236}">
                <a16:creationId xmlns:a16="http://schemas.microsoft.com/office/drawing/2014/main" id="{1C96E01D-3EEB-4367-9373-C86BA63D41BF}"/>
              </a:ext>
            </a:extLst>
          </p:cNvPr>
          <p:cNvSpPr txBox="1">
            <a:spLocks/>
          </p:cNvSpPr>
          <p:nvPr/>
        </p:nvSpPr>
        <p:spPr>
          <a:xfrm>
            <a:off x="838200" y="1304899"/>
            <a:ext cx="10615376" cy="772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cs typeface="Arial" panose="020B0604020202020204" pitchFamily="34" charset="0"/>
              </a:rPr>
              <a:t>The database used is </a:t>
            </a:r>
            <a:r>
              <a:rPr lang="en-US" sz="1800" b="1" dirty="0">
                <a:solidFill>
                  <a:srgbClr val="C00000"/>
                </a:solidFill>
                <a:cs typeface="Arial" panose="020B0604020202020204" pitchFamily="34" charset="0"/>
              </a:rPr>
              <a:t>S&amp;P Capital IQ </a:t>
            </a:r>
            <a:r>
              <a:rPr lang="en-US" sz="1800" b="1" dirty="0">
                <a:cs typeface="Arial" panose="020B0604020202020204" pitchFamily="34" charset="0"/>
              </a:rPr>
              <a:t>(</a:t>
            </a:r>
            <a:r>
              <a:rPr lang="en-US" sz="1800" dirty="0">
                <a:cs typeface="Arial" panose="020B0604020202020204" pitchFamily="34" charset="0"/>
              </a:rPr>
              <a:t>fast unlimited screening, convenient functionalities, better coverage of emerging market multinationals)</a:t>
            </a:r>
          </a:p>
          <a:p>
            <a:pPr marL="0" indent="0">
              <a:buNone/>
            </a:pPr>
            <a:endParaRPr lang="en-US" sz="1800" dirty="0">
              <a:effectLst>
                <a:outerShdw blurRad="63500" sx="102000" sy="102000" algn="ctr" rotWithShape="0">
                  <a:prstClr val="black">
                    <a:alpha val="40000"/>
                  </a:prstClr>
                </a:outerShdw>
              </a:effectLst>
              <a:cs typeface="Arial" panose="020B0604020202020204" pitchFamily="34" charset="0"/>
            </a:endParaRPr>
          </a:p>
          <a:p>
            <a:pPr marL="0" indent="0">
              <a:buNone/>
            </a:pPr>
            <a:endParaRPr lang="en-US" sz="1800" dirty="0">
              <a:effectLst>
                <a:outerShdw blurRad="63500" sx="102000" sy="102000" algn="ctr" rotWithShape="0">
                  <a:prstClr val="black">
                    <a:alpha val="40000"/>
                  </a:prstClr>
                </a:outerShdw>
              </a:effectLst>
              <a:cs typeface="Arial" panose="020B0604020202020204" pitchFamily="34" charset="0"/>
            </a:endParaRPr>
          </a:p>
        </p:txBody>
      </p:sp>
    </p:spTree>
    <p:extLst>
      <p:ext uri="{BB962C8B-B14F-4D97-AF65-F5344CB8AC3E}">
        <p14:creationId xmlns:p14="http://schemas.microsoft.com/office/powerpoint/2010/main" val="155982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964462" y="302921"/>
            <a:ext cx="9016800" cy="6757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effectLst>
                  <a:outerShdw blurRad="50800" dist="38100" dir="8100000" algn="tr" rotWithShape="0">
                    <a:prstClr val="black">
                      <a:alpha val="40000"/>
                    </a:prstClr>
                  </a:outerShdw>
                </a:effectLst>
                <a:latin typeface="+mn-lt"/>
                <a:cs typeface="Arial Black" panose="020B0604020202020204" pitchFamily="34" charset="0"/>
              </a:rPr>
              <a:t>Company Overview</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366881"/>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itle 1">
            <a:extLst>
              <a:ext uri="{FF2B5EF4-FFF2-40B4-BE49-F238E27FC236}">
                <a16:creationId xmlns:a16="http://schemas.microsoft.com/office/drawing/2014/main" id="{5A367F9E-150C-C540-9FEB-B8C276181A1C}"/>
              </a:ext>
            </a:extLst>
          </p:cNvPr>
          <p:cNvSpPr txBox="1">
            <a:spLocks/>
          </p:cNvSpPr>
          <p:nvPr/>
        </p:nvSpPr>
        <p:spPr>
          <a:xfrm>
            <a:off x="749300" y="978672"/>
            <a:ext cx="11840127" cy="733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cs typeface="Arial" panose="020B0604020202020204" pitchFamily="34" charset="0"/>
              </a:rPr>
              <a:t>Starting List: </a:t>
            </a:r>
            <a:r>
              <a:rPr lang="en-US" sz="2000" b="1" dirty="0">
                <a:solidFill>
                  <a:srgbClr val="C00000"/>
                </a:solidFill>
                <a:cs typeface="Arial" panose="020B0604020202020204" pitchFamily="34" charset="0"/>
              </a:rPr>
              <a:t>2,271 companies with ISIN from an initial list of about 8,000 firms</a:t>
            </a:r>
            <a:r>
              <a:rPr lang="en-US" sz="2000" b="1" dirty="0">
                <a:cs typeface="Arial" panose="020B0604020202020204" pitchFamily="34" charset="0"/>
              </a:rPr>
              <a:t>, </a:t>
            </a:r>
            <a:r>
              <a:rPr lang="en-US" sz="2000" b="1" dirty="0">
                <a:solidFill>
                  <a:srgbClr val="C00000"/>
                </a:solidFill>
                <a:cs typeface="Arial" panose="020B0604020202020204" pitchFamily="34" charset="0"/>
              </a:rPr>
              <a:t>from 49 countries</a:t>
            </a:r>
            <a:endParaRPr lang="en-US" sz="2000" b="1" dirty="0">
              <a:effectLst>
                <a:outerShdw blurRad="63500" sx="102000" sy="102000" algn="ctr" rotWithShape="0">
                  <a:prstClr val="black">
                    <a:alpha val="40000"/>
                  </a:prstClr>
                </a:outerShdw>
              </a:effectLst>
              <a:cs typeface="Arial" panose="020B0604020202020204" pitchFamily="34" charset="0"/>
            </a:endParaRPr>
          </a:p>
        </p:txBody>
      </p: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18</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10" name="Table 5">
            <a:extLst>
              <a:ext uri="{FF2B5EF4-FFF2-40B4-BE49-F238E27FC236}">
                <a16:creationId xmlns:a16="http://schemas.microsoft.com/office/drawing/2014/main" id="{168DBC2C-265E-413D-8E85-2313FBCBCEDB}"/>
              </a:ext>
            </a:extLst>
          </p:cNvPr>
          <p:cNvGraphicFramePr>
            <a:graphicFrameLocks noGrp="1"/>
          </p:cNvGraphicFramePr>
          <p:nvPr>
            <p:extLst>
              <p:ext uri="{D42A27DB-BD31-4B8C-83A1-F6EECF244321}">
                <p14:modId xmlns:p14="http://schemas.microsoft.com/office/powerpoint/2010/main" val="792298455"/>
              </p:ext>
            </p:extLst>
          </p:nvPr>
        </p:nvGraphicFramePr>
        <p:xfrm>
          <a:off x="838200" y="1437932"/>
          <a:ext cx="4789549" cy="5289239"/>
        </p:xfrm>
        <a:graphic>
          <a:graphicData uri="http://schemas.openxmlformats.org/drawingml/2006/table">
            <a:tbl>
              <a:tblPr firstRow="1" bandRow="1">
                <a:tableStyleId>{F5AB1C69-6EDB-4FF4-983F-18BD219EF322}</a:tableStyleId>
              </a:tblPr>
              <a:tblGrid>
                <a:gridCol w="215454">
                  <a:extLst>
                    <a:ext uri="{9D8B030D-6E8A-4147-A177-3AD203B41FA5}">
                      <a16:colId xmlns:a16="http://schemas.microsoft.com/office/drawing/2014/main" val="4082401369"/>
                    </a:ext>
                  </a:extLst>
                </a:gridCol>
                <a:gridCol w="1182306">
                  <a:extLst>
                    <a:ext uri="{9D8B030D-6E8A-4147-A177-3AD203B41FA5}">
                      <a16:colId xmlns:a16="http://schemas.microsoft.com/office/drawing/2014/main" val="3355773920"/>
                    </a:ext>
                  </a:extLst>
                </a:gridCol>
                <a:gridCol w="546857">
                  <a:extLst>
                    <a:ext uri="{9D8B030D-6E8A-4147-A177-3AD203B41FA5}">
                      <a16:colId xmlns:a16="http://schemas.microsoft.com/office/drawing/2014/main" val="1163129584"/>
                    </a:ext>
                  </a:extLst>
                </a:gridCol>
                <a:gridCol w="1388411">
                  <a:extLst>
                    <a:ext uri="{9D8B030D-6E8A-4147-A177-3AD203B41FA5}">
                      <a16:colId xmlns:a16="http://schemas.microsoft.com/office/drawing/2014/main" val="3545526645"/>
                    </a:ext>
                  </a:extLst>
                </a:gridCol>
                <a:gridCol w="1456521">
                  <a:extLst>
                    <a:ext uri="{9D8B030D-6E8A-4147-A177-3AD203B41FA5}">
                      <a16:colId xmlns:a16="http://schemas.microsoft.com/office/drawing/2014/main" val="3878914397"/>
                    </a:ext>
                  </a:extLst>
                </a:gridCol>
              </a:tblGrid>
              <a:tr h="603319">
                <a:tc>
                  <a:txBody>
                    <a:bodyPr/>
                    <a:lstStyle/>
                    <a:p>
                      <a:endParaRPr lang="en-US" sz="1200" noProof="0" dirty="0"/>
                    </a:p>
                  </a:txBody>
                  <a:tcPr marL="74276" marR="74276" marT="37138" marB="37138">
                    <a:solidFill>
                      <a:srgbClr val="C00000"/>
                    </a:solidFill>
                  </a:tcPr>
                </a:tc>
                <a:tc>
                  <a:txBody>
                    <a:bodyPr/>
                    <a:lstStyle/>
                    <a:p>
                      <a:pPr marL="0" algn="ctr" defTabSz="914400" rtl="0" eaLnBrk="1" latinLnBrk="0" hangingPunct="1"/>
                      <a:r>
                        <a:rPr lang="en-US" sz="1200" b="1" i="0" kern="1200" noProof="0" dirty="0">
                          <a:solidFill>
                            <a:schemeClr val="bg1"/>
                          </a:solidFill>
                          <a:latin typeface="Arial Black" panose="020B0604020202020204" pitchFamily="34" charset="0"/>
                          <a:ea typeface="+mn-ea"/>
                          <a:cs typeface="Arial Black" panose="020B0604020202020204" pitchFamily="34" charset="0"/>
                        </a:rPr>
                        <a:t>Country</a:t>
                      </a:r>
                    </a:p>
                  </a:txBody>
                  <a:tcPr marL="74276" marR="74276" marT="37138" marB="37138" anchor="ctr">
                    <a:solidFill>
                      <a:srgbClr val="C00000"/>
                    </a:solidFill>
                  </a:tcPr>
                </a:tc>
                <a:tc>
                  <a:txBody>
                    <a:bodyPr/>
                    <a:lstStyle/>
                    <a:p>
                      <a:pPr marL="0" algn="ctr" defTabSz="914400" rtl="0" eaLnBrk="1" latinLnBrk="0" hangingPunct="1"/>
                      <a:r>
                        <a:rPr lang="en-US" sz="1200" b="1" i="0" kern="1200" noProof="0" dirty="0">
                          <a:solidFill>
                            <a:schemeClr val="bg1"/>
                          </a:solidFill>
                          <a:latin typeface="Arial Black" panose="020B0604020202020204" pitchFamily="34" charset="0"/>
                          <a:ea typeface="+mn-ea"/>
                          <a:cs typeface="Arial Black" panose="020B0604020202020204" pitchFamily="34" charset="0"/>
                        </a:rPr>
                        <a:t>E20</a:t>
                      </a:r>
                    </a:p>
                  </a:txBody>
                  <a:tcPr marL="74276" marR="74276" marT="37138" marB="37138" anchor="ctr">
                    <a:solidFill>
                      <a:srgbClr val="C00000"/>
                    </a:solidFill>
                  </a:tcPr>
                </a:tc>
                <a:tc>
                  <a:txBody>
                    <a:bodyPr/>
                    <a:lstStyle/>
                    <a:p>
                      <a:pPr marL="0" algn="ctr" defTabSz="914400" rtl="0" eaLnBrk="1" latinLnBrk="0" hangingPunct="1"/>
                      <a:r>
                        <a:rPr lang="en-US" sz="1200" b="1" i="0" kern="1200" noProof="0" dirty="0">
                          <a:solidFill>
                            <a:schemeClr val="bg1"/>
                          </a:solidFill>
                          <a:latin typeface="Arial Black" panose="020B0604020202020204" pitchFamily="34" charset="0"/>
                          <a:ea typeface="+mn-ea"/>
                          <a:cs typeface="Arial Black" panose="020B0604020202020204" pitchFamily="34" charset="0"/>
                        </a:rPr>
                        <a:t>No. of Companies</a:t>
                      </a:r>
                    </a:p>
                  </a:txBody>
                  <a:tcPr marL="74276" marR="74276" marT="37138" marB="37138" anchor="ctr">
                    <a:solidFill>
                      <a:srgbClr val="C00000"/>
                    </a:solidFill>
                  </a:tcPr>
                </a:tc>
                <a:tc>
                  <a:txBody>
                    <a:bodyPr/>
                    <a:lstStyle/>
                    <a:p>
                      <a:pPr algn="ctr"/>
                      <a:r>
                        <a:rPr lang="en-US" sz="1200" b="1" i="0" dirty="0">
                          <a:solidFill>
                            <a:schemeClr val="bg1"/>
                          </a:solidFill>
                          <a:latin typeface="Arial Black" panose="020B0604020202020204" pitchFamily="34" charset="0"/>
                          <a:cs typeface="Arial Black" panose="020B0604020202020204" pitchFamily="34" charset="0"/>
                        </a:rPr>
                        <a:t>Share of the total</a:t>
                      </a:r>
                    </a:p>
                  </a:txBody>
                  <a:tcPr anchor="ctr">
                    <a:solidFill>
                      <a:srgbClr val="C00000"/>
                    </a:solidFill>
                  </a:tcPr>
                </a:tc>
                <a:extLst>
                  <a:ext uri="{0D108BD9-81ED-4DB2-BD59-A6C34878D82A}">
                    <a16:rowId xmlns:a16="http://schemas.microsoft.com/office/drawing/2014/main" val="2949106805"/>
                  </a:ext>
                </a:extLst>
              </a:tr>
              <a:tr h="225467">
                <a:tc>
                  <a:txBody>
                    <a:bodyPr/>
                    <a:lstStyle/>
                    <a:p>
                      <a:pPr algn="r" fontAlgn="b"/>
                      <a:r>
                        <a:rPr lang="en-US" sz="1200" b="0" i="0" u="none" strike="noStrike" dirty="0">
                          <a:effectLst/>
                          <a:latin typeface="Arial" panose="020B0604020202020204" pitchFamily="34" charset="0"/>
                        </a:rPr>
                        <a:t>1</a:t>
                      </a:r>
                    </a:p>
                  </a:txBody>
                  <a:tcPr marL="0" marR="0" marT="0" marB="0" anchor="ctr">
                    <a:solidFill>
                      <a:schemeClr val="bg2"/>
                    </a:solidFill>
                  </a:tcPr>
                </a:tc>
                <a:tc>
                  <a:txBody>
                    <a:bodyPr/>
                    <a:lstStyle/>
                    <a:p>
                      <a:pPr algn="ctr" fontAlgn="b"/>
                      <a:r>
                        <a:rPr lang="en-US" sz="1400" b="0" i="0" u="none" strike="noStrike">
                          <a:effectLst/>
                          <a:latin typeface="Arial" panose="020B0604020202020204" pitchFamily="34" charset="0"/>
                        </a:rPr>
                        <a:t>China</a:t>
                      </a:r>
                    </a:p>
                  </a:txBody>
                  <a:tcPr marL="0" marR="0" marT="0" marB="0" anchor="b">
                    <a:solidFill>
                      <a:schemeClr val="bg2"/>
                    </a:solidFill>
                  </a:tcPr>
                </a:tc>
                <a:tc>
                  <a:txBody>
                    <a:bodyPr/>
                    <a:lstStyle/>
                    <a:p>
                      <a:pPr marL="0" algn="ctr" defTabSz="914400" rtl="0" eaLnBrk="1" latinLnBrk="0" hangingPunct="1"/>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b="0" i="0" kern="1200" noProof="0" dirty="0">
                        <a:solidFill>
                          <a:schemeClr val="tx1"/>
                        </a:solidFill>
                        <a:latin typeface="Arial" panose="020B0604020202020204" pitchFamily="34" charset="0"/>
                        <a:ea typeface="+mn-ea"/>
                        <a:cs typeface="Arial" panose="020B0604020202020204" pitchFamily="34" charset="0"/>
                      </a:endParaRPr>
                    </a:p>
                  </a:txBody>
                  <a:tcPr marL="74276" marR="74276" marT="37138" marB="37138" anchor="ctr">
                    <a:solidFill>
                      <a:schemeClr val="bg2"/>
                    </a:solidFill>
                  </a:tcPr>
                </a:tc>
                <a:tc>
                  <a:txBody>
                    <a:bodyPr/>
                    <a:lstStyle/>
                    <a:p>
                      <a:pPr algn="ctr" fontAlgn="b"/>
                      <a:r>
                        <a:rPr lang="en-US" sz="1400" b="0" i="0" u="none" strike="noStrike" dirty="0">
                          <a:effectLst/>
                          <a:latin typeface="Arial" panose="020B0604020202020204" pitchFamily="34" charset="0"/>
                        </a:rPr>
                        <a:t>1,266</a:t>
                      </a:r>
                    </a:p>
                  </a:txBody>
                  <a:tcPr marL="0" marR="0" marT="0" marB="0" anchor="b">
                    <a:solidFill>
                      <a:schemeClr val="bg2"/>
                    </a:solidFill>
                  </a:tcPr>
                </a:tc>
                <a:tc>
                  <a:txBody>
                    <a:bodyPr/>
                    <a:lstStyle/>
                    <a:p>
                      <a:pPr algn="ctr" fontAlgn="b"/>
                      <a:r>
                        <a:rPr lang="en-US" sz="1400" b="0" i="0" u="none" strike="noStrike">
                          <a:effectLst/>
                          <a:latin typeface="Arial" panose="020B0604020202020204" pitchFamily="34" charset="0"/>
                        </a:rPr>
                        <a:t>56%</a:t>
                      </a:r>
                    </a:p>
                  </a:txBody>
                  <a:tcPr marL="0" marR="0" marT="0" marB="0" anchor="b">
                    <a:solidFill>
                      <a:schemeClr val="bg2"/>
                    </a:solidFill>
                  </a:tcPr>
                </a:tc>
                <a:extLst>
                  <a:ext uri="{0D108BD9-81ED-4DB2-BD59-A6C34878D82A}">
                    <a16:rowId xmlns:a16="http://schemas.microsoft.com/office/drawing/2014/main" val="2675955368"/>
                  </a:ext>
                </a:extLst>
              </a:tr>
              <a:tr h="225467">
                <a:tc>
                  <a:txBody>
                    <a:bodyPr/>
                    <a:lstStyle/>
                    <a:p>
                      <a:pPr algn="r" fontAlgn="b"/>
                      <a:r>
                        <a:rPr lang="en-US" sz="1200" b="0" i="0" u="none" strike="noStrike" dirty="0">
                          <a:effectLst/>
                          <a:latin typeface="Arial" panose="020B0604020202020204" pitchFamily="34" charset="0"/>
                        </a:rPr>
                        <a:t>2</a:t>
                      </a:r>
                    </a:p>
                  </a:txBody>
                  <a:tcPr marL="0" marR="0" marT="0" marB="0" anchor="ctr">
                    <a:solidFill>
                      <a:schemeClr val="bg1">
                        <a:lumMod val="95000"/>
                      </a:schemeClr>
                    </a:solidFill>
                  </a:tcPr>
                </a:tc>
                <a:tc>
                  <a:txBody>
                    <a:bodyPr/>
                    <a:lstStyle/>
                    <a:p>
                      <a:pPr algn="ctr" fontAlgn="b"/>
                      <a:r>
                        <a:rPr lang="en-US" sz="1400" b="0" i="0" u="none" strike="noStrike">
                          <a:effectLst/>
                          <a:latin typeface="Arial" panose="020B0604020202020204" pitchFamily="34" charset="0"/>
                        </a:rPr>
                        <a:t>India</a:t>
                      </a:r>
                    </a:p>
                  </a:txBody>
                  <a:tcPr marL="0" marR="0" marT="0" marB="0" anchor="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4276" marR="74276" marT="37138" marB="37138" anchor="ctr">
                    <a:solidFill>
                      <a:schemeClr val="bg1">
                        <a:lumMod val="95000"/>
                      </a:schemeClr>
                    </a:solidFill>
                  </a:tcPr>
                </a:tc>
                <a:tc>
                  <a:txBody>
                    <a:bodyPr/>
                    <a:lstStyle/>
                    <a:p>
                      <a:pPr algn="ctr" fontAlgn="b"/>
                      <a:r>
                        <a:rPr lang="en-US" sz="1400" b="0" i="0" u="none" strike="noStrike">
                          <a:effectLst/>
                          <a:latin typeface="Arial" panose="020B0604020202020204" pitchFamily="34" charset="0"/>
                        </a:rPr>
                        <a:t>181</a:t>
                      </a:r>
                    </a:p>
                  </a:txBody>
                  <a:tcPr marL="0" marR="0" marT="0" marB="0" anchor="b">
                    <a:solidFill>
                      <a:schemeClr val="bg1">
                        <a:lumMod val="95000"/>
                      </a:schemeClr>
                    </a:solidFill>
                  </a:tcPr>
                </a:tc>
                <a:tc>
                  <a:txBody>
                    <a:bodyPr/>
                    <a:lstStyle/>
                    <a:p>
                      <a:pPr algn="ctr" fontAlgn="b"/>
                      <a:r>
                        <a:rPr lang="en-US" sz="1400" b="0" i="0" u="none" strike="noStrike">
                          <a:effectLst/>
                          <a:latin typeface="Arial" panose="020B0604020202020204" pitchFamily="34" charset="0"/>
                        </a:rPr>
                        <a:t>8%</a:t>
                      </a:r>
                    </a:p>
                  </a:txBody>
                  <a:tcPr marL="0" marR="0" marT="0" marB="0" anchor="b">
                    <a:solidFill>
                      <a:schemeClr val="bg1">
                        <a:lumMod val="95000"/>
                      </a:schemeClr>
                    </a:solidFill>
                  </a:tcPr>
                </a:tc>
                <a:extLst>
                  <a:ext uri="{0D108BD9-81ED-4DB2-BD59-A6C34878D82A}">
                    <a16:rowId xmlns:a16="http://schemas.microsoft.com/office/drawing/2014/main" val="3803283815"/>
                  </a:ext>
                </a:extLst>
              </a:tr>
              <a:tr h="225467">
                <a:tc>
                  <a:txBody>
                    <a:bodyPr/>
                    <a:lstStyle/>
                    <a:p>
                      <a:pPr algn="r" fontAlgn="b"/>
                      <a:r>
                        <a:rPr lang="en-US" sz="1200" b="0" i="0" u="none" strike="noStrike">
                          <a:effectLst/>
                          <a:latin typeface="Arial" panose="020B0604020202020204" pitchFamily="34" charset="0"/>
                        </a:rPr>
                        <a:t>3</a:t>
                      </a:r>
                    </a:p>
                  </a:txBody>
                  <a:tcPr marL="0" marR="0" marT="0" marB="0" anchor="ctr"/>
                </a:tc>
                <a:tc>
                  <a:txBody>
                    <a:bodyPr/>
                    <a:lstStyle/>
                    <a:p>
                      <a:pPr algn="ctr" fontAlgn="b"/>
                      <a:r>
                        <a:rPr lang="en-US" sz="1400" b="0" i="0" u="none" strike="noStrike">
                          <a:effectLst/>
                          <a:latin typeface="Arial" panose="020B0604020202020204" pitchFamily="34" charset="0"/>
                        </a:rPr>
                        <a:t>Russia</a:t>
                      </a:r>
                    </a:p>
                  </a:txBody>
                  <a:tcPr marL="0" marR="0" marT="0" marB="0" anchor="b"/>
                </a:tc>
                <a:tc>
                  <a:txBody>
                    <a:bodyPr/>
                    <a:lstStyle/>
                    <a:p>
                      <a:pPr algn="ct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106</a:t>
                      </a:r>
                    </a:p>
                  </a:txBody>
                  <a:tcPr marL="0" marR="0" marT="0" marB="0" anchor="b"/>
                </a:tc>
                <a:tc>
                  <a:txBody>
                    <a:bodyPr/>
                    <a:lstStyle/>
                    <a:p>
                      <a:pPr algn="ctr" fontAlgn="b"/>
                      <a:r>
                        <a:rPr lang="en-US" sz="1400" b="0" i="0" u="none" strike="noStrike">
                          <a:effectLst/>
                          <a:latin typeface="Arial" panose="020B0604020202020204" pitchFamily="34" charset="0"/>
                        </a:rPr>
                        <a:t>5%</a:t>
                      </a:r>
                    </a:p>
                  </a:txBody>
                  <a:tcPr marL="0" marR="0" marT="0" marB="0" anchor="b"/>
                </a:tc>
                <a:extLst>
                  <a:ext uri="{0D108BD9-81ED-4DB2-BD59-A6C34878D82A}">
                    <a16:rowId xmlns:a16="http://schemas.microsoft.com/office/drawing/2014/main" val="855132573"/>
                  </a:ext>
                </a:extLst>
              </a:tr>
              <a:tr h="225467">
                <a:tc>
                  <a:txBody>
                    <a:bodyPr/>
                    <a:lstStyle/>
                    <a:p>
                      <a:pPr algn="r" fontAlgn="b"/>
                      <a:r>
                        <a:rPr lang="en-US" sz="1200" b="0" i="0" u="none" strike="noStrike">
                          <a:effectLst/>
                          <a:latin typeface="Arial" panose="020B0604020202020204" pitchFamily="34" charset="0"/>
                        </a:rPr>
                        <a:t>4</a:t>
                      </a:r>
                    </a:p>
                  </a:txBody>
                  <a:tcPr marL="0" marR="0" marT="0" marB="0" anchor="ctr"/>
                </a:tc>
                <a:tc>
                  <a:txBody>
                    <a:bodyPr/>
                    <a:lstStyle/>
                    <a:p>
                      <a:pPr algn="ctr" fontAlgn="b"/>
                      <a:r>
                        <a:rPr lang="en-US" sz="1400" b="0" i="0" u="none" strike="noStrike">
                          <a:effectLst/>
                          <a:latin typeface="Arial" panose="020B0604020202020204" pitchFamily="34" charset="0"/>
                        </a:rPr>
                        <a:t>Brazil</a:t>
                      </a:r>
                    </a:p>
                  </a:txBody>
                  <a:tcPr marL="0" marR="0" marT="0" marB="0" anchor="b"/>
                </a:tc>
                <a:tc>
                  <a:txBody>
                    <a:bodyPr/>
                    <a:lstStyle/>
                    <a:p>
                      <a:pPr algn="ct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93</a:t>
                      </a:r>
                    </a:p>
                  </a:txBody>
                  <a:tcPr marL="0" marR="0" marT="0" marB="0" anchor="b"/>
                </a:tc>
                <a:tc>
                  <a:txBody>
                    <a:bodyPr/>
                    <a:lstStyle/>
                    <a:p>
                      <a:pPr algn="ctr" fontAlgn="b"/>
                      <a:r>
                        <a:rPr lang="en-US" sz="1400" b="0" i="0" u="none" strike="noStrike">
                          <a:effectLst/>
                          <a:latin typeface="Arial" panose="020B0604020202020204" pitchFamily="34" charset="0"/>
                        </a:rPr>
                        <a:t>4%</a:t>
                      </a:r>
                    </a:p>
                  </a:txBody>
                  <a:tcPr marL="0" marR="0" marT="0" marB="0" anchor="b"/>
                </a:tc>
                <a:extLst>
                  <a:ext uri="{0D108BD9-81ED-4DB2-BD59-A6C34878D82A}">
                    <a16:rowId xmlns:a16="http://schemas.microsoft.com/office/drawing/2014/main" val="548896417"/>
                  </a:ext>
                </a:extLst>
              </a:tr>
              <a:tr h="225467">
                <a:tc>
                  <a:txBody>
                    <a:bodyPr/>
                    <a:lstStyle/>
                    <a:p>
                      <a:pPr algn="r" fontAlgn="b"/>
                      <a:r>
                        <a:rPr lang="en-US" sz="1200" b="0" i="0" u="none" strike="noStrike">
                          <a:effectLst/>
                          <a:latin typeface="Arial" panose="020B0604020202020204" pitchFamily="34" charset="0"/>
                        </a:rPr>
                        <a:t>5</a:t>
                      </a:r>
                    </a:p>
                  </a:txBody>
                  <a:tcPr marL="0" marR="0" marT="0" marB="0" anchor="ctr"/>
                </a:tc>
                <a:tc>
                  <a:txBody>
                    <a:bodyPr/>
                    <a:lstStyle/>
                    <a:p>
                      <a:pPr algn="ctr" fontAlgn="b"/>
                      <a:r>
                        <a:rPr lang="en-US" sz="1400" b="0" i="0" u="none" strike="noStrike">
                          <a:effectLst/>
                          <a:latin typeface="Arial" panose="020B0604020202020204" pitchFamily="34" charset="0"/>
                        </a:rPr>
                        <a:t>South Africa</a:t>
                      </a:r>
                    </a:p>
                  </a:txBody>
                  <a:tcPr marL="0" marR="0" marT="0" marB="0" anchor="b"/>
                </a:tc>
                <a:tc>
                  <a:txBody>
                    <a:bodyPr/>
                    <a:lstStyle/>
                    <a:p>
                      <a:pPr algn="ct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74</a:t>
                      </a:r>
                    </a:p>
                  </a:txBody>
                  <a:tcPr marL="0" marR="0" marT="0" marB="0" anchor="b"/>
                </a:tc>
                <a:tc>
                  <a:txBody>
                    <a:bodyPr/>
                    <a:lstStyle/>
                    <a:p>
                      <a:pPr algn="ctr" fontAlgn="b"/>
                      <a:r>
                        <a:rPr lang="en-US" sz="1400" b="0" i="0" u="none" strike="noStrike">
                          <a:effectLst/>
                          <a:latin typeface="Arial" panose="020B0604020202020204" pitchFamily="34" charset="0"/>
                        </a:rPr>
                        <a:t>3%</a:t>
                      </a:r>
                    </a:p>
                  </a:txBody>
                  <a:tcPr marL="0" marR="0" marT="0" marB="0" anchor="b"/>
                </a:tc>
                <a:extLst>
                  <a:ext uri="{0D108BD9-81ED-4DB2-BD59-A6C34878D82A}">
                    <a16:rowId xmlns:a16="http://schemas.microsoft.com/office/drawing/2014/main" val="206926805"/>
                  </a:ext>
                </a:extLst>
              </a:tr>
              <a:tr h="225467">
                <a:tc>
                  <a:txBody>
                    <a:bodyPr/>
                    <a:lstStyle/>
                    <a:p>
                      <a:pPr algn="r" fontAlgn="b"/>
                      <a:r>
                        <a:rPr lang="en-US" sz="1200" b="0" i="0" u="none" strike="noStrike">
                          <a:effectLst/>
                          <a:latin typeface="Arial" panose="020B0604020202020204" pitchFamily="34" charset="0"/>
                        </a:rPr>
                        <a:t>6</a:t>
                      </a:r>
                    </a:p>
                  </a:txBody>
                  <a:tcPr marL="0" marR="0" marT="0" marB="0" anchor="ctr"/>
                </a:tc>
                <a:tc>
                  <a:txBody>
                    <a:bodyPr/>
                    <a:lstStyle/>
                    <a:p>
                      <a:pPr algn="ctr" fontAlgn="b"/>
                      <a:r>
                        <a:rPr lang="en-US" sz="1400" b="0" i="0" u="none" strike="noStrike">
                          <a:effectLst/>
                          <a:latin typeface="Arial" panose="020B0604020202020204" pitchFamily="34" charset="0"/>
                        </a:rPr>
                        <a:t>Thailand</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61</a:t>
                      </a:r>
                    </a:p>
                  </a:txBody>
                  <a:tcPr marL="0" marR="0" marT="0" marB="0" anchor="b"/>
                </a:tc>
                <a:tc>
                  <a:txBody>
                    <a:bodyPr/>
                    <a:lstStyle/>
                    <a:p>
                      <a:pPr algn="ctr" fontAlgn="b"/>
                      <a:r>
                        <a:rPr lang="en-US" sz="1400" b="0" i="0" u="none" strike="noStrike">
                          <a:effectLst/>
                          <a:latin typeface="Arial" panose="020B0604020202020204" pitchFamily="34" charset="0"/>
                        </a:rPr>
                        <a:t>3%</a:t>
                      </a:r>
                    </a:p>
                  </a:txBody>
                  <a:tcPr marL="0" marR="0" marT="0" marB="0" anchor="b"/>
                </a:tc>
                <a:extLst>
                  <a:ext uri="{0D108BD9-81ED-4DB2-BD59-A6C34878D82A}">
                    <a16:rowId xmlns:a16="http://schemas.microsoft.com/office/drawing/2014/main" val="2659717590"/>
                  </a:ext>
                </a:extLst>
              </a:tr>
              <a:tr h="225467">
                <a:tc>
                  <a:txBody>
                    <a:bodyPr/>
                    <a:lstStyle/>
                    <a:p>
                      <a:pPr algn="r" fontAlgn="b"/>
                      <a:r>
                        <a:rPr lang="en-US" sz="1200" b="0" i="0" u="none" strike="noStrike">
                          <a:effectLst/>
                          <a:latin typeface="Arial" panose="020B0604020202020204" pitchFamily="34" charset="0"/>
                        </a:rPr>
                        <a:t>7</a:t>
                      </a:r>
                    </a:p>
                  </a:txBody>
                  <a:tcPr marL="0" marR="0" marT="0" marB="0" anchor="ctr"/>
                </a:tc>
                <a:tc>
                  <a:txBody>
                    <a:bodyPr/>
                    <a:lstStyle/>
                    <a:p>
                      <a:pPr algn="ctr" fontAlgn="b"/>
                      <a:r>
                        <a:rPr lang="en-US" sz="1400" b="0" i="0" u="none" strike="noStrike">
                          <a:effectLst/>
                          <a:latin typeface="Arial" panose="020B0604020202020204" pitchFamily="34" charset="0"/>
                        </a:rPr>
                        <a:t>Mexico</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5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58</a:t>
                      </a:r>
                    </a:p>
                  </a:txBody>
                  <a:tcPr marL="0" marR="0" marT="0" marB="0" anchor="b"/>
                </a:tc>
                <a:tc>
                  <a:txBody>
                    <a:bodyPr/>
                    <a:lstStyle/>
                    <a:p>
                      <a:pPr algn="ctr" fontAlgn="b"/>
                      <a:r>
                        <a:rPr lang="en-US" sz="1400" b="0" i="0" u="none" strike="noStrike">
                          <a:effectLst/>
                          <a:latin typeface="Arial" panose="020B0604020202020204" pitchFamily="34" charset="0"/>
                        </a:rPr>
                        <a:t>3%</a:t>
                      </a:r>
                    </a:p>
                  </a:txBody>
                  <a:tcPr marL="0" marR="0" marT="0" marB="0" anchor="b"/>
                </a:tc>
                <a:extLst>
                  <a:ext uri="{0D108BD9-81ED-4DB2-BD59-A6C34878D82A}">
                    <a16:rowId xmlns:a16="http://schemas.microsoft.com/office/drawing/2014/main" val="184035366"/>
                  </a:ext>
                </a:extLst>
              </a:tr>
              <a:tr h="225467">
                <a:tc>
                  <a:txBody>
                    <a:bodyPr/>
                    <a:lstStyle/>
                    <a:p>
                      <a:pPr algn="r" fontAlgn="b"/>
                      <a:r>
                        <a:rPr lang="en-US" sz="1200" b="0" i="0" u="none" strike="noStrike">
                          <a:effectLst/>
                          <a:latin typeface="Arial" panose="020B0604020202020204" pitchFamily="34" charset="0"/>
                        </a:rPr>
                        <a:t>8</a:t>
                      </a:r>
                    </a:p>
                  </a:txBody>
                  <a:tcPr marL="0" marR="0" marT="0" marB="0" anchor="ctr"/>
                </a:tc>
                <a:tc>
                  <a:txBody>
                    <a:bodyPr/>
                    <a:lstStyle/>
                    <a:p>
                      <a:pPr algn="ctr" fontAlgn="b"/>
                      <a:r>
                        <a:rPr lang="en-US" sz="1400" b="0" i="0" u="none" strike="noStrike" dirty="0">
                          <a:effectLst/>
                          <a:latin typeface="Arial" panose="020B0604020202020204" pitchFamily="34" charset="0"/>
                        </a:rPr>
                        <a:t>Malaysia</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5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48</a:t>
                      </a:r>
                    </a:p>
                  </a:txBody>
                  <a:tcPr marL="0" marR="0" marT="0" marB="0" anchor="b"/>
                </a:tc>
                <a:tc>
                  <a:txBody>
                    <a:bodyPr/>
                    <a:lstStyle/>
                    <a:p>
                      <a:pPr algn="ctr" fontAlgn="b"/>
                      <a:r>
                        <a:rPr lang="en-US" sz="1400" b="0" i="0" u="none" strike="noStrike">
                          <a:effectLst/>
                          <a:latin typeface="Arial" panose="020B0604020202020204" pitchFamily="34" charset="0"/>
                        </a:rPr>
                        <a:t>2%</a:t>
                      </a:r>
                    </a:p>
                  </a:txBody>
                  <a:tcPr marL="0" marR="0" marT="0" marB="0" anchor="b"/>
                </a:tc>
                <a:extLst>
                  <a:ext uri="{0D108BD9-81ED-4DB2-BD59-A6C34878D82A}">
                    <a16:rowId xmlns:a16="http://schemas.microsoft.com/office/drawing/2014/main" val="4143624308"/>
                  </a:ext>
                </a:extLst>
              </a:tr>
              <a:tr h="225467">
                <a:tc>
                  <a:txBody>
                    <a:bodyPr/>
                    <a:lstStyle/>
                    <a:p>
                      <a:pPr algn="r" fontAlgn="b"/>
                      <a:r>
                        <a:rPr lang="en-US" sz="1200" b="0" i="0" u="none" strike="noStrike">
                          <a:effectLst/>
                          <a:latin typeface="Arial" panose="020B0604020202020204" pitchFamily="34" charset="0"/>
                        </a:rPr>
                        <a:t>9</a:t>
                      </a:r>
                    </a:p>
                  </a:txBody>
                  <a:tcPr marL="0" marR="0" marT="0" marB="0" anchor="ctr"/>
                </a:tc>
                <a:tc>
                  <a:txBody>
                    <a:bodyPr/>
                    <a:lstStyle/>
                    <a:p>
                      <a:pPr algn="ctr" fontAlgn="b"/>
                      <a:r>
                        <a:rPr lang="en-US" sz="1400" b="0" i="0" u="none" strike="noStrike">
                          <a:effectLst/>
                          <a:latin typeface="Arial" panose="020B0604020202020204" pitchFamily="34" charset="0"/>
                        </a:rPr>
                        <a:t>Indonesia</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45</a:t>
                      </a:r>
                    </a:p>
                  </a:txBody>
                  <a:tcPr marL="0" marR="0" marT="0" marB="0" anchor="b"/>
                </a:tc>
                <a:tc>
                  <a:txBody>
                    <a:bodyPr/>
                    <a:lstStyle/>
                    <a:p>
                      <a:pPr algn="ctr" fontAlgn="b"/>
                      <a:r>
                        <a:rPr lang="en-US" sz="1400" b="0" i="0" u="none" strike="noStrike">
                          <a:effectLst/>
                          <a:latin typeface="Arial" panose="020B0604020202020204" pitchFamily="34" charset="0"/>
                        </a:rPr>
                        <a:t>2%</a:t>
                      </a:r>
                    </a:p>
                  </a:txBody>
                  <a:tcPr marL="0" marR="0" marT="0" marB="0" anchor="b"/>
                </a:tc>
                <a:extLst>
                  <a:ext uri="{0D108BD9-81ED-4DB2-BD59-A6C34878D82A}">
                    <a16:rowId xmlns:a16="http://schemas.microsoft.com/office/drawing/2014/main" val="1034235079"/>
                  </a:ext>
                </a:extLst>
              </a:tr>
              <a:tr h="225467">
                <a:tc>
                  <a:txBody>
                    <a:bodyPr/>
                    <a:lstStyle/>
                    <a:p>
                      <a:pPr algn="r" fontAlgn="b"/>
                      <a:r>
                        <a:rPr lang="en-US" sz="1200" b="0" i="0" u="none" strike="noStrike">
                          <a:effectLst/>
                          <a:latin typeface="Arial" panose="020B0604020202020204" pitchFamily="34" charset="0"/>
                        </a:rPr>
                        <a:t>10</a:t>
                      </a:r>
                    </a:p>
                  </a:txBody>
                  <a:tcPr marL="0" marR="0" marT="0" marB="0" anchor="ctr"/>
                </a:tc>
                <a:tc>
                  <a:txBody>
                    <a:bodyPr/>
                    <a:lstStyle/>
                    <a:p>
                      <a:pPr algn="ctr" fontAlgn="b"/>
                      <a:r>
                        <a:rPr lang="en-US" sz="1400" b="0" i="0" u="none" strike="noStrike">
                          <a:effectLst/>
                          <a:latin typeface="Arial" panose="020B0604020202020204" pitchFamily="34" charset="0"/>
                        </a:rPr>
                        <a:t>Turkey</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44</a:t>
                      </a:r>
                    </a:p>
                  </a:txBody>
                  <a:tcPr marL="0" marR="0" marT="0" marB="0" anchor="b"/>
                </a:tc>
                <a:tc>
                  <a:txBody>
                    <a:bodyPr/>
                    <a:lstStyle/>
                    <a:p>
                      <a:pPr algn="ctr" fontAlgn="b"/>
                      <a:r>
                        <a:rPr lang="en-US" sz="1400" b="0" i="0" u="none" strike="noStrike">
                          <a:effectLst/>
                          <a:latin typeface="Arial" panose="020B0604020202020204" pitchFamily="34" charset="0"/>
                        </a:rPr>
                        <a:t>2%</a:t>
                      </a:r>
                    </a:p>
                  </a:txBody>
                  <a:tcPr marL="0" marR="0" marT="0" marB="0" anchor="b"/>
                </a:tc>
                <a:extLst>
                  <a:ext uri="{0D108BD9-81ED-4DB2-BD59-A6C34878D82A}">
                    <a16:rowId xmlns:a16="http://schemas.microsoft.com/office/drawing/2014/main" val="2317775674"/>
                  </a:ext>
                </a:extLst>
              </a:tr>
              <a:tr h="225467">
                <a:tc>
                  <a:txBody>
                    <a:bodyPr/>
                    <a:lstStyle/>
                    <a:p>
                      <a:pPr algn="r" fontAlgn="b"/>
                      <a:r>
                        <a:rPr lang="en-US" sz="1200" b="0" i="0" u="none" strike="noStrike">
                          <a:effectLst/>
                          <a:latin typeface="Arial" panose="020B0604020202020204" pitchFamily="34" charset="0"/>
                        </a:rPr>
                        <a:t>11</a:t>
                      </a:r>
                    </a:p>
                  </a:txBody>
                  <a:tcPr marL="0" marR="0" marT="0" marB="0" anchor="ctr"/>
                </a:tc>
                <a:tc>
                  <a:txBody>
                    <a:bodyPr/>
                    <a:lstStyle/>
                    <a:p>
                      <a:pPr algn="ctr" fontAlgn="b"/>
                      <a:r>
                        <a:rPr lang="en-US" sz="1400" b="0" i="0" u="none" strike="noStrike">
                          <a:effectLst/>
                          <a:latin typeface="Arial" panose="020B0604020202020204" pitchFamily="34" charset="0"/>
                        </a:rPr>
                        <a:t>Philippines</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42</a:t>
                      </a:r>
                    </a:p>
                  </a:txBody>
                  <a:tcPr marL="0" marR="0" marT="0" marB="0" anchor="b"/>
                </a:tc>
                <a:tc>
                  <a:txBody>
                    <a:bodyPr/>
                    <a:lstStyle/>
                    <a:p>
                      <a:pPr algn="ctr" fontAlgn="b"/>
                      <a:r>
                        <a:rPr lang="en-US" sz="1400" b="0" i="0" u="none" strike="noStrike">
                          <a:effectLst/>
                          <a:latin typeface="Arial" panose="020B0604020202020204" pitchFamily="34" charset="0"/>
                        </a:rPr>
                        <a:t>2%</a:t>
                      </a:r>
                    </a:p>
                  </a:txBody>
                  <a:tcPr marL="0" marR="0" marT="0" marB="0" anchor="b"/>
                </a:tc>
                <a:extLst>
                  <a:ext uri="{0D108BD9-81ED-4DB2-BD59-A6C34878D82A}">
                    <a16:rowId xmlns:a16="http://schemas.microsoft.com/office/drawing/2014/main" val="3570196542"/>
                  </a:ext>
                </a:extLst>
              </a:tr>
              <a:tr h="225467">
                <a:tc>
                  <a:txBody>
                    <a:bodyPr/>
                    <a:lstStyle/>
                    <a:p>
                      <a:pPr algn="r" fontAlgn="b"/>
                      <a:r>
                        <a:rPr lang="en-US" sz="1200" b="0" i="0" u="none" strike="noStrike">
                          <a:effectLst/>
                          <a:latin typeface="Arial" panose="020B0604020202020204" pitchFamily="34" charset="0"/>
                        </a:rPr>
                        <a:t>12</a:t>
                      </a:r>
                    </a:p>
                  </a:txBody>
                  <a:tcPr marL="0" marR="0" marT="0" marB="0" anchor="ctr"/>
                </a:tc>
                <a:tc>
                  <a:txBody>
                    <a:bodyPr/>
                    <a:lstStyle/>
                    <a:p>
                      <a:pPr algn="ctr" fontAlgn="b"/>
                      <a:r>
                        <a:rPr lang="en-US" sz="1400" b="0" i="0" u="none" strike="noStrike">
                          <a:effectLst/>
                          <a:latin typeface="Arial" panose="020B0604020202020204" pitchFamily="34" charset="0"/>
                        </a:rPr>
                        <a:t>Saudi Arabia</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35</a:t>
                      </a:r>
                    </a:p>
                  </a:txBody>
                  <a:tcPr marL="0" marR="0" marT="0" marB="0" anchor="b"/>
                </a:tc>
                <a:tc>
                  <a:txBody>
                    <a:bodyPr/>
                    <a:lstStyle/>
                    <a:p>
                      <a:pPr algn="ctr" fontAlgn="b"/>
                      <a:r>
                        <a:rPr lang="en-US" sz="1400" b="0" i="0" u="none" strike="noStrike">
                          <a:effectLst/>
                          <a:latin typeface="Arial" panose="020B0604020202020204" pitchFamily="34" charset="0"/>
                        </a:rPr>
                        <a:t>2%</a:t>
                      </a:r>
                    </a:p>
                  </a:txBody>
                  <a:tcPr marL="0" marR="0" marT="0" marB="0" anchor="b"/>
                </a:tc>
                <a:extLst>
                  <a:ext uri="{0D108BD9-81ED-4DB2-BD59-A6C34878D82A}">
                    <a16:rowId xmlns:a16="http://schemas.microsoft.com/office/drawing/2014/main" val="1559143427"/>
                  </a:ext>
                </a:extLst>
              </a:tr>
              <a:tr h="225467">
                <a:tc>
                  <a:txBody>
                    <a:bodyPr/>
                    <a:lstStyle/>
                    <a:p>
                      <a:pPr algn="r" fontAlgn="b"/>
                      <a:r>
                        <a:rPr lang="en-US" sz="1200" b="0" i="0" u="none" strike="noStrike">
                          <a:effectLst/>
                          <a:latin typeface="Arial" panose="020B0604020202020204" pitchFamily="34" charset="0"/>
                        </a:rPr>
                        <a:t>13</a:t>
                      </a:r>
                    </a:p>
                  </a:txBody>
                  <a:tcPr marL="0" marR="0" marT="0" marB="0" anchor="ctr"/>
                </a:tc>
                <a:tc>
                  <a:txBody>
                    <a:bodyPr/>
                    <a:lstStyle/>
                    <a:p>
                      <a:pPr algn="ctr" fontAlgn="b"/>
                      <a:r>
                        <a:rPr lang="en-US" sz="1400" b="0" i="0" u="none" strike="noStrike">
                          <a:effectLst/>
                          <a:latin typeface="Arial" panose="020B0604020202020204" pitchFamily="34" charset="0"/>
                        </a:rPr>
                        <a:t>Chile</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30</a:t>
                      </a:r>
                    </a:p>
                  </a:txBody>
                  <a:tcPr marL="0" marR="0" marT="0" marB="0" anchor="b"/>
                </a:tc>
                <a:tc>
                  <a:txBody>
                    <a:bodyPr/>
                    <a:lstStyle/>
                    <a:p>
                      <a:pPr algn="ctr" fontAlgn="b"/>
                      <a:r>
                        <a:rPr lang="en-US" sz="1400" b="0" i="0" u="none" strike="noStrike">
                          <a:effectLst/>
                          <a:latin typeface="Arial" panose="020B0604020202020204" pitchFamily="34" charset="0"/>
                        </a:rPr>
                        <a:t>1%</a:t>
                      </a:r>
                    </a:p>
                  </a:txBody>
                  <a:tcPr marL="0" marR="0" marT="0" marB="0" anchor="b"/>
                </a:tc>
                <a:extLst>
                  <a:ext uri="{0D108BD9-81ED-4DB2-BD59-A6C34878D82A}">
                    <a16:rowId xmlns:a16="http://schemas.microsoft.com/office/drawing/2014/main" val="2635834076"/>
                  </a:ext>
                </a:extLst>
              </a:tr>
              <a:tr h="225467">
                <a:tc>
                  <a:txBody>
                    <a:bodyPr/>
                    <a:lstStyle/>
                    <a:p>
                      <a:pPr algn="r" fontAlgn="b"/>
                      <a:r>
                        <a:rPr lang="en-US" sz="1200" b="0" i="0" u="none" strike="noStrike">
                          <a:effectLst/>
                          <a:latin typeface="Arial" panose="020B0604020202020204" pitchFamily="34" charset="0"/>
                        </a:rPr>
                        <a:t>14</a:t>
                      </a:r>
                    </a:p>
                  </a:txBody>
                  <a:tcPr marL="0" marR="0" marT="0" marB="0" anchor="ctr"/>
                </a:tc>
                <a:tc>
                  <a:txBody>
                    <a:bodyPr/>
                    <a:lstStyle/>
                    <a:p>
                      <a:pPr algn="ctr" fontAlgn="b"/>
                      <a:r>
                        <a:rPr lang="en-US" sz="1400" b="0" i="0" u="none" strike="noStrike">
                          <a:effectLst/>
                          <a:latin typeface="Arial" panose="020B0604020202020204" pitchFamily="34" charset="0"/>
                        </a:rPr>
                        <a:t>Poland</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28</a:t>
                      </a:r>
                    </a:p>
                  </a:txBody>
                  <a:tcPr marL="0" marR="0" marT="0" marB="0" anchor="b"/>
                </a:tc>
                <a:tc>
                  <a:txBody>
                    <a:bodyPr/>
                    <a:lstStyle/>
                    <a:p>
                      <a:pPr algn="ctr" fontAlgn="b"/>
                      <a:r>
                        <a:rPr lang="en-US" sz="1400" b="0" i="0" u="none" strike="noStrike">
                          <a:effectLst/>
                          <a:latin typeface="Arial" panose="020B0604020202020204" pitchFamily="34" charset="0"/>
                        </a:rPr>
                        <a:t>1%</a:t>
                      </a:r>
                    </a:p>
                  </a:txBody>
                  <a:tcPr marL="0" marR="0" marT="0" marB="0" anchor="b"/>
                </a:tc>
                <a:extLst>
                  <a:ext uri="{0D108BD9-81ED-4DB2-BD59-A6C34878D82A}">
                    <a16:rowId xmlns:a16="http://schemas.microsoft.com/office/drawing/2014/main" val="3481538794"/>
                  </a:ext>
                </a:extLst>
              </a:tr>
              <a:tr h="225467">
                <a:tc>
                  <a:txBody>
                    <a:bodyPr/>
                    <a:lstStyle/>
                    <a:p>
                      <a:pPr algn="r" fontAlgn="b"/>
                      <a:r>
                        <a:rPr lang="en-US" sz="1200" b="0" i="0" u="none" strike="noStrike" dirty="0">
                          <a:effectLst/>
                          <a:latin typeface="Arial" panose="020B0604020202020204" pitchFamily="34" charset="0"/>
                        </a:rPr>
                        <a:t>15</a:t>
                      </a:r>
                    </a:p>
                  </a:txBody>
                  <a:tcPr marL="0" marR="0" marT="0" marB="0" anchor="ctr"/>
                </a:tc>
                <a:tc>
                  <a:txBody>
                    <a:bodyPr/>
                    <a:lstStyle/>
                    <a:p>
                      <a:pPr algn="ctr" fontAlgn="b"/>
                      <a:r>
                        <a:rPr lang="en-US" sz="1400" b="0" i="0" u="none" strike="noStrike">
                          <a:effectLst/>
                          <a:latin typeface="Arial" panose="020B0604020202020204" pitchFamily="34" charset="0"/>
                        </a:rPr>
                        <a:t>Vietnam</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24</a:t>
                      </a:r>
                    </a:p>
                  </a:txBody>
                  <a:tcPr marL="0" marR="0" marT="0" marB="0" anchor="b"/>
                </a:tc>
                <a:tc>
                  <a:txBody>
                    <a:bodyPr/>
                    <a:lstStyle/>
                    <a:p>
                      <a:pPr algn="ctr" fontAlgn="b"/>
                      <a:r>
                        <a:rPr lang="en-US" sz="1400" b="0" i="0" u="none" strike="noStrike">
                          <a:effectLst/>
                          <a:latin typeface="Arial" panose="020B0604020202020204" pitchFamily="34" charset="0"/>
                        </a:rPr>
                        <a:t>1%</a:t>
                      </a:r>
                    </a:p>
                  </a:txBody>
                  <a:tcPr marL="0" marR="0" marT="0" marB="0" anchor="b"/>
                </a:tc>
                <a:extLst>
                  <a:ext uri="{0D108BD9-81ED-4DB2-BD59-A6C34878D82A}">
                    <a16:rowId xmlns:a16="http://schemas.microsoft.com/office/drawing/2014/main" val="1396712272"/>
                  </a:ext>
                </a:extLst>
              </a:tr>
              <a:tr h="225467">
                <a:tc>
                  <a:txBody>
                    <a:bodyPr/>
                    <a:lstStyle/>
                    <a:p>
                      <a:pPr algn="r" fontAlgn="b"/>
                      <a:r>
                        <a:rPr lang="en-US" sz="1200" b="0" i="0" u="none" strike="noStrike">
                          <a:effectLst/>
                          <a:latin typeface="Arial" panose="020B0604020202020204" pitchFamily="34" charset="0"/>
                        </a:rPr>
                        <a:t>16</a:t>
                      </a:r>
                    </a:p>
                  </a:txBody>
                  <a:tcPr marL="0" marR="0" marT="0" marB="0" anchor="ctr"/>
                </a:tc>
                <a:tc>
                  <a:txBody>
                    <a:bodyPr/>
                    <a:lstStyle/>
                    <a:p>
                      <a:pPr algn="ctr" fontAlgn="b"/>
                      <a:r>
                        <a:rPr lang="en-US" sz="1400" b="0" i="0" u="none" strike="noStrike">
                          <a:effectLst/>
                          <a:latin typeface="Arial" panose="020B0604020202020204" pitchFamily="34" charset="0"/>
                        </a:rPr>
                        <a:t>Colombia</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19</a:t>
                      </a:r>
                    </a:p>
                  </a:txBody>
                  <a:tcPr marL="0" marR="0" marT="0" marB="0" anchor="b"/>
                </a:tc>
                <a:tc>
                  <a:txBody>
                    <a:bodyPr/>
                    <a:lstStyle/>
                    <a:p>
                      <a:pPr algn="ctr" fontAlgn="b"/>
                      <a:r>
                        <a:rPr lang="en-US" sz="1400" b="0" i="0" u="none" strike="noStrike">
                          <a:effectLst/>
                          <a:latin typeface="Arial" panose="020B0604020202020204" pitchFamily="34" charset="0"/>
                        </a:rPr>
                        <a:t>1%</a:t>
                      </a:r>
                    </a:p>
                  </a:txBody>
                  <a:tcPr marL="0" marR="0" marT="0" marB="0" anchor="b"/>
                </a:tc>
                <a:extLst>
                  <a:ext uri="{0D108BD9-81ED-4DB2-BD59-A6C34878D82A}">
                    <a16:rowId xmlns:a16="http://schemas.microsoft.com/office/drawing/2014/main" val="263656682"/>
                  </a:ext>
                </a:extLst>
              </a:tr>
              <a:tr h="225467">
                <a:tc>
                  <a:txBody>
                    <a:bodyPr/>
                    <a:lstStyle/>
                    <a:p>
                      <a:pPr algn="r" fontAlgn="b"/>
                      <a:r>
                        <a:rPr lang="en-US" sz="1200" b="0" i="0" u="none" strike="noStrike" dirty="0">
                          <a:effectLst/>
                          <a:latin typeface="Arial" panose="020B0604020202020204" pitchFamily="34" charset="0"/>
                        </a:rPr>
                        <a:t>17</a:t>
                      </a:r>
                    </a:p>
                  </a:txBody>
                  <a:tcPr marL="0" marR="0" marT="0" marB="0" anchor="ctr"/>
                </a:tc>
                <a:tc>
                  <a:txBody>
                    <a:bodyPr/>
                    <a:lstStyle/>
                    <a:p>
                      <a:pPr algn="ctr" fontAlgn="b"/>
                      <a:r>
                        <a:rPr lang="en-US" sz="1400" b="0" i="0" u="none" strike="noStrike">
                          <a:effectLst/>
                          <a:latin typeface="Arial" panose="020B0604020202020204" pitchFamily="34" charset="0"/>
                        </a:rPr>
                        <a:t>Argentina</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17</a:t>
                      </a:r>
                    </a:p>
                  </a:txBody>
                  <a:tcPr marL="0" marR="0" marT="0" marB="0" anchor="b"/>
                </a:tc>
                <a:tc>
                  <a:txBody>
                    <a:bodyPr/>
                    <a:lstStyle/>
                    <a:p>
                      <a:pPr algn="ctr" fontAlgn="b"/>
                      <a:r>
                        <a:rPr lang="en-US" sz="1400" b="0" i="0" u="none" strike="noStrike">
                          <a:effectLst/>
                          <a:latin typeface="Arial" panose="020B0604020202020204" pitchFamily="34" charset="0"/>
                        </a:rPr>
                        <a:t>1%</a:t>
                      </a:r>
                    </a:p>
                  </a:txBody>
                  <a:tcPr marL="0" marR="0" marT="0" marB="0" anchor="b"/>
                </a:tc>
                <a:extLst>
                  <a:ext uri="{0D108BD9-81ED-4DB2-BD59-A6C34878D82A}">
                    <a16:rowId xmlns:a16="http://schemas.microsoft.com/office/drawing/2014/main" val="3184082037"/>
                  </a:ext>
                </a:extLst>
              </a:tr>
              <a:tr h="225467">
                <a:tc>
                  <a:txBody>
                    <a:bodyPr/>
                    <a:lstStyle/>
                    <a:p>
                      <a:pPr algn="r" fontAlgn="b"/>
                      <a:r>
                        <a:rPr lang="pt-BR" sz="1200" b="0" i="0" u="none" strike="noStrike" dirty="0">
                          <a:effectLst/>
                          <a:latin typeface="Arial" panose="020B0604020202020204" pitchFamily="34" charset="0"/>
                        </a:rPr>
                        <a:t>18</a:t>
                      </a:r>
                      <a:endParaRPr lang="en-US" sz="1200" b="0" i="0" u="none" strike="noStrike" dirty="0">
                        <a:effectLst/>
                        <a:latin typeface="Arial" panose="020B0604020202020204" pitchFamily="34" charset="0"/>
                      </a:endParaRPr>
                    </a:p>
                  </a:txBody>
                  <a:tcPr marL="0" marR="0" marT="0" marB="0" anchor="ctr"/>
                </a:tc>
                <a:tc>
                  <a:txBody>
                    <a:bodyPr/>
                    <a:lstStyle/>
                    <a:p>
                      <a:pPr algn="ctr" fontAlgn="b"/>
                      <a:r>
                        <a:rPr lang="en-US" sz="1400" b="0" i="0" u="none" strike="noStrike">
                          <a:effectLst/>
                          <a:latin typeface="Arial" panose="020B0604020202020204" pitchFamily="34" charset="0"/>
                        </a:rPr>
                        <a:t>Ukraine</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11</a:t>
                      </a:r>
                    </a:p>
                  </a:txBody>
                  <a:tcPr marL="0" marR="0" marT="0" marB="0" anchor="b"/>
                </a:tc>
                <a:tc>
                  <a:txBody>
                    <a:bodyPr/>
                    <a:lstStyle/>
                    <a:p>
                      <a:pPr algn="ctr" fontAlgn="b"/>
                      <a:r>
                        <a:rPr lang="en-US" sz="1400" b="0" i="0" u="none" strike="noStrike">
                          <a:effectLst/>
                          <a:latin typeface="Arial" panose="020B0604020202020204" pitchFamily="34" charset="0"/>
                        </a:rPr>
                        <a:t>0%</a:t>
                      </a:r>
                    </a:p>
                  </a:txBody>
                  <a:tcPr marL="0" marR="0" marT="0" marB="0" anchor="b"/>
                </a:tc>
                <a:extLst>
                  <a:ext uri="{0D108BD9-81ED-4DB2-BD59-A6C34878D82A}">
                    <a16:rowId xmlns:a16="http://schemas.microsoft.com/office/drawing/2014/main" val="2078083366"/>
                  </a:ext>
                </a:extLst>
              </a:tr>
              <a:tr h="225467">
                <a:tc>
                  <a:txBody>
                    <a:bodyPr/>
                    <a:lstStyle/>
                    <a:p>
                      <a:pPr algn="r" fontAlgn="b"/>
                      <a:r>
                        <a:rPr lang="pt-BR" sz="1200" b="0" i="0" u="none" strike="noStrike" dirty="0">
                          <a:effectLst/>
                          <a:latin typeface="Arial" panose="020B0604020202020204" pitchFamily="34" charset="0"/>
                        </a:rPr>
                        <a:t>19</a:t>
                      </a:r>
                      <a:endParaRPr lang="en-US" sz="1200" b="0" i="0" u="none" strike="noStrike" dirty="0">
                        <a:effectLst/>
                        <a:latin typeface="Arial" panose="020B0604020202020204" pitchFamily="34" charset="0"/>
                      </a:endParaRPr>
                    </a:p>
                  </a:txBody>
                  <a:tcPr marL="0" marR="0" marT="0" marB="0" anchor="ctr"/>
                </a:tc>
                <a:tc>
                  <a:txBody>
                    <a:bodyPr/>
                    <a:lstStyle/>
                    <a:p>
                      <a:pPr algn="ctr" fontAlgn="b"/>
                      <a:r>
                        <a:rPr lang="en-US" sz="1400" b="0" i="0" u="none" strike="noStrike">
                          <a:effectLst/>
                          <a:latin typeface="Arial" panose="020B0604020202020204" pitchFamily="34" charset="0"/>
                        </a:rPr>
                        <a:t>Egypt</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a:effectLst/>
                          <a:latin typeface="Arial" panose="020B0604020202020204" pitchFamily="34" charset="0"/>
                        </a:rPr>
                        <a:t>9</a:t>
                      </a:r>
                    </a:p>
                  </a:txBody>
                  <a:tcPr marL="0" marR="0" marT="0" marB="0" anchor="b"/>
                </a:tc>
                <a:tc>
                  <a:txBody>
                    <a:bodyPr/>
                    <a:lstStyle/>
                    <a:p>
                      <a:pPr algn="ctr" fontAlgn="b"/>
                      <a:r>
                        <a:rPr lang="en-US" sz="1400" b="0" i="0" u="none" strike="noStrike">
                          <a:effectLst/>
                          <a:latin typeface="Arial" panose="020B0604020202020204" pitchFamily="34" charset="0"/>
                        </a:rPr>
                        <a:t>0%</a:t>
                      </a:r>
                    </a:p>
                  </a:txBody>
                  <a:tcPr marL="0" marR="0" marT="0" marB="0" anchor="b"/>
                </a:tc>
                <a:extLst>
                  <a:ext uri="{0D108BD9-81ED-4DB2-BD59-A6C34878D82A}">
                    <a16:rowId xmlns:a16="http://schemas.microsoft.com/office/drawing/2014/main" val="2555847048"/>
                  </a:ext>
                </a:extLst>
              </a:tr>
              <a:tr h="225467">
                <a:tc>
                  <a:txBody>
                    <a:bodyPr/>
                    <a:lstStyle/>
                    <a:p>
                      <a:pPr algn="r" fontAlgn="b"/>
                      <a:r>
                        <a:rPr lang="pt-BR" sz="1200" b="0" i="0" u="none" strike="noStrike" dirty="0">
                          <a:effectLst/>
                          <a:latin typeface="Arial" panose="020B0604020202020204" pitchFamily="34" charset="0"/>
                        </a:rPr>
                        <a:t>20</a:t>
                      </a:r>
                      <a:endParaRPr lang="en-US" sz="1200" b="0" i="0" u="none" strike="noStrike" dirty="0">
                        <a:effectLst/>
                        <a:latin typeface="Arial" panose="020B0604020202020204" pitchFamily="34" charset="0"/>
                      </a:endParaRPr>
                    </a:p>
                  </a:txBody>
                  <a:tcPr marL="0" marR="0" marT="0" marB="0" anchor="ctr"/>
                </a:tc>
                <a:tc>
                  <a:txBody>
                    <a:bodyPr/>
                    <a:lstStyle/>
                    <a:p>
                      <a:pPr algn="ctr" fontAlgn="b"/>
                      <a:r>
                        <a:rPr lang="en-US" sz="1400" b="0" i="0" u="none" strike="noStrike" dirty="0">
                          <a:effectLst/>
                          <a:latin typeface="Arial" panose="020B0604020202020204" pitchFamily="34" charset="0"/>
                        </a:rPr>
                        <a:t>Peru</a:t>
                      </a: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noProof="0" dirty="0">
                        <a:latin typeface="Arial" panose="020B0604020202020204" pitchFamily="34" charset="0"/>
                        <a:cs typeface="Arial" panose="020B0604020202020204" pitchFamily="34" charset="0"/>
                      </a:endParaRPr>
                    </a:p>
                  </a:txBody>
                  <a:tcPr marL="74276" marR="74276" marT="37138" marB="37138" anchor="ctr"/>
                </a:tc>
                <a:tc>
                  <a:txBody>
                    <a:bodyPr/>
                    <a:lstStyle/>
                    <a:p>
                      <a:pPr algn="ctr" fontAlgn="b"/>
                      <a:r>
                        <a:rPr lang="en-US" sz="1400" b="0" i="0" u="none" strike="noStrike" dirty="0">
                          <a:effectLst/>
                          <a:latin typeface="Arial" panose="020B0604020202020204" pitchFamily="34" charset="0"/>
                        </a:rPr>
                        <a:t>9</a:t>
                      </a:r>
                    </a:p>
                  </a:txBody>
                  <a:tcPr marL="0" marR="0" marT="0" marB="0" anchor="b"/>
                </a:tc>
                <a:tc>
                  <a:txBody>
                    <a:bodyPr/>
                    <a:lstStyle/>
                    <a:p>
                      <a:pPr algn="ctr" fontAlgn="b"/>
                      <a:r>
                        <a:rPr lang="en-US" sz="1400" b="0" i="0" u="none" strike="noStrike" dirty="0">
                          <a:effectLst/>
                          <a:latin typeface="Arial" panose="020B0604020202020204" pitchFamily="34" charset="0"/>
                        </a:rPr>
                        <a:t>0%</a:t>
                      </a:r>
                    </a:p>
                  </a:txBody>
                  <a:tcPr marL="0" marR="0" marT="0" marB="0" anchor="b"/>
                </a:tc>
                <a:extLst>
                  <a:ext uri="{0D108BD9-81ED-4DB2-BD59-A6C34878D82A}">
                    <a16:rowId xmlns:a16="http://schemas.microsoft.com/office/drawing/2014/main" val="3581681966"/>
                  </a:ext>
                </a:extLst>
              </a:tr>
            </a:tbl>
          </a:graphicData>
        </a:graphic>
      </p:graphicFrame>
      <p:graphicFrame>
        <p:nvGraphicFramePr>
          <p:cNvPr id="9" name="Chart 8">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316889550"/>
              </p:ext>
            </p:extLst>
          </p:nvPr>
        </p:nvGraphicFramePr>
        <p:xfrm>
          <a:off x="6332250" y="1842301"/>
          <a:ext cx="5762340" cy="4445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30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594071"/>
            <a:ext cx="9144000" cy="820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C00000"/>
                </a:solidFill>
                <a:effectLst>
                  <a:outerShdw blurRad="50800" dist="38100" dir="8100000" algn="tr" rotWithShape="0">
                    <a:prstClr val="black">
                      <a:alpha val="40000"/>
                    </a:prstClr>
                  </a:outerShdw>
                </a:effectLst>
                <a:latin typeface="+mn-lt"/>
                <a:cs typeface="Arial Black" panose="020B0604020202020204" pitchFamily="34" charset="0"/>
              </a:rPr>
              <a:t>Company Overview</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355996"/>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19</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9" name="Table 5">
            <a:extLst>
              <a:ext uri="{FF2B5EF4-FFF2-40B4-BE49-F238E27FC236}">
                <a16:creationId xmlns:a16="http://schemas.microsoft.com/office/drawing/2014/main" id="{50EFC095-947C-4F8A-9B67-A76A7894C8A2}"/>
              </a:ext>
            </a:extLst>
          </p:cNvPr>
          <p:cNvGraphicFramePr>
            <a:graphicFrameLocks noGrp="1"/>
          </p:cNvGraphicFramePr>
          <p:nvPr>
            <p:extLst>
              <p:ext uri="{D42A27DB-BD31-4B8C-83A1-F6EECF244321}">
                <p14:modId xmlns:p14="http://schemas.microsoft.com/office/powerpoint/2010/main" val="621880773"/>
              </p:ext>
            </p:extLst>
          </p:nvPr>
        </p:nvGraphicFramePr>
        <p:xfrm>
          <a:off x="144593" y="1712158"/>
          <a:ext cx="5977427" cy="4707236"/>
        </p:xfrm>
        <a:graphic>
          <a:graphicData uri="http://schemas.openxmlformats.org/drawingml/2006/table">
            <a:tbl>
              <a:tblPr firstRow="1" bandRow="1">
                <a:tableStyleId>{F5AB1C69-6EDB-4FF4-983F-18BD219EF322}</a:tableStyleId>
              </a:tblPr>
              <a:tblGrid>
                <a:gridCol w="197429">
                  <a:extLst>
                    <a:ext uri="{9D8B030D-6E8A-4147-A177-3AD203B41FA5}">
                      <a16:colId xmlns:a16="http://schemas.microsoft.com/office/drawing/2014/main" val="4082401369"/>
                    </a:ext>
                  </a:extLst>
                </a:gridCol>
                <a:gridCol w="3672417">
                  <a:extLst>
                    <a:ext uri="{9D8B030D-6E8A-4147-A177-3AD203B41FA5}">
                      <a16:colId xmlns:a16="http://schemas.microsoft.com/office/drawing/2014/main" val="3355773920"/>
                    </a:ext>
                  </a:extLst>
                </a:gridCol>
                <a:gridCol w="1037063">
                  <a:extLst>
                    <a:ext uri="{9D8B030D-6E8A-4147-A177-3AD203B41FA5}">
                      <a16:colId xmlns:a16="http://schemas.microsoft.com/office/drawing/2014/main" val="1163129584"/>
                    </a:ext>
                  </a:extLst>
                </a:gridCol>
                <a:gridCol w="1070518">
                  <a:extLst>
                    <a:ext uri="{9D8B030D-6E8A-4147-A177-3AD203B41FA5}">
                      <a16:colId xmlns:a16="http://schemas.microsoft.com/office/drawing/2014/main" val="3545526645"/>
                    </a:ext>
                  </a:extLst>
                </a:gridCol>
              </a:tblGrid>
              <a:tr h="0">
                <a:tc>
                  <a:txBody>
                    <a:bodyPr/>
                    <a:lstStyle/>
                    <a:p>
                      <a:endParaRPr lang="en-US" sz="1200" noProof="0" dirty="0"/>
                    </a:p>
                  </a:txBody>
                  <a:tcPr marL="74276" marR="74276" marT="37138" marB="37138">
                    <a:solidFill>
                      <a:srgbClr val="C00000"/>
                    </a:solidFill>
                  </a:tcPr>
                </a:tc>
                <a:tc>
                  <a:txBody>
                    <a:bodyPr/>
                    <a:lstStyle/>
                    <a:p>
                      <a:pPr marL="0" algn="ctr" defTabSz="914400" rtl="0" eaLnBrk="1" latinLnBrk="0" hangingPunct="1"/>
                      <a:r>
                        <a:rPr lang="en-US" sz="1200" b="1" i="0" kern="1200" noProof="0" dirty="0">
                          <a:solidFill>
                            <a:schemeClr val="bg1"/>
                          </a:solidFill>
                          <a:latin typeface="Arial Black" panose="020B0604020202020204" pitchFamily="34" charset="0"/>
                          <a:ea typeface="+mn-ea"/>
                          <a:cs typeface="Arial Black" panose="020B0604020202020204" pitchFamily="34" charset="0"/>
                        </a:rPr>
                        <a:t>Company</a:t>
                      </a:r>
                    </a:p>
                  </a:txBody>
                  <a:tcPr marL="74276" marR="74276" marT="37138" marB="37138" anchor="ctr">
                    <a:solidFill>
                      <a:srgbClr val="C00000"/>
                    </a:solidFill>
                  </a:tcPr>
                </a:tc>
                <a:tc>
                  <a:txBody>
                    <a:bodyPr/>
                    <a:lstStyle/>
                    <a:p>
                      <a:pPr marL="0" algn="ctr" defTabSz="914400" rtl="0" eaLnBrk="1" latinLnBrk="0" hangingPunct="1"/>
                      <a:r>
                        <a:rPr lang="en-US" sz="1200" b="1" i="0" kern="1200" noProof="0" dirty="0">
                          <a:solidFill>
                            <a:schemeClr val="bg1"/>
                          </a:solidFill>
                          <a:latin typeface="Arial Black" panose="020B0604020202020204" pitchFamily="34" charset="0"/>
                          <a:ea typeface="+mn-ea"/>
                          <a:cs typeface="Arial Black" panose="020B0604020202020204" pitchFamily="34" charset="0"/>
                        </a:rPr>
                        <a:t>Country</a:t>
                      </a:r>
                    </a:p>
                  </a:txBody>
                  <a:tcPr marL="74276" marR="74276" marT="37138" marB="37138" anchor="ctr">
                    <a:solidFill>
                      <a:srgbClr val="C00000"/>
                    </a:solidFill>
                  </a:tcPr>
                </a:tc>
                <a:tc>
                  <a:txBody>
                    <a:bodyPr/>
                    <a:lstStyle/>
                    <a:p>
                      <a:pPr marL="0" algn="ctr" defTabSz="914400" rtl="0" eaLnBrk="1" latinLnBrk="0" hangingPunct="1"/>
                      <a:r>
                        <a:rPr lang="en-US" sz="1200" b="1" i="0" kern="1200" noProof="0" dirty="0">
                          <a:solidFill>
                            <a:schemeClr val="bg1"/>
                          </a:solidFill>
                          <a:latin typeface="Arial Black" panose="020B0604020202020204" pitchFamily="34" charset="0"/>
                          <a:ea typeface="+mn-ea"/>
                          <a:cs typeface="Arial Black" panose="020B0604020202020204" pitchFamily="34" charset="0"/>
                        </a:rPr>
                        <a:t>Revenues (S mm)</a:t>
                      </a:r>
                    </a:p>
                  </a:txBody>
                  <a:tcPr marL="74276" marR="74276" marT="37138" marB="37138" anchor="ctr">
                    <a:solidFill>
                      <a:srgbClr val="C00000"/>
                    </a:solidFill>
                  </a:tcPr>
                </a:tc>
                <a:extLst>
                  <a:ext uri="{0D108BD9-81ED-4DB2-BD59-A6C34878D82A}">
                    <a16:rowId xmlns:a16="http://schemas.microsoft.com/office/drawing/2014/main" val="2949106805"/>
                  </a:ext>
                </a:extLst>
              </a:tr>
              <a:tr h="0">
                <a:tc>
                  <a:txBody>
                    <a:bodyPr/>
                    <a:lstStyle/>
                    <a:p>
                      <a:pPr algn="r" fontAlgn="b"/>
                      <a:r>
                        <a:rPr lang="en-US" sz="1200" b="0" i="0" u="none" strike="noStrike" dirty="0">
                          <a:effectLst/>
                          <a:latin typeface="Arial" panose="020B0604020202020204" pitchFamily="34" charset="0"/>
                        </a:rPr>
                        <a:t>1</a:t>
                      </a:r>
                    </a:p>
                  </a:txBody>
                  <a:tcPr marL="0" marR="0" marT="0" marB="0" anchor="ctr">
                    <a:solidFill>
                      <a:schemeClr val="bg1">
                        <a:lumMod val="95000"/>
                      </a:schemeClr>
                    </a:solidFill>
                  </a:tcPr>
                </a:tc>
                <a:tc>
                  <a:txBody>
                    <a:bodyPr/>
                    <a:lstStyle/>
                    <a:p>
                      <a:pPr algn="l" fontAlgn="b"/>
                      <a:r>
                        <a:rPr lang="en-US" sz="1400" b="0" i="0" u="none" strike="noStrike" dirty="0">
                          <a:solidFill>
                            <a:srgbClr val="000000"/>
                          </a:solidFill>
                          <a:effectLst/>
                          <a:latin typeface="Arial" panose="020B0604020202020204" pitchFamily="34" charset="0"/>
                        </a:rPr>
                        <a:t>China Petroleum &amp; Chemical Corporation*</a:t>
                      </a:r>
                    </a:p>
                  </a:txBody>
                  <a:tcPr marL="0" marR="0" marT="0" marB="0" anchor="ctr">
                    <a:solidFill>
                      <a:schemeClr val="bg1">
                        <a:lumMod val="95000"/>
                      </a:schemeClr>
                    </a:solidFill>
                  </a:tcPr>
                </a:tc>
                <a:tc>
                  <a:txBody>
                    <a:bodyPr/>
                    <a:lstStyle/>
                    <a:p>
                      <a:pPr algn="ctr" fontAlgn="b"/>
                      <a:r>
                        <a:rPr lang="en-US" sz="1400" b="0" i="0" u="none" strike="noStrike" dirty="0">
                          <a:effectLst/>
                          <a:latin typeface="Arial" panose="020B0604020202020204" pitchFamily="34" charset="0"/>
                        </a:rPr>
                        <a:t>China</a:t>
                      </a:r>
                    </a:p>
                  </a:txBody>
                  <a:tcPr marL="0" marR="0" marT="0" marB="0" anchor="ctr">
                    <a:solidFill>
                      <a:schemeClr val="bg1">
                        <a:lumMod val="95000"/>
                      </a:schemeClr>
                    </a:solidFill>
                  </a:tcPr>
                </a:tc>
                <a:tc>
                  <a:txBody>
                    <a:bodyPr/>
                    <a:lstStyle/>
                    <a:p>
                      <a:pPr algn="ctr" fontAlgn="b"/>
                      <a:r>
                        <a:rPr lang="en-US" sz="1400" b="0" i="0" u="none" strike="noStrike" dirty="0">
                          <a:effectLst/>
                          <a:latin typeface="Arial" panose="020B0604020202020204" pitchFamily="34" charset="0"/>
                        </a:rPr>
                        <a:t>322,578</a:t>
                      </a:r>
                    </a:p>
                  </a:txBody>
                  <a:tcPr marL="0" marR="0" marT="0" marB="0" anchor="ctr">
                    <a:solidFill>
                      <a:schemeClr val="bg1">
                        <a:lumMod val="95000"/>
                      </a:schemeClr>
                    </a:solidFill>
                  </a:tcPr>
                </a:tc>
                <a:extLst>
                  <a:ext uri="{0D108BD9-81ED-4DB2-BD59-A6C34878D82A}">
                    <a16:rowId xmlns:a16="http://schemas.microsoft.com/office/drawing/2014/main" val="3803283815"/>
                  </a:ext>
                </a:extLst>
              </a:tr>
              <a:tr h="0">
                <a:tc>
                  <a:txBody>
                    <a:bodyPr/>
                    <a:lstStyle/>
                    <a:p>
                      <a:pPr algn="r" fontAlgn="b"/>
                      <a:r>
                        <a:rPr lang="en-US" sz="1200" b="0" i="0" u="none" strike="noStrike" dirty="0">
                          <a:effectLst/>
                          <a:latin typeface="Arial" panose="020B0604020202020204" pitchFamily="34" charset="0"/>
                        </a:rPr>
                        <a:t>2</a:t>
                      </a:r>
                    </a:p>
                  </a:txBody>
                  <a:tcPr marL="0" marR="0" marT="0" marB="0" anchor="ctr"/>
                </a:tc>
                <a:tc>
                  <a:txBody>
                    <a:bodyPr/>
                    <a:lstStyle/>
                    <a:p>
                      <a:pPr algn="l" fontAlgn="b"/>
                      <a:r>
                        <a:rPr lang="en-US" sz="1400" b="0" i="0" u="none" strike="noStrike" dirty="0">
                          <a:solidFill>
                            <a:srgbClr val="000000"/>
                          </a:solidFill>
                          <a:effectLst/>
                          <a:latin typeface="Arial" panose="020B0604020202020204" pitchFamily="34" charset="0"/>
                        </a:rPr>
                        <a:t>PetroChina Company Limited*</a:t>
                      </a:r>
                    </a:p>
                  </a:txBody>
                  <a:tcPr marL="0" marR="0" marT="0" marB="0" anchor="ctr"/>
                </a:tc>
                <a:tc>
                  <a:txBody>
                    <a:bodyPr/>
                    <a:lstStyle/>
                    <a:p>
                      <a:pPr algn="ctr" fontAlgn="b"/>
                      <a:r>
                        <a:rPr lang="en-US" sz="1400" b="0" i="0" u="none" strike="noStrike" dirty="0">
                          <a:effectLst/>
                          <a:latin typeface="Arial" panose="020B0604020202020204" pitchFamily="34" charset="0"/>
                        </a:rPr>
                        <a:t>China</a:t>
                      </a:r>
                    </a:p>
                  </a:txBody>
                  <a:tcPr marL="0" marR="0" marT="0" marB="0" anchor="ctr"/>
                </a:tc>
                <a:tc>
                  <a:txBody>
                    <a:bodyPr/>
                    <a:lstStyle/>
                    <a:p>
                      <a:pPr algn="ctr" fontAlgn="b"/>
                      <a:r>
                        <a:rPr lang="en-US" sz="1400" b="0" i="0" u="none" strike="noStrike" dirty="0">
                          <a:effectLst/>
                          <a:latin typeface="Arial" panose="020B0604020202020204" pitchFamily="34" charset="0"/>
                        </a:rPr>
                        <a:t>296,210</a:t>
                      </a:r>
                    </a:p>
                  </a:txBody>
                  <a:tcPr marL="0" marR="0" marT="0" marB="0" anchor="ctr"/>
                </a:tc>
                <a:extLst>
                  <a:ext uri="{0D108BD9-81ED-4DB2-BD59-A6C34878D82A}">
                    <a16:rowId xmlns:a16="http://schemas.microsoft.com/office/drawing/2014/main" val="855132573"/>
                  </a:ext>
                </a:extLst>
              </a:tr>
              <a:tr h="0">
                <a:tc>
                  <a:txBody>
                    <a:bodyPr/>
                    <a:lstStyle/>
                    <a:p>
                      <a:pPr algn="r" fontAlgn="b"/>
                      <a:r>
                        <a:rPr lang="en-US" sz="1200" b="0" i="0" u="none" strike="noStrike" dirty="0">
                          <a:effectLst/>
                          <a:latin typeface="Arial" panose="020B0604020202020204" pitchFamily="34" charset="0"/>
                        </a:rPr>
                        <a:t>3</a:t>
                      </a:r>
                    </a:p>
                  </a:txBody>
                  <a:tcPr marL="0" marR="0" marT="0" marB="0" anchor="ctr"/>
                </a:tc>
                <a:tc>
                  <a:txBody>
                    <a:bodyPr/>
                    <a:lstStyle/>
                    <a:p>
                      <a:pPr algn="l" fontAlgn="b"/>
                      <a:r>
                        <a:rPr lang="en-US" sz="1400" b="0" i="0" u="none" strike="noStrike" dirty="0">
                          <a:solidFill>
                            <a:srgbClr val="000000"/>
                          </a:solidFill>
                          <a:effectLst/>
                          <a:latin typeface="Arial" panose="020B0604020202020204" pitchFamily="34" charset="0"/>
                        </a:rPr>
                        <a:t>Saudi Arabian Oil Company</a:t>
                      </a:r>
                    </a:p>
                  </a:txBody>
                  <a:tcPr marL="0" marR="0" marT="0" marB="0" anchor="ctr"/>
                </a:tc>
                <a:tc>
                  <a:txBody>
                    <a:bodyPr/>
                    <a:lstStyle/>
                    <a:p>
                      <a:pPr algn="ctr" fontAlgn="b"/>
                      <a:r>
                        <a:rPr lang="en-US" sz="1400" b="0" i="0" u="none" strike="noStrike" dirty="0">
                          <a:effectLst/>
                          <a:latin typeface="Arial" panose="020B0604020202020204" pitchFamily="34" charset="0"/>
                        </a:rPr>
                        <a:t>Saudi Arabia</a:t>
                      </a:r>
                    </a:p>
                  </a:txBody>
                  <a:tcPr marL="0" marR="0" marT="0" marB="0" anchor="ctr"/>
                </a:tc>
                <a:tc>
                  <a:txBody>
                    <a:bodyPr/>
                    <a:lstStyle/>
                    <a:p>
                      <a:pPr algn="ctr" fontAlgn="b"/>
                      <a:r>
                        <a:rPr lang="en-US" sz="1400" b="0" i="0" u="none" strike="noStrike" dirty="0">
                          <a:effectLst/>
                          <a:latin typeface="Arial" panose="020B0604020202020204" pitchFamily="34" charset="0"/>
                        </a:rPr>
                        <a:t>229,799 </a:t>
                      </a:r>
                    </a:p>
                  </a:txBody>
                  <a:tcPr marL="0" marR="0" marT="0" marB="0" anchor="ctr"/>
                </a:tc>
                <a:extLst>
                  <a:ext uri="{0D108BD9-81ED-4DB2-BD59-A6C34878D82A}">
                    <a16:rowId xmlns:a16="http://schemas.microsoft.com/office/drawing/2014/main" val="548896417"/>
                  </a:ext>
                </a:extLst>
              </a:tr>
              <a:tr h="0">
                <a:tc>
                  <a:txBody>
                    <a:bodyPr/>
                    <a:lstStyle/>
                    <a:p>
                      <a:pPr algn="r" fontAlgn="b"/>
                      <a:r>
                        <a:rPr lang="en-US" sz="1200" b="0" i="0" u="none" strike="noStrike" dirty="0">
                          <a:effectLst/>
                          <a:latin typeface="Arial" panose="020B0604020202020204" pitchFamily="34" charset="0"/>
                        </a:rPr>
                        <a:t>4</a:t>
                      </a:r>
                    </a:p>
                  </a:txBody>
                  <a:tcPr marL="0" marR="0" marT="0" marB="0" anchor="ctr"/>
                </a:tc>
                <a:tc>
                  <a:txBody>
                    <a:bodyPr/>
                    <a:lstStyle/>
                    <a:p>
                      <a:pPr algn="l" fontAlgn="b"/>
                      <a:r>
                        <a:rPr lang="en-US" sz="1400" b="0" i="0" u="none" strike="noStrike" dirty="0">
                          <a:solidFill>
                            <a:srgbClr val="000000"/>
                          </a:solidFill>
                          <a:effectLst/>
                          <a:latin typeface="Arial" panose="020B0604020202020204" pitchFamily="34" charset="0"/>
                        </a:rPr>
                        <a:t>China State Construction Engineering Corp*</a:t>
                      </a:r>
                    </a:p>
                  </a:txBody>
                  <a:tcPr marL="0" marR="0" marT="0" marB="0" anchor="ctr"/>
                </a:tc>
                <a:tc>
                  <a:txBody>
                    <a:bodyPr/>
                    <a:lstStyle/>
                    <a:p>
                      <a:pPr algn="ctr" fontAlgn="b"/>
                      <a:r>
                        <a:rPr lang="en-US" sz="1400" b="0" i="0" u="none" strike="noStrike" dirty="0">
                          <a:effectLst/>
                          <a:latin typeface="Arial" panose="020B0604020202020204" pitchFamily="34" charset="0"/>
                        </a:rPr>
                        <a:t>China</a:t>
                      </a:r>
                    </a:p>
                  </a:txBody>
                  <a:tcPr marL="0" marR="0" marT="0" marB="0" anchor="ctr"/>
                </a:tc>
                <a:tc>
                  <a:txBody>
                    <a:bodyPr/>
                    <a:lstStyle/>
                    <a:p>
                      <a:pPr algn="ctr" fontAlgn="b"/>
                      <a:r>
                        <a:rPr lang="en-US" sz="1400" b="0" i="0" u="none" strike="noStrike" dirty="0">
                          <a:effectLst/>
                          <a:latin typeface="Arial" panose="020B0604020202020204" pitchFamily="34" charset="0"/>
                        </a:rPr>
                        <a:t>203,915</a:t>
                      </a:r>
                    </a:p>
                  </a:txBody>
                  <a:tcPr marL="0" marR="0" marT="0" marB="0" anchor="ctr"/>
                </a:tc>
                <a:extLst>
                  <a:ext uri="{0D108BD9-81ED-4DB2-BD59-A6C34878D82A}">
                    <a16:rowId xmlns:a16="http://schemas.microsoft.com/office/drawing/2014/main" val="952157066"/>
                  </a:ext>
                </a:extLst>
              </a:tr>
              <a:tr h="0">
                <a:tc>
                  <a:txBody>
                    <a:bodyPr/>
                    <a:lstStyle/>
                    <a:p>
                      <a:pPr algn="r" fontAlgn="b"/>
                      <a:r>
                        <a:rPr lang="en-US" sz="1200" b="0" i="0" u="none" strike="noStrike" dirty="0">
                          <a:effectLst/>
                          <a:latin typeface="Arial" panose="020B0604020202020204" pitchFamily="34" charset="0"/>
                        </a:rPr>
                        <a:t>5</a:t>
                      </a:r>
                    </a:p>
                  </a:txBody>
                  <a:tcPr marL="0" marR="0" marT="0" marB="0" anchor="ctr"/>
                </a:tc>
                <a:tc>
                  <a:txBody>
                    <a:bodyPr/>
                    <a:lstStyle/>
                    <a:p>
                      <a:pPr algn="l" fontAlgn="b"/>
                      <a:r>
                        <a:rPr lang="en-US" sz="1400" b="0" i="0" u="none" strike="noStrike" dirty="0">
                          <a:solidFill>
                            <a:srgbClr val="000000"/>
                          </a:solidFill>
                          <a:effectLst/>
                          <a:latin typeface="Arial" panose="020B0604020202020204" pitchFamily="34" charset="0"/>
                        </a:rPr>
                        <a:t>Ping An Insurance (Group)</a:t>
                      </a:r>
                    </a:p>
                  </a:txBody>
                  <a:tcPr marL="0" marR="0" marT="0" marB="0" anchor="ctr"/>
                </a:tc>
                <a:tc>
                  <a:txBody>
                    <a:bodyPr/>
                    <a:lstStyle/>
                    <a:p>
                      <a:pPr algn="ctr" fontAlgn="b"/>
                      <a:r>
                        <a:rPr lang="en-US" sz="1400" b="0" i="0" u="none" strike="noStrike" dirty="0">
                          <a:effectLst/>
                          <a:latin typeface="Arial" panose="020B0604020202020204" pitchFamily="34" charset="0"/>
                        </a:rPr>
                        <a:t>China</a:t>
                      </a:r>
                    </a:p>
                  </a:txBody>
                  <a:tcPr marL="0" marR="0" marT="0" marB="0" anchor="ctr"/>
                </a:tc>
                <a:tc>
                  <a:txBody>
                    <a:bodyPr/>
                    <a:lstStyle/>
                    <a:p>
                      <a:pPr algn="ctr" fontAlgn="b"/>
                      <a:r>
                        <a:rPr lang="en-US" sz="1400" b="0" i="0" u="none" strike="noStrike" dirty="0">
                          <a:effectLst/>
                          <a:latin typeface="Arial" panose="020B0604020202020204" pitchFamily="34" charset="0"/>
                        </a:rPr>
                        <a:t>190,604</a:t>
                      </a:r>
                    </a:p>
                  </a:txBody>
                  <a:tcPr marL="0" marR="0" marT="0" marB="0" anchor="ctr"/>
                </a:tc>
                <a:extLst>
                  <a:ext uri="{0D108BD9-81ED-4DB2-BD59-A6C34878D82A}">
                    <a16:rowId xmlns:a16="http://schemas.microsoft.com/office/drawing/2014/main" val="206926805"/>
                  </a:ext>
                </a:extLst>
              </a:tr>
              <a:tr h="0">
                <a:tc>
                  <a:txBody>
                    <a:bodyPr/>
                    <a:lstStyle/>
                    <a:p>
                      <a:pPr algn="r" fontAlgn="b"/>
                      <a:r>
                        <a:rPr lang="en-US" sz="1200" b="0" i="0" u="none" strike="noStrike">
                          <a:effectLst/>
                          <a:latin typeface="Arial" panose="020B0604020202020204" pitchFamily="34" charset="0"/>
                        </a:rPr>
                        <a:t>6</a:t>
                      </a:r>
                    </a:p>
                  </a:txBody>
                  <a:tcPr marL="0" marR="0" marT="0" marB="0" anchor="ctr"/>
                </a:tc>
                <a:tc>
                  <a:txBody>
                    <a:bodyPr/>
                    <a:lstStyle/>
                    <a:p>
                      <a:pPr algn="l" fontAlgn="b"/>
                      <a:r>
                        <a:rPr lang="en-US" sz="1400" b="0" i="0" u="none" strike="noStrike" dirty="0">
                          <a:solidFill>
                            <a:srgbClr val="000000"/>
                          </a:solidFill>
                          <a:effectLst/>
                          <a:latin typeface="Arial" panose="020B0604020202020204" pitchFamily="34" charset="0"/>
                        </a:rPr>
                        <a:t>China Railway Group Limited*</a:t>
                      </a:r>
                    </a:p>
                  </a:txBody>
                  <a:tcPr marL="0" marR="0" marT="0" marB="0" anchor="ctr"/>
                </a:tc>
                <a:tc>
                  <a:txBody>
                    <a:bodyPr/>
                    <a:lstStyle/>
                    <a:p>
                      <a:pPr algn="ctr" fontAlgn="b"/>
                      <a:r>
                        <a:rPr lang="en-US" sz="1400" b="0" i="0" u="none" strike="noStrike" dirty="0">
                          <a:effectLst/>
                          <a:latin typeface="Arial" panose="020B0604020202020204" pitchFamily="34" charset="0"/>
                        </a:rPr>
                        <a:t>China</a:t>
                      </a:r>
                    </a:p>
                  </a:txBody>
                  <a:tcPr marL="0" marR="0" marT="0" marB="0" anchor="ctr"/>
                </a:tc>
                <a:tc>
                  <a:txBody>
                    <a:bodyPr/>
                    <a:lstStyle/>
                    <a:p>
                      <a:pPr algn="ctr" fontAlgn="b"/>
                      <a:r>
                        <a:rPr lang="en-US" sz="1400" b="0" i="0" u="none" strike="noStrike" dirty="0">
                          <a:effectLst/>
                          <a:latin typeface="Arial" panose="020B0604020202020204" pitchFamily="34" charset="0"/>
                        </a:rPr>
                        <a:t>149,304</a:t>
                      </a:r>
                    </a:p>
                  </a:txBody>
                  <a:tcPr marL="0" marR="0" marT="0" marB="0" anchor="ctr"/>
                </a:tc>
                <a:extLst>
                  <a:ext uri="{0D108BD9-81ED-4DB2-BD59-A6C34878D82A}">
                    <a16:rowId xmlns:a16="http://schemas.microsoft.com/office/drawing/2014/main" val="2659717590"/>
                  </a:ext>
                </a:extLst>
              </a:tr>
              <a:tr h="0">
                <a:tc>
                  <a:txBody>
                    <a:bodyPr/>
                    <a:lstStyle/>
                    <a:p>
                      <a:pPr algn="r" fontAlgn="b"/>
                      <a:r>
                        <a:rPr lang="en-US" sz="1200" b="0" i="0" u="none" strike="noStrike">
                          <a:effectLst/>
                          <a:latin typeface="Arial" panose="020B0604020202020204" pitchFamily="34" charset="0"/>
                        </a:rPr>
                        <a:t>7</a:t>
                      </a:r>
                    </a:p>
                  </a:txBody>
                  <a:tcPr marL="0" marR="0" marT="0" marB="0" anchor="ctr"/>
                </a:tc>
                <a:tc>
                  <a:txBody>
                    <a:bodyPr/>
                    <a:lstStyle/>
                    <a:p>
                      <a:pPr algn="l" fontAlgn="b"/>
                      <a:r>
                        <a:rPr lang="en-US" sz="1400" b="0" i="0" u="none" strike="noStrike" dirty="0">
                          <a:solidFill>
                            <a:srgbClr val="000000"/>
                          </a:solidFill>
                          <a:effectLst/>
                          <a:latin typeface="Arial" panose="020B0604020202020204" pitchFamily="34" charset="0"/>
                        </a:rPr>
                        <a:t>China Railway Construction Corporation*</a:t>
                      </a:r>
                    </a:p>
                  </a:txBody>
                  <a:tcPr marL="0" marR="0" marT="0" marB="0" anchor="ctr"/>
                </a:tc>
                <a:tc>
                  <a:txBody>
                    <a:bodyPr/>
                    <a:lstStyle/>
                    <a:p>
                      <a:pPr algn="ctr" fontAlgn="b"/>
                      <a:r>
                        <a:rPr lang="en-US" sz="1400" b="0" i="0" u="none" strike="noStrike" dirty="0">
                          <a:effectLst/>
                          <a:latin typeface="Arial" panose="020B0604020202020204" pitchFamily="34" charset="0"/>
                        </a:rPr>
                        <a:t>China</a:t>
                      </a:r>
                    </a:p>
                  </a:txBody>
                  <a:tcPr marL="0" marR="0" marT="0" marB="0" anchor="ctr"/>
                </a:tc>
                <a:tc>
                  <a:txBody>
                    <a:bodyPr/>
                    <a:lstStyle/>
                    <a:p>
                      <a:pPr algn="ctr" fontAlgn="b"/>
                      <a:r>
                        <a:rPr lang="en-US" sz="1400" b="0" i="0" u="none" strike="noStrike" dirty="0">
                          <a:effectLst/>
                          <a:latin typeface="Arial" panose="020B0604020202020204" pitchFamily="34" charset="0"/>
                        </a:rPr>
                        <a:t>139,436</a:t>
                      </a:r>
                    </a:p>
                  </a:txBody>
                  <a:tcPr marL="0" marR="0" marT="0" marB="0" anchor="ctr"/>
                </a:tc>
                <a:extLst>
                  <a:ext uri="{0D108BD9-81ED-4DB2-BD59-A6C34878D82A}">
                    <a16:rowId xmlns:a16="http://schemas.microsoft.com/office/drawing/2014/main" val="184035366"/>
                  </a:ext>
                </a:extLst>
              </a:tr>
              <a:tr h="0">
                <a:tc>
                  <a:txBody>
                    <a:bodyPr/>
                    <a:lstStyle/>
                    <a:p>
                      <a:pPr algn="r" fontAlgn="b"/>
                      <a:r>
                        <a:rPr lang="en-US" sz="1200" b="0" i="0" u="none" strike="noStrike" dirty="0">
                          <a:effectLst/>
                          <a:latin typeface="Arial" panose="020B0604020202020204" pitchFamily="34" charset="0"/>
                        </a:rPr>
                        <a:t>8</a:t>
                      </a:r>
                    </a:p>
                  </a:txBody>
                  <a:tcPr marL="0" marR="0" marT="0" marB="0" anchor="ctr"/>
                </a:tc>
                <a:tc>
                  <a:txBody>
                    <a:bodyPr/>
                    <a:lstStyle/>
                    <a:p>
                      <a:pPr algn="l" fontAlgn="b"/>
                      <a:r>
                        <a:rPr lang="en-US" sz="1400" b="0" i="0" u="none" strike="noStrike" dirty="0">
                          <a:solidFill>
                            <a:srgbClr val="000000"/>
                          </a:solidFill>
                          <a:effectLst/>
                          <a:latin typeface="Arial" panose="020B0604020202020204" pitchFamily="34" charset="0"/>
                        </a:rPr>
                        <a:t>China Life Insurance Company Limited*</a:t>
                      </a:r>
                    </a:p>
                  </a:txBody>
                  <a:tcPr marL="0" marR="0" marT="0" marB="0" anchor="ctr"/>
                </a:tc>
                <a:tc>
                  <a:txBody>
                    <a:bodyPr/>
                    <a:lstStyle/>
                    <a:p>
                      <a:pPr algn="ctr" fontAlgn="b"/>
                      <a:r>
                        <a:rPr lang="en-US" sz="1400" b="0" i="0" u="none" strike="noStrike" dirty="0">
                          <a:effectLst/>
                          <a:latin typeface="Arial" panose="020B0604020202020204" pitchFamily="34" charset="0"/>
                        </a:rPr>
                        <a:t>China</a:t>
                      </a:r>
                    </a:p>
                  </a:txBody>
                  <a:tcPr marL="0" marR="0" marT="0" marB="0" anchor="ctr"/>
                </a:tc>
                <a:tc>
                  <a:txBody>
                    <a:bodyPr/>
                    <a:lstStyle/>
                    <a:p>
                      <a:pPr algn="ctr" fontAlgn="b"/>
                      <a:r>
                        <a:rPr lang="en-US" sz="1400" b="0" i="0" u="none" strike="noStrike" dirty="0">
                          <a:effectLst/>
                          <a:latin typeface="Arial" panose="020B0604020202020204" pitchFamily="34" charset="0"/>
                        </a:rPr>
                        <a:t>124,396</a:t>
                      </a:r>
                    </a:p>
                  </a:txBody>
                  <a:tcPr marL="0" marR="0" marT="0" marB="0" anchor="ctr"/>
                </a:tc>
                <a:extLst>
                  <a:ext uri="{0D108BD9-81ED-4DB2-BD59-A6C34878D82A}">
                    <a16:rowId xmlns:a16="http://schemas.microsoft.com/office/drawing/2014/main" val="4143624308"/>
                  </a:ext>
                </a:extLst>
              </a:tr>
              <a:tr h="42440">
                <a:tc>
                  <a:txBody>
                    <a:bodyPr/>
                    <a:lstStyle/>
                    <a:p>
                      <a:pPr algn="r" fontAlgn="b"/>
                      <a:r>
                        <a:rPr lang="en-US" sz="1200" b="0" i="0" u="none" strike="noStrike">
                          <a:effectLst/>
                          <a:latin typeface="Arial" panose="020B0604020202020204" pitchFamily="34" charset="0"/>
                        </a:rPr>
                        <a:t>9</a:t>
                      </a:r>
                    </a:p>
                  </a:txBody>
                  <a:tcPr marL="0" marR="0" marT="0" marB="0" anchor="ctr"/>
                </a:tc>
                <a:tc>
                  <a:txBody>
                    <a:bodyPr/>
                    <a:lstStyle/>
                    <a:p>
                      <a:pPr algn="l" fontAlgn="b"/>
                      <a:r>
                        <a:rPr lang="en-US" sz="1400" b="0" i="0" u="none" strike="noStrike" dirty="0">
                          <a:solidFill>
                            <a:srgbClr val="000000"/>
                          </a:solidFill>
                          <a:effectLst/>
                          <a:latin typeface="Arial" panose="020B0604020202020204" pitchFamily="34" charset="0"/>
                        </a:rPr>
                        <a:t>Public Joint Stock Company Gazprom</a:t>
                      </a:r>
                    </a:p>
                  </a:txBody>
                  <a:tcPr marL="0" marR="0" marT="0" marB="0" anchor="ctr"/>
                </a:tc>
                <a:tc>
                  <a:txBody>
                    <a:bodyPr/>
                    <a:lstStyle/>
                    <a:p>
                      <a:pPr algn="ctr" fontAlgn="b"/>
                      <a:r>
                        <a:rPr lang="en-US" sz="1400" b="0" i="0" u="none" strike="noStrike" dirty="0">
                          <a:effectLst/>
                          <a:latin typeface="Arial" panose="020B0604020202020204" pitchFamily="34" charset="0"/>
                        </a:rPr>
                        <a:t>Russia</a:t>
                      </a:r>
                    </a:p>
                  </a:txBody>
                  <a:tcPr marL="0" marR="0" marT="0" marB="0" anchor="ctr"/>
                </a:tc>
                <a:tc>
                  <a:txBody>
                    <a:bodyPr/>
                    <a:lstStyle/>
                    <a:p>
                      <a:pPr algn="ctr" fontAlgn="b"/>
                      <a:r>
                        <a:rPr lang="en-US" sz="1400" b="0" i="0" u="none" strike="noStrike" dirty="0">
                          <a:effectLst/>
                          <a:latin typeface="Arial" panose="020B0604020202020204" pitchFamily="34" charset="0"/>
                        </a:rPr>
                        <a:t>123,370</a:t>
                      </a:r>
                    </a:p>
                  </a:txBody>
                  <a:tcPr marL="0" marR="0" marT="0" marB="0" anchor="ctr"/>
                </a:tc>
                <a:extLst>
                  <a:ext uri="{0D108BD9-81ED-4DB2-BD59-A6C34878D82A}">
                    <a16:rowId xmlns:a16="http://schemas.microsoft.com/office/drawing/2014/main" val="1034235079"/>
                  </a:ext>
                </a:extLst>
              </a:tr>
              <a:tr h="0">
                <a:tc>
                  <a:txBody>
                    <a:bodyPr/>
                    <a:lstStyle/>
                    <a:p>
                      <a:pPr algn="r" fontAlgn="b"/>
                      <a:r>
                        <a:rPr lang="en-US" sz="1200" b="0" i="0" u="none" strike="noStrike">
                          <a:effectLst/>
                          <a:latin typeface="Arial" panose="020B0604020202020204" pitchFamily="34" charset="0"/>
                        </a:rPr>
                        <a:t>10</a:t>
                      </a:r>
                    </a:p>
                  </a:txBody>
                  <a:tcPr marL="0" marR="0" marT="0" marB="0" anchor="ctr"/>
                </a:tc>
                <a:tc>
                  <a:txBody>
                    <a:bodyPr/>
                    <a:lstStyle/>
                    <a:p>
                      <a:pPr algn="l" fontAlgn="b"/>
                      <a:r>
                        <a:rPr lang="en-US" sz="1400" b="0" i="0" u="none" strike="noStrike" dirty="0">
                          <a:solidFill>
                            <a:srgbClr val="000000"/>
                          </a:solidFill>
                          <a:effectLst/>
                          <a:latin typeface="Arial" panose="020B0604020202020204" pitchFamily="34" charset="0"/>
                        </a:rPr>
                        <a:t>China Mobile Limited*</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China</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marT="0" marB="0" anchor="ctr"/>
                </a:tc>
                <a:tc>
                  <a:txBody>
                    <a:bodyPr/>
                    <a:lstStyle/>
                    <a:p>
                      <a:pPr algn="ctr" fontAlgn="b"/>
                      <a:r>
                        <a:rPr lang="en-US" sz="1400" b="0" i="0" u="none" strike="noStrike" dirty="0">
                          <a:effectLst/>
                          <a:latin typeface="Arial" panose="020B0604020202020204" pitchFamily="34" charset="0"/>
                        </a:rPr>
                        <a:t>117,647</a:t>
                      </a:r>
                    </a:p>
                  </a:txBody>
                  <a:tcPr marL="0" marR="0" marT="0" marB="0" anchor="ctr"/>
                </a:tc>
                <a:extLst>
                  <a:ext uri="{0D108BD9-81ED-4DB2-BD59-A6C34878D82A}">
                    <a16:rowId xmlns:a16="http://schemas.microsoft.com/office/drawing/2014/main" val="2317775674"/>
                  </a:ext>
                </a:extLst>
              </a:tr>
              <a:tr h="0">
                <a:tc>
                  <a:txBody>
                    <a:bodyPr/>
                    <a:lstStyle/>
                    <a:p>
                      <a:pPr algn="r" fontAlgn="b"/>
                      <a:r>
                        <a:rPr lang="en-US" sz="1200" b="0" i="0" u="none" strike="noStrike" dirty="0">
                          <a:effectLst/>
                          <a:latin typeface="Arial" panose="020B0604020202020204" pitchFamily="34" charset="0"/>
                        </a:rPr>
                        <a:t>11</a:t>
                      </a:r>
                    </a:p>
                  </a:txBody>
                  <a:tcPr marL="0" marR="0" marT="0" marB="0" anchor="ctr"/>
                </a:tc>
                <a:tc>
                  <a:txBody>
                    <a:bodyPr/>
                    <a:lstStyle/>
                    <a:p>
                      <a:pPr marL="0" algn="l"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JD.com, Inc.</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China</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marT="0" marB="0" anchor="ct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mn-cs"/>
                        </a:rPr>
                        <a:t>114,236</a:t>
                      </a:r>
                    </a:p>
                  </a:txBody>
                  <a:tcPr marL="0" marR="0" marT="0" marB="0" anchor="b"/>
                </a:tc>
                <a:extLst>
                  <a:ext uri="{0D108BD9-81ED-4DB2-BD59-A6C34878D82A}">
                    <a16:rowId xmlns:a16="http://schemas.microsoft.com/office/drawing/2014/main" val="365837152"/>
                  </a:ext>
                </a:extLst>
              </a:tr>
              <a:tr h="0">
                <a:tc>
                  <a:txBody>
                    <a:bodyPr/>
                    <a:lstStyle/>
                    <a:p>
                      <a:pPr algn="r" fontAlgn="b"/>
                      <a:r>
                        <a:rPr lang="en-US" sz="1200" b="0" i="0" u="none" strike="noStrike" dirty="0">
                          <a:effectLst/>
                          <a:latin typeface="Arial" panose="020B0604020202020204" pitchFamily="34" charset="0"/>
                        </a:rPr>
                        <a:t>12</a:t>
                      </a:r>
                    </a:p>
                  </a:txBody>
                  <a:tcPr marL="0" marR="0" marT="0" marB="0" anchor="ctr"/>
                </a:tc>
                <a:tc>
                  <a:txBody>
                    <a:bodyPr/>
                    <a:lstStyle/>
                    <a:p>
                      <a:pPr marL="0" algn="l"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SAIC Motor Corporation Limited*</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China</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marT="0" marB="0" anchor="ct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mn-cs"/>
                        </a:rPr>
                        <a:t>113,674</a:t>
                      </a:r>
                    </a:p>
                  </a:txBody>
                  <a:tcPr marL="0" marR="0" marT="0" marB="0" anchor="b"/>
                </a:tc>
                <a:extLst>
                  <a:ext uri="{0D108BD9-81ED-4DB2-BD59-A6C34878D82A}">
                    <a16:rowId xmlns:a16="http://schemas.microsoft.com/office/drawing/2014/main" val="1166260234"/>
                  </a:ext>
                </a:extLst>
              </a:tr>
              <a:tr h="0">
                <a:tc>
                  <a:txBody>
                    <a:bodyPr/>
                    <a:lstStyle/>
                    <a:p>
                      <a:pPr algn="r" fontAlgn="b"/>
                      <a:r>
                        <a:rPr lang="en-US" sz="1200" b="0" i="0" u="none" strike="noStrike" dirty="0">
                          <a:effectLst/>
                          <a:latin typeface="Arial" panose="020B0604020202020204" pitchFamily="34" charset="0"/>
                        </a:rPr>
                        <a:t>13</a:t>
                      </a:r>
                    </a:p>
                  </a:txBody>
                  <a:tcPr marL="0" marR="0" marT="0" marB="0" anchor="ctr"/>
                </a:tc>
                <a:tc>
                  <a:txBody>
                    <a:bodyPr/>
                    <a:lstStyle/>
                    <a:p>
                      <a:pPr marL="0" algn="l"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China Communications Construction Comp</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China</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marT="0" marB="0" anchor="ct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mn-cs"/>
                        </a:rPr>
                        <a:t>96,129</a:t>
                      </a:r>
                    </a:p>
                  </a:txBody>
                  <a:tcPr marL="0" marR="0" marT="0" marB="0" anchor="b"/>
                </a:tc>
                <a:extLst>
                  <a:ext uri="{0D108BD9-81ED-4DB2-BD59-A6C34878D82A}">
                    <a16:rowId xmlns:a16="http://schemas.microsoft.com/office/drawing/2014/main" val="1016665923"/>
                  </a:ext>
                </a:extLst>
              </a:tr>
              <a:tr h="0">
                <a:tc>
                  <a:txBody>
                    <a:bodyPr/>
                    <a:lstStyle/>
                    <a:p>
                      <a:pPr algn="r" fontAlgn="b"/>
                      <a:r>
                        <a:rPr lang="en-US" sz="1200" b="0" i="0" u="none" strike="noStrike" dirty="0">
                          <a:effectLst/>
                          <a:latin typeface="Arial" panose="020B0604020202020204" pitchFamily="34" charset="0"/>
                        </a:rPr>
                        <a:t>14</a:t>
                      </a:r>
                    </a:p>
                  </a:txBody>
                  <a:tcPr marL="0" marR="0" marT="0" marB="0" anchor="ctr"/>
                </a:tc>
                <a:tc>
                  <a:txBody>
                    <a:bodyPr/>
                    <a:lstStyle/>
                    <a:p>
                      <a:pPr marL="0" algn="l"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CITIC Limited*</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China</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marT="0" marB="0" anchor="ct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mn-cs"/>
                        </a:rPr>
                        <a:t>93,019</a:t>
                      </a:r>
                    </a:p>
                  </a:txBody>
                  <a:tcPr marL="0" marR="0" marT="0" marB="0" anchor="b"/>
                </a:tc>
                <a:extLst>
                  <a:ext uri="{0D108BD9-81ED-4DB2-BD59-A6C34878D82A}">
                    <a16:rowId xmlns:a16="http://schemas.microsoft.com/office/drawing/2014/main" val="2175699474"/>
                  </a:ext>
                </a:extLst>
              </a:tr>
              <a:tr h="0">
                <a:tc>
                  <a:txBody>
                    <a:bodyPr/>
                    <a:lstStyle/>
                    <a:p>
                      <a:pPr algn="r" fontAlgn="b"/>
                      <a:r>
                        <a:rPr lang="en-US" sz="1200" b="0" i="0" u="none" strike="noStrike" dirty="0">
                          <a:effectLst/>
                          <a:latin typeface="Arial" panose="020B0604020202020204" pitchFamily="34" charset="0"/>
                        </a:rPr>
                        <a:t>15</a:t>
                      </a:r>
                    </a:p>
                  </a:txBody>
                  <a:tcPr marL="0" marR="0" marT="0" marB="0" anchor="ctr"/>
                </a:tc>
                <a:tc>
                  <a:txBody>
                    <a:bodyPr/>
                    <a:lstStyle/>
                    <a:p>
                      <a:pPr marL="0" algn="l"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Industrial and Commercial Bank of China</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China</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marT="0" marB="0" anchor="ct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mn-cs"/>
                        </a:rPr>
                        <a:t>91,506</a:t>
                      </a:r>
                    </a:p>
                  </a:txBody>
                  <a:tcPr marL="0" marR="0" marT="0" marB="0" anchor="b"/>
                </a:tc>
                <a:extLst>
                  <a:ext uri="{0D108BD9-81ED-4DB2-BD59-A6C34878D82A}">
                    <a16:rowId xmlns:a16="http://schemas.microsoft.com/office/drawing/2014/main" val="1855072851"/>
                  </a:ext>
                </a:extLst>
              </a:tr>
              <a:tr h="0">
                <a:tc>
                  <a:txBody>
                    <a:bodyPr/>
                    <a:lstStyle/>
                    <a:p>
                      <a:pPr algn="r" fontAlgn="b"/>
                      <a:r>
                        <a:rPr lang="en-US" sz="1200" b="0" i="0" u="none" strike="noStrike" dirty="0">
                          <a:effectLst/>
                          <a:latin typeface="Arial" panose="020B0604020202020204" pitchFamily="34" charset="0"/>
                        </a:rPr>
                        <a:t>16</a:t>
                      </a:r>
                    </a:p>
                  </a:txBody>
                  <a:tcPr marL="0" marR="0" marT="0" marB="0" anchor="ctr"/>
                </a:tc>
                <a:tc>
                  <a:txBody>
                    <a:bodyPr/>
                    <a:lstStyle/>
                    <a:p>
                      <a:pPr marL="0" algn="l"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The People's Insurance Company of China</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China</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marT="0" marB="0" anchor="ct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mn-cs"/>
                        </a:rPr>
                        <a:t>89,105</a:t>
                      </a:r>
                    </a:p>
                  </a:txBody>
                  <a:tcPr marL="0" marR="0" marT="0" marB="0" anchor="b"/>
                </a:tc>
                <a:extLst>
                  <a:ext uri="{0D108BD9-81ED-4DB2-BD59-A6C34878D82A}">
                    <a16:rowId xmlns:a16="http://schemas.microsoft.com/office/drawing/2014/main" val="1349529704"/>
                  </a:ext>
                </a:extLst>
              </a:tr>
              <a:tr h="0">
                <a:tc>
                  <a:txBody>
                    <a:bodyPr/>
                    <a:lstStyle/>
                    <a:p>
                      <a:pPr algn="r" fontAlgn="b"/>
                      <a:r>
                        <a:rPr lang="en-US" sz="1200" b="0" i="0" u="none" strike="noStrike" dirty="0">
                          <a:effectLst/>
                          <a:latin typeface="Arial" panose="020B0604020202020204" pitchFamily="34" charset="0"/>
                        </a:rPr>
                        <a:t>17</a:t>
                      </a:r>
                    </a:p>
                  </a:txBody>
                  <a:tcPr marL="0" marR="0" marT="0" marB="0" anchor="ctr"/>
                </a:tc>
                <a:tc>
                  <a:txBody>
                    <a:bodyPr/>
                    <a:lstStyle/>
                    <a:p>
                      <a:pPr marL="0" algn="l"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China Construction Bank Corporation</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China</a:t>
                      </a:r>
                    </a:p>
                  </a:txBody>
                  <a:tcPr marL="0" marR="0" marT="0" marB="0" anchor="ct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mn-cs"/>
                        </a:rPr>
                        <a:t>79,762</a:t>
                      </a:r>
                    </a:p>
                  </a:txBody>
                  <a:tcPr marL="0" marR="0" marT="0" marB="0" anchor="b"/>
                </a:tc>
                <a:extLst>
                  <a:ext uri="{0D108BD9-81ED-4DB2-BD59-A6C34878D82A}">
                    <a16:rowId xmlns:a16="http://schemas.microsoft.com/office/drawing/2014/main" val="4041277471"/>
                  </a:ext>
                </a:extLst>
              </a:tr>
              <a:tr h="0">
                <a:tc>
                  <a:txBody>
                    <a:bodyPr/>
                    <a:lstStyle/>
                    <a:p>
                      <a:pPr algn="r" fontAlgn="b"/>
                      <a:r>
                        <a:rPr lang="en-US" sz="1200" b="0" i="0" u="none" strike="noStrike" dirty="0">
                          <a:effectLst/>
                          <a:latin typeface="Arial" panose="020B0604020202020204" pitchFamily="34" charset="0"/>
                        </a:rPr>
                        <a:t>18</a:t>
                      </a:r>
                    </a:p>
                  </a:txBody>
                  <a:tcPr marL="0" marR="0" marT="0" marB="0" anchor="ctr"/>
                </a:tc>
                <a:tc>
                  <a:txBody>
                    <a:bodyPr/>
                    <a:lstStyle/>
                    <a:p>
                      <a:pPr marL="0" algn="l"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Reliance Industries Limited</a:t>
                      </a:r>
                    </a:p>
                  </a:txBody>
                  <a:tcPr marL="0" marR="0" marT="0" marB="0" anchor="b"/>
                </a:tc>
                <a:tc>
                  <a:txBody>
                    <a:bodyPr/>
                    <a:lstStyle/>
                    <a:p>
                      <a:pPr algn="ctr" fontAlgn="b"/>
                      <a:r>
                        <a:rPr lang="en-US" sz="1400" b="0" i="0" u="none" strike="noStrike" dirty="0">
                          <a:effectLst/>
                          <a:latin typeface="Arial" panose="020B0604020202020204" pitchFamily="34" charset="0"/>
                        </a:rPr>
                        <a:t>India</a:t>
                      </a:r>
                    </a:p>
                  </a:txBody>
                  <a:tcPr marL="0" marR="0" marT="0" marB="0" anchor="ct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mn-cs"/>
                        </a:rPr>
                        <a:t>79,249</a:t>
                      </a:r>
                    </a:p>
                  </a:txBody>
                  <a:tcPr marL="0" marR="0" marT="0" marB="0" anchor="b"/>
                </a:tc>
                <a:extLst>
                  <a:ext uri="{0D108BD9-81ED-4DB2-BD59-A6C34878D82A}">
                    <a16:rowId xmlns:a16="http://schemas.microsoft.com/office/drawing/2014/main" val="72546953"/>
                  </a:ext>
                </a:extLst>
              </a:tr>
              <a:tr h="0">
                <a:tc>
                  <a:txBody>
                    <a:bodyPr/>
                    <a:lstStyle/>
                    <a:p>
                      <a:pPr algn="r" fontAlgn="b"/>
                      <a:r>
                        <a:rPr lang="en-US" sz="1200" b="0" i="0" u="none" strike="noStrike" dirty="0">
                          <a:effectLst/>
                          <a:latin typeface="Arial" panose="020B0604020202020204" pitchFamily="34" charset="0"/>
                        </a:rPr>
                        <a:t>19</a:t>
                      </a:r>
                    </a:p>
                  </a:txBody>
                  <a:tcPr marL="0" marR="0" marT="0" marB="0" anchor="ctr"/>
                </a:tc>
                <a:tc>
                  <a:txBody>
                    <a:bodyPr/>
                    <a:lstStyle/>
                    <a:p>
                      <a:pPr marL="0" algn="l"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China Evergrande Group</a:t>
                      </a:r>
                    </a:p>
                  </a:txBody>
                  <a:tcPr marL="0" marR="0" marT="0" marB="0" anchor="b"/>
                </a:tc>
                <a:tc>
                  <a:txBody>
                    <a:bodyPr/>
                    <a:lstStyle/>
                    <a:p>
                      <a:pPr algn="ctr" fontAlgn="b"/>
                      <a:r>
                        <a:rPr lang="en-US" sz="1400" b="0" i="0" u="none" strike="noStrike" dirty="0">
                          <a:effectLst/>
                          <a:latin typeface="Arial" panose="020B0604020202020204" pitchFamily="34" charset="0"/>
                        </a:rPr>
                        <a:t>China</a:t>
                      </a:r>
                    </a:p>
                  </a:txBody>
                  <a:tcPr marL="0" marR="0" marT="0" marB="0" anchor="ct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mn-cs"/>
                        </a:rPr>
                        <a:t>77,696</a:t>
                      </a:r>
                    </a:p>
                  </a:txBody>
                  <a:tcPr marL="0" marR="0" marT="0" marB="0" anchor="b"/>
                </a:tc>
                <a:extLst>
                  <a:ext uri="{0D108BD9-81ED-4DB2-BD59-A6C34878D82A}">
                    <a16:rowId xmlns:a16="http://schemas.microsoft.com/office/drawing/2014/main" val="3949569291"/>
                  </a:ext>
                </a:extLst>
              </a:tr>
              <a:tr h="0">
                <a:tc>
                  <a:txBody>
                    <a:bodyPr/>
                    <a:lstStyle/>
                    <a:p>
                      <a:pPr algn="r" fontAlgn="b"/>
                      <a:r>
                        <a:rPr lang="en-US" sz="1200" b="0" i="0" u="none" strike="noStrike" dirty="0">
                          <a:effectLst/>
                          <a:latin typeface="Arial" panose="020B0604020202020204" pitchFamily="34" charset="0"/>
                        </a:rPr>
                        <a:t>20</a:t>
                      </a:r>
                    </a:p>
                  </a:txBody>
                  <a:tcPr marL="0" marR="0" marT="0" marB="0" anchor="ctr"/>
                </a:tc>
                <a:tc>
                  <a:txBody>
                    <a:bodyPr/>
                    <a:lstStyle/>
                    <a:p>
                      <a:pPr marL="0" algn="l" defTabSz="914400" rtl="0" eaLnBrk="1" fontAlgn="b" latinLnBrk="0" hangingPunct="1"/>
                      <a:r>
                        <a:rPr lang="en-US" sz="1400" b="0" i="0" u="none" strike="noStrike" kern="1200" dirty="0">
                          <a:solidFill>
                            <a:srgbClr val="000000"/>
                          </a:solidFill>
                          <a:effectLst/>
                          <a:latin typeface="Arial" panose="020B0604020202020204" pitchFamily="34" charset="0"/>
                          <a:ea typeface="+mn-ea"/>
                          <a:cs typeface="+mn-cs"/>
                        </a:rPr>
                        <a:t>PJSC LUKOIL</a:t>
                      </a:r>
                    </a:p>
                  </a:txBody>
                  <a:tcPr marL="0" marR="0" marT="0" marB="0" anchor="b"/>
                </a:tc>
                <a:tc>
                  <a:txBody>
                    <a:bodyPr/>
                    <a:lstStyle/>
                    <a:p>
                      <a:pPr algn="ctr" fontAlgn="b"/>
                      <a:r>
                        <a:rPr lang="en-US" sz="1400" b="0" i="0" u="none" strike="noStrike" dirty="0">
                          <a:effectLst/>
                          <a:latin typeface="Arial" panose="020B0604020202020204" pitchFamily="34" charset="0"/>
                        </a:rPr>
                        <a:t>Russia</a:t>
                      </a:r>
                    </a:p>
                  </a:txBody>
                  <a:tcPr marL="0" marR="0" marT="0" marB="0" anchor="ctr"/>
                </a:tc>
                <a:tc>
                  <a:txBody>
                    <a:bodyPr/>
                    <a:lstStyle/>
                    <a:p>
                      <a:pPr algn="ctr" fontAlgn="b"/>
                      <a:r>
                        <a:rPr lang="en-US" sz="1400" b="0" i="0" u="none" strike="noStrike" kern="1200" dirty="0">
                          <a:solidFill>
                            <a:schemeClr val="dk1"/>
                          </a:solidFill>
                          <a:effectLst/>
                          <a:latin typeface="Arial" panose="020B0604020202020204" pitchFamily="34" charset="0"/>
                          <a:ea typeface="+mn-ea"/>
                          <a:cs typeface="+mn-cs"/>
                        </a:rPr>
                        <a:t>74,471</a:t>
                      </a:r>
                    </a:p>
                  </a:txBody>
                  <a:tcPr marL="0" marR="0" marT="0" marB="0" anchor="b"/>
                </a:tc>
                <a:extLst>
                  <a:ext uri="{0D108BD9-81ED-4DB2-BD59-A6C34878D82A}">
                    <a16:rowId xmlns:a16="http://schemas.microsoft.com/office/drawing/2014/main" val="2423252416"/>
                  </a:ext>
                </a:extLst>
              </a:tr>
            </a:tbl>
          </a:graphicData>
        </a:graphic>
      </p:graphicFrame>
      <p:sp>
        <p:nvSpPr>
          <p:cNvPr id="10" name="Subtitle 1">
            <a:extLst>
              <a:ext uri="{FF2B5EF4-FFF2-40B4-BE49-F238E27FC236}">
                <a16:creationId xmlns:a16="http://schemas.microsoft.com/office/drawing/2014/main" id="{6E61A8C6-27CC-4588-8B74-D2C96FE70407}"/>
              </a:ext>
            </a:extLst>
          </p:cNvPr>
          <p:cNvSpPr txBox="1">
            <a:spLocks/>
          </p:cNvSpPr>
          <p:nvPr/>
        </p:nvSpPr>
        <p:spPr>
          <a:xfrm>
            <a:off x="837262" y="1346252"/>
            <a:ext cx="10989975" cy="1079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Arial" panose="020B0604020202020204" pitchFamily="34" charset="0"/>
                <a:cs typeface="Arial" panose="020B0604020202020204" pitchFamily="34" charset="0"/>
              </a:rPr>
              <a:t>20 biggest of </a:t>
            </a:r>
            <a:r>
              <a:rPr lang="en-US" sz="2000" b="1" dirty="0">
                <a:solidFill>
                  <a:srgbClr val="C00000"/>
                </a:solidFill>
                <a:latin typeface="Arial" panose="020B0604020202020204" pitchFamily="34" charset="0"/>
                <a:cs typeface="Arial" panose="020B0604020202020204" pitchFamily="34" charset="0"/>
              </a:rPr>
              <a:t>2,271 companies</a:t>
            </a:r>
            <a:endParaRPr lang="en-US" sz="2000" b="1"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200790393"/>
              </p:ext>
            </p:extLst>
          </p:nvPr>
        </p:nvGraphicFramePr>
        <p:xfrm>
          <a:off x="6035866" y="1885817"/>
          <a:ext cx="6382215" cy="447623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F2CCCE19-86C4-4798-8D4C-BABFD491D161}"/>
              </a:ext>
            </a:extLst>
          </p:cNvPr>
          <p:cNvSpPr txBox="1"/>
          <p:nvPr/>
        </p:nvSpPr>
        <p:spPr>
          <a:xfrm>
            <a:off x="144593" y="6544608"/>
            <a:ext cx="8881396" cy="307777"/>
          </a:xfrm>
          <a:prstGeom prst="rect">
            <a:avLst/>
          </a:prstGeom>
          <a:noFill/>
        </p:spPr>
        <p:txBody>
          <a:bodyPr wrap="square" rtlCol="0">
            <a:spAutoFit/>
          </a:bodyPr>
          <a:lstStyle/>
          <a:p>
            <a:pPr algn="just"/>
            <a:r>
              <a:rPr lang="en-US" dirty="0"/>
              <a:t>* According to Capital IQ, subsidiaries of another company, not always a public parent with independent ISIN</a:t>
            </a:r>
          </a:p>
        </p:txBody>
      </p:sp>
    </p:spTree>
    <p:extLst>
      <p:ext uri="{BB962C8B-B14F-4D97-AF65-F5344CB8AC3E}">
        <p14:creationId xmlns:p14="http://schemas.microsoft.com/office/powerpoint/2010/main" val="208680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A29E5F-5589-0247-B554-26B59128830E}"/>
              </a:ext>
            </a:extLst>
          </p:cNvPr>
          <p:cNvPicPr>
            <a:picLocks noChangeAspect="1"/>
          </p:cNvPicPr>
          <p:nvPr/>
        </p:nvPicPr>
        <p:blipFill>
          <a:blip r:embed="rId3">
            <a:alphaModFix amt="25000"/>
          </a:blip>
          <a:srcRect/>
          <a:stretch/>
        </p:blipFill>
        <p:spPr>
          <a:xfrm>
            <a:off x="2023" y="0"/>
            <a:ext cx="12192000" cy="6858000"/>
          </a:xfrm>
          <a:prstGeom prst="rect">
            <a:avLst/>
          </a:prstGeom>
        </p:spPr>
      </p:pic>
      <p:sp>
        <p:nvSpPr>
          <p:cNvPr id="8" name="Footer Placeholder 4">
            <a:extLst>
              <a:ext uri="{FF2B5EF4-FFF2-40B4-BE49-F238E27FC236}">
                <a16:creationId xmlns:a16="http://schemas.microsoft.com/office/drawing/2014/main" id="{8BDA117E-424F-0E4C-98E9-FCEAC353EA44}"/>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788F1A3-BC59-9A4F-BB1F-023C9A385F08}"/>
              </a:ext>
            </a:extLst>
          </p:cNvPr>
          <p:cNvCxnSpPr>
            <a:cxnSpLocks/>
          </p:cNvCxnSpPr>
          <p:nvPr/>
        </p:nvCxnSpPr>
        <p:spPr>
          <a:xfrm>
            <a:off x="927100" y="5048060"/>
            <a:ext cx="5943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6B644185-D84D-0448-BC42-52FCC036830E}"/>
              </a:ext>
            </a:extLst>
          </p:cNvPr>
          <p:cNvSpPr txBox="1">
            <a:spLocks/>
          </p:cNvSpPr>
          <p:nvPr/>
        </p:nvSpPr>
        <p:spPr>
          <a:xfrm>
            <a:off x="927100" y="4450293"/>
            <a:ext cx="6057900" cy="467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rPr>
              <a:t>EMERGING MARKETS INSTITUTE</a:t>
            </a:r>
          </a:p>
        </p:txBody>
      </p:sp>
    </p:spTree>
    <p:extLst>
      <p:ext uri="{BB962C8B-B14F-4D97-AF65-F5344CB8AC3E}">
        <p14:creationId xmlns:p14="http://schemas.microsoft.com/office/powerpoint/2010/main" val="342209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3B0CAB-8A1F-4CE7-8081-80758A7A2E2E}"/>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a:stretch/>
        </p:blipFill>
        <p:spPr>
          <a:xfrm>
            <a:off x="0" y="0"/>
            <a:ext cx="12230246" cy="6858000"/>
          </a:xfrm>
          <a:prstGeom prst="rect">
            <a:avLst/>
          </a:prstGeom>
        </p:spPr>
      </p:pic>
      <p:sp>
        <p:nvSpPr>
          <p:cNvPr id="8" name="Footer Placeholder 4">
            <a:extLst>
              <a:ext uri="{FF2B5EF4-FFF2-40B4-BE49-F238E27FC236}">
                <a16:creationId xmlns:a16="http://schemas.microsoft.com/office/drawing/2014/main" id="{8BDA117E-424F-0E4C-98E9-FCEAC353EA44}"/>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20</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B87A936-DB90-F940-AE43-08CCAD39F94B}"/>
              </a:ext>
            </a:extLst>
          </p:cNvPr>
          <p:cNvSpPr txBox="1">
            <a:spLocks/>
          </p:cNvSpPr>
          <p:nvPr/>
        </p:nvSpPr>
        <p:spPr>
          <a:xfrm>
            <a:off x="364762" y="5178688"/>
            <a:ext cx="6560762"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b="1" dirty="0">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9" name="Straight Connector 8">
            <a:extLst>
              <a:ext uri="{FF2B5EF4-FFF2-40B4-BE49-F238E27FC236}">
                <a16:creationId xmlns:a16="http://schemas.microsoft.com/office/drawing/2014/main" id="{1788F1A3-BC59-9A4F-BB1F-023C9A385F08}"/>
              </a:ext>
            </a:extLst>
          </p:cNvPr>
          <p:cNvCxnSpPr>
            <a:cxnSpLocks/>
          </p:cNvCxnSpPr>
          <p:nvPr/>
        </p:nvCxnSpPr>
        <p:spPr>
          <a:xfrm>
            <a:off x="491962" y="5048060"/>
            <a:ext cx="3292638"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6B644185-D84D-0448-BC42-52FCC036830E}"/>
              </a:ext>
            </a:extLst>
          </p:cNvPr>
          <p:cNvSpPr txBox="1">
            <a:spLocks/>
          </p:cNvSpPr>
          <p:nvPr/>
        </p:nvSpPr>
        <p:spPr>
          <a:xfrm>
            <a:off x="421914" y="4450293"/>
            <a:ext cx="9144000" cy="467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cs typeface="Arial" panose="020B0604020202020204" pitchFamily="34" charset="0"/>
              </a:rPr>
              <a:t>Step 2: </a:t>
            </a:r>
            <a:r>
              <a:rPr lang="en-US" b="1" dirty="0">
                <a:cs typeface="Arial Black" panose="020B0604020202020204" pitchFamily="34" charset="0"/>
              </a:rPr>
              <a:t>ESG Databases</a:t>
            </a:r>
            <a:endParaRPr lang="en-US" b="1" dirty="0">
              <a:effectLst>
                <a:outerShdw blurRad="50800" dist="38100" dir="8100000" algn="tr" rotWithShape="0">
                  <a:prstClr val="black">
                    <a:alpha val="40000"/>
                  </a:prstClr>
                </a:outerShdw>
              </a:effectLst>
              <a:cs typeface="Arial Black" panose="020B0604020202020204" pitchFamily="34" charset="0"/>
            </a:endParaRPr>
          </a:p>
          <a:p>
            <a:pPr marL="0" indent="0">
              <a:buNone/>
            </a:pPr>
            <a:r>
              <a:rPr lang="en-US" dirty="0">
                <a:latin typeface="Arial" panose="020B0604020202020204" pitchFamily="34" charset="0"/>
                <a:cs typeface="Arial" panose="020B0604020202020204" pitchFamily="34" charset="0"/>
              </a:rPr>
              <a:t> </a:t>
            </a:r>
            <a:endParaRPr lang="en-US"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098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345110"/>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21</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Rectángulo 8">
            <a:extLst>
              <a:ext uri="{FF2B5EF4-FFF2-40B4-BE49-F238E27FC236}">
                <a16:creationId xmlns:a16="http://schemas.microsoft.com/office/drawing/2014/main" id="{97D3EF1F-B1F9-453D-AEAE-549BEC63461A}"/>
              </a:ext>
            </a:extLst>
          </p:cNvPr>
          <p:cNvSpPr/>
          <p:nvPr/>
        </p:nvSpPr>
        <p:spPr>
          <a:xfrm>
            <a:off x="964462" y="2074915"/>
            <a:ext cx="10388400" cy="2154436"/>
          </a:xfrm>
          <a:prstGeom prst="rect">
            <a:avLst/>
          </a:prstGeom>
        </p:spPr>
        <p:txBody>
          <a:bodyPr wrap="square">
            <a:spAutoFit/>
          </a:bodyPr>
          <a:lstStyle/>
          <a:p>
            <a:pPr algn="just"/>
            <a:r>
              <a:rPr lang="en-US" sz="2000" dirty="0">
                <a:solidFill>
                  <a:srgbClr val="C00000"/>
                </a:solidFill>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1.Bloomberg ESG Disclosure (BLOO</a:t>
            </a:r>
            <a:r>
              <a:rPr lang="en-US" sz="2000" dirty="0">
                <a:solidFill>
                  <a:srgbClr val="C00000"/>
                </a:solidFill>
                <a:latin typeface="Arial" panose="020B0604020202020204" pitchFamily="34" charset="0"/>
                <a:cs typeface="Arial" panose="020B0604020202020204" pitchFamily="34" charset="0"/>
              </a:rPr>
              <a:t>)</a:t>
            </a:r>
          </a:p>
          <a:p>
            <a:pPr lvl="6" algn="just"/>
            <a:r>
              <a:rPr lang="en-US" sz="2000" b="1" dirty="0">
                <a:solidFill>
                  <a:schemeClr val="accent6">
                    <a:lumMod val="75000"/>
                  </a:schemeClr>
                </a:solidFill>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2.Sustainalytics ESG Risk rating (SUSB)</a:t>
            </a:r>
          </a:p>
          <a:p>
            <a:pPr algn="just"/>
            <a:r>
              <a:rPr lang="en-US" sz="2000" b="1" dirty="0">
                <a:solidFill>
                  <a:srgbClr val="548235"/>
                </a:solidFill>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3.S&amp;P ESG Risk rating (SPRS)</a:t>
            </a:r>
            <a:r>
              <a:rPr lang="en-US" sz="2000" dirty="0">
                <a:solidFill>
                  <a:srgbClr val="C00000"/>
                </a:solidFill>
                <a:latin typeface="Arial" panose="020B0604020202020204" pitchFamily="34" charset="0"/>
                <a:cs typeface="Arial" panose="020B0604020202020204" pitchFamily="34" charset="0"/>
              </a:rPr>
              <a:t> </a:t>
            </a:r>
          </a:p>
          <a:p>
            <a:pPr algn="just"/>
            <a:r>
              <a:rPr lang="en-US" sz="2000" dirty="0">
                <a:solidFill>
                  <a:srgbClr val="C00000"/>
                </a:solidFill>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4.Bloomberg Gender-Equality Index from Bloomberg (BGEI)</a:t>
            </a:r>
          </a:p>
          <a:p>
            <a:pPr algn="just"/>
            <a:r>
              <a:rPr lang="en-US" sz="2000" b="1" dirty="0">
                <a:solidFill>
                  <a:srgbClr val="C00000"/>
                </a:solidFill>
                <a:latin typeface="Arial" panose="020B0604020202020204" pitchFamily="34" charset="0"/>
                <a:cs typeface="Arial" panose="020B0604020202020204" pitchFamily="34" charset="0"/>
              </a:rPr>
              <a:t>	5.ESG Improvers Index from Bloomberg (BIMP) </a:t>
            </a:r>
            <a:r>
              <a:rPr lang="en-US" sz="1200" dirty="0">
                <a:latin typeface="Arial" panose="020B0604020202020204" pitchFamily="34" charset="0"/>
                <a:cs typeface="Arial" panose="020B0604020202020204" pitchFamily="34" charset="0"/>
              </a:rPr>
              <a:t>(US &amp; Canada)</a:t>
            </a:r>
          </a:p>
          <a:p>
            <a:pPr lvl="6" algn="just"/>
            <a:r>
              <a:rPr lang="en-US" sz="2000" dirty="0">
                <a:solidFill>
                  <a:srgbClr val="C00000"/>
                </a:solidFill>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6.Arabesque (ARBQ) </a:t>
            </a:r>
            <a:r>
              <a:rPr lang="en-US" dirty="0">
                <a:latin typeface="Arial" panose="020B0604020202020204" pitchFamily="34" charset="0"/>
                <a:cs typeface="Arial" panose="020B0604020202020204" pitchFamily="34" charset="0"/>
              </a:rPr>
              <a:t>(limited access)</a:t>
            </a:r>
          </a:p>
          <a:p>
            <a:pPr lvl="6" algn="just"/>
            <a:endParaRPr lang="en-US" dirty="0">
              <a:latin typeface="Arial" panose="020B0604020202020204" pitchFamily="34" charset="0"/>
              <a:cs typeface="Arial" panose="020B0604020202020204" pitchFamily="34" charset="0"/>
            </a:endParaRPr>
          </a:p>
        </p:txBody>
      </p:sp>
      <p:sp>
        <p:nvSpPr>
          <p:cNvPr id="27" name="Subtitle 1">
            <a:extLst>
              <a:ext uri="{FF2B5EF4-FFF2-40B4-BE49-F238E27FC236}">
                <a16:creationId xmlns:a16="http://schemas.microsoft.com/office/drawing/2014/main" id="{1C96E01D-3EEB-4367-9373-C86BA63D41BF}"/>
              </a:ext>
            </a:extLst>
          </p:cNvPr>
          <p:cNvSpPr txBox="1">
            <a:spLocks/>
          </p:cNvSpPr>
          <p:nvPr/>
        </p:nvSpPr>
        <p:spPr>
          <a:xfrm>
            <a:off x="694580" y="443573"/>
            <a:ext cx="10412691" cy="488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latin typeface="Arial" panose="020B0604020202020204" pitchFamily="34" charset="0"/>
                <a:cs typeface="Arial" panose="020B0604020202020204" pitchFamily="34" charset="0"/>
              </a:rPr>
              <a:t>Several databases were examined</a:t>
            </a:r>
            <a:r>
              <a:rPr lang="en-US" sz="2000" b="1" dirty="0">
                <a:cs typeface="Arial" panose="020B0604020202020204" pitchFamily="34" charset="0"/>
              </a:rPr>
              <a:t>.</a:t>
            </a:r>
          </a:p>
          <a:p>
            <a:pPr marL="0" indent="0">
              <a:spcBef>
                <a:spcPts val="0"/>
              </a:spcBef>
              <a:buNone/>
            </a:pPr>
            <a:endParaRPr lang="en-US" sz="2000" dirty="0">
              <a:cs typeface="Arial" panose="020B0604020202020204" pitchFamily="34" charset="0"/>
            </a:endParaRPr>
          </a:p>
          <a:p>
            <a:pPr marL="0" indent="0">
              <a:spcBef>
                <a:spcPts val="0"/>
              </a:spcBef>
              <a:buNone/>
            </a:pPr>
            <a:endParaRPr lang="en-US" sz="2000" b="1" dirty="0">
              <a:cs typeface="Arial" panose="020B0604020202020204" pitchFamily="34" charset="0"/>
            </a:endParaRPr>
          </a:p>
          <a:p>
            <a:pPr marL="0" indent="0">
              <a:spcBef>
                <a:spcPts val="0"/>
              </a:spcBef>
              <a:buNone/>
            </a:pPr>
            <a:endParaRPr lang="en-US" sz="2000" b="1" dirty="0">
              <a:cs typeface="Arial" panose="020B0604020202020204" pitchFamily="34" charset="0"/>
            </a:endParaRPr>
          </a:p>
          <a:p>
            <a:pPr>
              <a:spcBef>
                <a:spcPts val="0"/>
              </a:spcBef>
              <a:buFont typeface="Wingdings" charset="2"/>
              <a:buChar char="u"/>
            </a:pPr>
            <a:r>
              <a:rPr lang="en-US" sz="2000" b="1" dirty="0">
                <a:cs typeface="Arial" panose="020B0604020202020204" pitchFamily="34" charset="0"/>
              </a:rPr>
              <a:t> </a:t>
            </a:r>
            <a:r>
              <a:rPr lang="en-US" sz="2000" b="1" dirty="0">
                <a:latin typeface="Arial" panose="020B0604020202020204" pitchFamily="34" charset="0"/>
                <a:cs typeface="Arial" panose="020B0604020202020204" pitchFamily="34" charset="0"/>
              </a:rPr>
              <a:t>Six different ESG sources downloaded from Bloomberg</a:t>
            </a:r>
            <a:r>
              <a:rPr lang="en-US" sz="2000" dirty="0">
                <a:latin typeface="Arial" panose="020B0604020202020204" pitchFamily="34" charset="0"/>
                <a:cs typeface="Arial" panose="020B0604020202020204" pitchFamily="34" charset="0"/>
              </a:rPr>
              <a:t> </a:t>
            </a:r>
            <a:r>
              <a:rPr lang="en-US" sz="2000" dirty="0">
                <a:cs typeface="Arial" panose="020B0604020202020204" pitchFamily="34" charset="0"/>
              </a:rPr>
              <a:t>(through Cornell Library)</a:t>
            </a:r>
            <a:r>
              <a:rPr lang="en-US" sz="1800" dirty="0">
                <a:cs typeface="Arial" panose="020B0604020202020204" pitchFamily="34" charset="0"/>
              </a:rPr>
              <a:t>.</a:t>
            </a:r>
            <a:endParaRPr lang="en-US" sz="1800" dirty="0">
              <a:effectLst>
                <a:outerShdw blurRad="63500" sx="102000" sy="102000" algn="ctr" rotWithShape="0">
                  <a:prstClr val="black">
                    <a:alpha val="40000"/>
                  </a:prstClr>
                </a:outerShdw>
              </a:effectLst>
              <a:cs typeface="Arial" panose="020B0604020202020204" pitchFamily="34" charset="0"/>
            </a:endParaRPr>
          </a:p>
        </p:txBody>
      </p:sp>
      <p:sp>
        <p:nvSpPr>
          <p:cNvPr id="7" name="Rectángulo 8">
            <a:extLst>
              <a:ext uri="{FF2B5EF4-FFF2-40B4-BE49-F238E27FC236}">
                <a16:creationId xmlns:a16="http://schemas.microsoft.com/office/drawing/2014/main" id="{97D3EF1F-B1F9-453D-AEAE-549BEC63461A}"/>
              </a:ext>
            </a:extLst>
          </p:cNvPr>
          <p:cNvSpPr/>
          <p:nvPr/>
        </p:nvSpPr>
        <p:spPr>
          <a:xfrm rot="10800000" flipV="1">
            <a:off x="694580" y="4314714"/>
            <a:ext cx="10658282" cy="1908215"/>
          </a:xfrm>
          <a:prstGeom prst="rect">
            <a:avLst/>
          </a:prstGeom>
        </p:spPr>
        <p:txBody>
          <a:bodyPr wrap="square">
            <a:spAutoFit/>
          </a:bodyPr>
          <a:lstStyle/>
          <a:p>
            <a:pPr lvl="6" algn="just"/>
            <a:endParaRPr lang="en-US" sz="2000" dirty="0">
              <a:latin typeface="Arial" panose="020B0604020202020204" pitchFamily="34" charset="0"/>
              <a:cs typeface="Arial" panose="020B0604020202020204" pitchFamily="34" charset="0"/>
            </a:endParaRPr>
          </a:p>
          <a:p>
            <a:pPr marL="285750" lvl="6" indent="-285750" algn="just">
              <a:buFont typeface="Wingdings" charset="2"/>
              <a:buChar char="u"/>
            </a:pPr>
            <a:r>
              <a:rPr lang="en-US" sz="2000" b="1" dirty="0">
                <a:latin typeface="Arial" panose="020B0604020202020204" pitchFamily="34" charset="0"/>
                <a:cs typeface="Arial" panose="020B0604020202020204" pitchFamily="34" charset="0"/>
              </a:rPr>
              <a:t>Two ESG sources downloaded from </a:t>
            </a:r>
            <a:r>
              <a:rPr lang="en-US" sz="2000" b="1" dirty="0" err="1">
                <a:latin typeface="Arial" panose="020B0604020202020204" pitchFamily="34" charset="0"/>
                <a:cs typeface="Arial" panose="020B0604020202020204" pitchFamily="34" charset="0"/>
              </a:rPr>
              <a:t>Factset</a:t>
            </a:r>
            <a:endParaRPr lang="en-US" sz="2000" b="1" dirty="0">
              <a:latin typeface="Arial" panose="020B0604020202020204" pitchFamily="34" charset="0"/>
              <a:cs typeface="Arial" panose="020B0604020202020204" pitchFamily="34" charset="0"/>
            </a:endParaRPr>
          </a:p>
          <a:p>
            <a:pPr lvl="6" algn="just"/>
            <a:endParaRPr lang="en-US" b="1" dirty="0">
              <a:latin typeface="Arial" panose="020B0604020202020204" pitchFamily="34" charset="0"/>
              <a:cs typeface="Arial" panose="020B0604020202020204" pitchFamily="34" charset="0"/>
            </a:endParaRPr>
          </a:p>
          <a:p>
            <a:pPr algn="just">
              <a:spcAft>
                <a:spcPts val="600"/>
              </a:spcAft>
            </a:pPr>
            <a:r>
              <a:rPr lang="en-US" sz="2000" dirty="0">
                <a:solidFill>
                  <a:srgbClr val="C00000"/>
                </a:solidFill>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FTSE Russell ESG (FTFA)</a:t>
            </a:r>
          </a:p>
          <a:p>
            <a:pPr algn="just">
              <a:spcAft>
                <a:spcPts val="600"/>
              </a:spcAft>
            </a:pPr>
            <a:r>
              <a:rPr lang="en-US" sz="2000"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Sustainalytics</a:t>
            </a:r>
            <a:r>
              <a:rPr lang="en-US" sz="2000" b="1" dirty="0">
                <a:solidFill>
                  <a:srgbClr val="C00000"/>
                </a:solidFill>
                <a:latin typeface="Arial" panose="020B0604020202020204" pitchFamily="34" charset="0"/>
                <a:cs typeface="Arial" panose="020B0604020202020204" pitchFamily="34" charset="0"/>
              </a:rPr>
              <a:t> Rank ESG (SUSF)</a:t>
            </a:r>
          </a:p>
          <a:p>
            <a:pPr marL="285750" lvl="6" indent="-285750" algn="just">
              <a:spcAft>
                <a:spcPts val="1800"/>
              </a:spcAft>
              <a:buFontTx/>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811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838200" y="399539"/>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Rectángulo 8">
            <a:extLst>
              <a:ext uri="{FF2B5EF4-FFF2-40B4-BE49-F238E27FC236}">
                <a16:creationId xmlns:a16="http://schemas.microsoft.com/office/drawing/2014/main" id="{97D3EF1F-B1F9-453D-AEAE-549BEC63461A}"/>
              </a:ext>
            </a:extLst>
          </p:cNvPr>
          <p:cNvSpPr/>
          <p:nvPr/>
        </p:nvSpPr>
        <p:spPr>
          <a:xfrm>
            <a:off x="1046548" y="1458463"/>
            <a:ext cx="10363409" cy="1846659"/>
          </a:xfrm>
          <a:prstGeom prst="rect">
            <a:avLst/>
          </a:prstGeom>
        </p:spPr>
        <p:txBody>
          <a:bodyPr wrap="square">
            <a:spAutoFit/>
          </a:bodyPr>
          <a:lstStyle/>
          <a:p>
            <a:pPr marL="514350" indent="-514350" algn="just">
              <a:spcAft>
                <a:spcPts val="600"/>
              </a:spcAft>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Wind Sino-Securities Index from Wind (WSSI)</a:t>
            </a:r>
          </a:p>
          <a:p>
            <a:pPr marL="514350" indent="-514350" algn="just">
              <a:spcAft>
                <a:spcPts val="600"/>
              </a:spcAft>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FTSE Russell ESG from Wind (FTWI)</a:t>
            </a:r>
          </a:p>
          <a:p>
            <a:pPr marL="514350" indent="-514350" algn="just">
              <a:spcAft>
                <a:spcPts val="600"/>
              </a:spcAft>
              <a:buFont typeface="Wingdings" panose="05000000000000000000" pitchFamily="2" charset="2"/>
              <a:buChar char="§"/>
            </a:pPr>
            <a:r>
              <a:rPr lang="en-US" sz="2000" b="1" dirty="0" err="1">
                <a:solidFill>
                  <a:srgbClr val="C00000"/>
                </a:solidFill>
                <a:latin typeface="Arial" panose="020B0604020202020204" pitchFamily="34" charset="0"/>
                <a:cs typeface="Arial" panose="020B0604020202020204" pitchFamily="34" charset="0"/>
              </a:rPr>
              <a:t>SynTao</a:t>
            </a:r>
            <a:r>
              <a:rPr lang="en-US" sz="2000" b="1" dirty="0">
                <a:solidFill>
                  <a:srgbClr val="C00000"/>
                </a:solidFill>
                <a:latin typeface="Arial" panose="020B0604020202020204" pitchFamily="34" charset="0"/>
                <a:cs typeface="Arial" panose="020B0604020202020204" pitchFamily="34" charset="0"/>
              </a:rPr>
              <a:t> ESG from Wind (STAO)</a:t>
            </a:r>
          </a:p>
          <a:p>
            <a:pPr marL="514350" indent="-514350" algn="just">
              <a:spcAft>
                <a:spcPts val="600"/>
              </a:spcAft>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CASVI ESG from Wind (CASV)</a:t>
            </a:r>
          </a:p>
          <a:p>
            <a:pPr lvl="6" algn="just">
              <a:spcAft>
                <a:spcPts val="1800"/>
              </a:spcAft>
            </a:pPr>
            <a:r>
              <a:rPr lang="en-US" dirty="0">
                <a:latin typeface="Arial" panose="020B0604020202020204" pitchFamily="34" charset="0"/>
                <a:cs typeface="Arial" panose="020B0604020202020204" pitchFamily="34" charset="0"/>
              </a:rPr>
              <a:t>         (China Alliance of Social Value Investment)</a:t>
            </a:r>
          </a:p>
        </p:txBody>
      </p:sp>
      <p:sp>
        <p:nvSpPr>
          <p:cNvPr id="27" name="Subtitle 1">
            <a:extLst>
              <a:ext uri="{FF2B5EF4-FFF2-40B4-BE49-F238E27FC236}">
                <a16:creationId xmlns:a16="http://schemas.microsoft.com/office/drawing/2014/main" id="{1C96E01D-3EEB-4367-9373-C86BA63D41BF}"/>
              </a:ext>
            </a:extLst>
          </p:cNvPr>
          <p:cNvSpPr txBox="1">
            <a:spLocks/>
          </p:cNvSpPr>
          <p:nvPr/>
        </p:nvSpPr>
        <p:spPr>
          <a:xfrm>
            <a:off x="757874" y="568461"/>
            <a:ext cx="11091948" cy="766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2"/>
              <a:buChar char="u"/>
            </a:pPr>
            <a:r>
              <a:rPr lang="en-US" sz="2000" b="1" dirty="0">
                <a:latin typeface="Arial" panose="020B0604020202020204" pitchFamily="34" charset="0"/>
                <a:cs typeface="Arial" panose="020B0604020202020204" pitchFamily="34" charset="0"/>
              </a:rPr>
              <a:t>Four other ESG sources data downloaded from Wind</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 Chinese financial information services company . </a:t>
            </a:r>
            <a:r>
              <a:rPr lang="en-US" sz="2000" dirty="0">
                <a:latin typeface="Arial" panose="020B0604020202020204" pitchFamily="34" charset="0"/>
                <a:cs typeface="Arial" panose="020B0604020202020204" pitchFamily="34" charset="0"/>
              </a:rPr>
              <a:t>Wind covers in particular Chinese headquartered companies</a:t>
            </a:r>
            <a:r>
              <a:rPr lang="en-US" sz="1800" dirty="0">
                <a:latin typeface="Arial" panose="020B0604020202020204" pitchFamily="34" charset="0"/>
                <a:cs typeface="Arial" panose="020B0604020202020204" pitchFamily="34" charset="0"/>
              </a:rPr>
              <a:t>.</a:t>
            </a:r>
            <a:endParaRPr lang="en-US" sz="1800"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p:txBody>
      </p:sp>
      <p:sp>
        <p:nvSpPr>
          <p:cNvPr id="2" name="ZoneTexte 1"/>
          <p:cNvSpPr txBox="1"/>
          <p:nvPr/>
        </p:nvSpPr>
        <p:spPr>
          <a:xfrm>
            <a:off x="838200" y="3514691"/>
            <a:ext cx="8654643" cy="861774"/>
          </a:xfrm>
          <a:prstGeom prst="rect">
            <a:avLst/>
          </a:prstGeom>
          <a:noFill/>
        </p:spPr>
        <p:txBody>
          <a:bodyPr wrap="square" rtlCol="0">
            <a:spAutoFit/>
          </a:bodyPr>
          <a:lstStyle/>
          <a:p>
            <a:pPr marL="285750" indent="-285750">
              <a:buFont typeface="Wingdings" charset="2"/>
              <a:buChar char="u"/>
            </a:pPr>
            <a:r>
              <a:rPr lang="en-US" sz="1800" b="1" dirty="0">
                <a:latin typeface="Arial" panose="020B0604020202020204" pitchFamily="34" charset="0"/>
                <a:cs typeface="Arial" panose="020B0604020202020204" pitchFamily="34" charset="0"/>
              </a:rPr>
              <a:t>Three other ESG sources, downloaded from different databases available at Cornell University Library</a:t>
            </a:r>
            <a:endParaRPr lang="en-US" sz="1800" b="1"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a:p>
            <a:endParaRPr lang="fr-FR" dirty="0"/>
          </a:p>
        </p:txBody>
      </p:sp>
      <p:sp>
        <p:nvSpPr>
          <p:cNvPr id="3" name="ZoneTexte 2"/>
          <p:cNvSpPr txBox="1"/>
          <p:nvPr/>
        </p:nvSpPr>
        <p:spPr>
          <a:xfrm>
            <a:off x="1519394" y="5091760"/>
            <a:ext cx="184666" cy="307777"/>
          </a:xfrm>
          <a:prstGeom prst="rect">
            <a:avLst/>
          </a:prstGeom>
          <a:noFill/>
        </p:spPr>
        <p:txBody>
          <a:bodyPr wrap="none" rtlCol="0">
            <a:spAutoFit/>
          </a:bodyPr>
          <a:lstStyle/>
          <a:p>
            <a:endParaRPr lang="fr-FR" dirty="0"/>
          </a:p>
        </p:txBody>
      </p:sp>
      <p:sp>
        <p:nvSpPr>
          <p:cNvPr id="4" name="ZoneTexte 3"/>
          <p:cNvSpPr txBox="1"/>
          <p:nvPr/>
        </p:nvSpPr>
        <p:spPr>
          <a:xfrm>
            <a:off x="1046548" y="4432652"/>
            <a:ext cx="6921083" cy="1477328"/>
          </a:xfrm>
          <a:prstGeom prst="rect">
            <a:avLst/>
          </a:prstGeom>
          <a:noFill/>
        </p:spPr>
        <p:txBody>
          <a:bodyPr wrap="square" rtlCol="0">
            <a:spAutoFit/>
          </a:bodyPr>
          <a:lstStyle/>
          <a:p>
            <a:pPr marL="514350" indent="-514350" algn="just">
              <a:spcAft>
                <a:spcPts val="600"/>
              </a:spcAft>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Thomson Reuters </a:t>
            </a:r>
            <a:r>
              <a:rPr lang="en-US" sz="2000" b="1" dirty="0" err="1">
                <a:solidFill>
                  <a:srgbClr val="C00000"/>
                </a:solidFill>
                <a:latin typeface="Arial" panose="020B0604020202020204" pitchFamily="34" charset="0"/>
                <a:cs typeface="Arial" panose="020B0604020202020204" pitchFamily="34" charset="0"/>
              </a:rPr>
              <a:t>Refinitiv</a:t>
            </a:r>
            <a:r>
              <a:rPr lang="en-US" sz="2000" b="1" dirty="0">
                <a:solidFill>
                  <a:srgbClr val="C00000"/>
                </a:solidFill>
                <a:latin typeface="Arial" panose="020B0604020202020204" pitchFamily="34" charset="0"/>
                <a:cs typeface="Arial" panose="020B0604020202020204" pitchFamily="34" charset="0"/>
              </a:rPr>
              <a:t> ESG Combined (REFT)</a:t>
            </a:r>
            <a:r>
              <a:rPr lang="en-US" dirty="0">
                <a:latin typeface="Arial" panose="020B0604020202020204" pitchFamily="34" charset="0"/>
                <a:cs typeface="Arial" panose="020B0604020202020204" pitchFamily="34" charset="0"/>
              </a:rPr>
              <a:t>.</a:t>
            </a:r>
          </a:p>
          <a:p>
            <a:pPr marL="514350" indent="-514350" algn="just">
              <a:spcAft>
                <a:spcPts val="600"/>
              </a:spcAft>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MSCI ESG from MSCI Direct (MSCI)</a:t>
            </a:r>
          </a:p>
          <a:p>
            <a:pPr marL="514350" indent="-514350" algn="just">
              <a:spcAft>
                <a:spcPts val="600"/>
              </a:spcAft>
              <a:buFont typeface="Wingdings" panose="05000000000000000000" pitchFamily="2" charset="2"/>
              <a:buChar char="§"/>
            </a:pPr>
            <a:r>
              <a:rPr lang="en-US" sz="2000" b="1" dirty="0">
                <a:solidFill>
                  <a:srgbClr val="C00000"/>
                </a:solidFill>
                <a:latin typeface="Arial" panose="020B0604020202020204" pitchFamily="34" charset="0"/>
                <a:cs typeface="Arial" panose="020B0604020202020204" pitchFamily="34" charset="0"/>
              </a:rPr>
              <a:t>S&amp;P Global ESG Score from Market Intelligence (SPMI)</a:t>
            </a:r>
          </a:p>
        </p:txBody>
      </p:sp>
      <p:sp>
        <p:nvSpPr>
          <p:cNvPr id="6" name="ZoneTexte 5"/>
          <p:cNvSpPr txBox="1"/>
          <p:nvPr/>
        </p:nvSpPr>
        <p:spPr>
          <a:xfrm>
            <a:off x="838200" y="6273224"/>
            <a:ext cx="10642600" cy="584776"/>
          </a:xfrm>
          <a:prstGeom prst="rect">
            <a:avLst/>
          </a:prstGeom>
          <a:noFill/>
        </p:spPr>
        <p:txBody>
          <a:bodyPr wrap="square" rtlCol="0">
            <a:spAutoFit/>
          </a:bodyPr>
          <a:lstStyle/>
          <a:p>
            <a:pPr marL="285750" indent="-285750">
              <a:buFont typeface="Wingdings" charset="2"/>
              <a:buChar char="u"/>
            </a:pPr>
            <a:r>
              <a:rPr lang="en-US" sz="1800" b="1" dirty="0">
                <a:latin typeface="Arial" panose="020B0604020202020204" pitchFamily="34" charset="0"/>
                <a:cs typeface="Arial" panose="020B0604020202020204" pitchFamily="34" charset="0"/>
              </a:rPr>
              <a:t>One source was downloaded for knowledge and information </a:t>
            </a:r>
            <a:r>
              <a:rPr lang="en-US" sz="1800" dirty="0">
                <a:latin typeface="Arial" panose="020B0604020202020204" pitchFamily="34" charset="0"/>
                <a:cs typeface="Arial" panose="020B0604020202020204" pitchFamily="34" charset="0"/>
              </a:rPr>
              <a:t>: </a:t>
            </a:r>
            <a:r>
              <a:rPr lang="en-US" sz="1800" b="1" dirty="0">
                <a:solidFill>
                  <a:srgbClr val="C00000"/>
                </a:solidFill>
                <a:latin typeface="Arial" panose="020B0604020202020204" pitchFamily="34" charset="0"/>
                <a:cs typeface="Arial" panose="020B0604020202020204" pitchFamily="34" charset="0"/>
              </a:rPr>
              <a:t>Global Compact Signatories </a:t>
            </a:r>
            <a:endParaRPr lang="en-US" sz="1800" b="1" dirty="0">
              <a:solidFill>
                <a:srgbClr val="C00000"/>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615968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467353"/>
            <a:ext cx="9144000" cy="7754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Benchmark</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3886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23</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7" name="Table 5">
            <a:extLst>
              <a:ext uri="{FF2B5EF4-FFF2-40B4-BE49-F238E27FC236}">
                <a16:creationId xmlns:a16="http://schemas.microsoft.com/office/drawing/2014/main" id="{25F09E82-EA89-4AD8-9E43-A27BAD8EEE88}"/>
              </a:ext>
            </a:extLst>
          </p:cNvPr>
          <p:cNvGraphicFramePr>
            <a:graphicFrameLocks noGrp="1"/>
          </p:cNvGraphicFramePr>
          <p:nvPr>
            <p:extLst>
              <p:ext uri="{D42A27DB-BD31-4B8C-83A1-F6EECF244321}">
                <p14:modId xmlns:p14="http://schemas.microsoft.com/office/powerpoint/2010/main" val="4235086803"/>
              </p:ext>
            </p:extLst>
          </p:nvPr>
        </p:nvGraphicFramePr>
        <p:xfrm>
          <a:off x="0" y="1420343"/>
          <a:ext cx="12076176" cy="4821124"/>
        </p:xfrm>
        <a:graphic>
          <a:graphicData uri="http://schemas.openxmlformats.org/drawingml/2006/table">
            <a:tbl>
              <a:tblPr firstRow="1" bandRow="1">
                <a:tableStyleId>{F5AB1C69-6EDB-4FF4-983F-18BD219EF322}</a:tableStyleId>
              </a:tblPr>
              <a:tblGrid>
                <a:gridCol w="1249680">
                  <a:extLst>
                    <a:ext uri="{9D8B030D-6E8A-4147-A177-3AD203B41FA5}">
                      <a16:colId xmlns:a16="http://schemas.microsoft.com/office/drawing/2014/main" val="4082401369"/>
                    </a:ext>
                  </a:extLst>
                </a:gridCol>
                <a:gridCol w="676656">
                  <a:extLst>
                    <a:ext uri="{9D8B030D-6E8A-4147-A177-3AD203B41FA5}">
                      <a16:colId xmlns:a16="http://schemas.microsoft.com/office/drawing/2014/main" val="3355773920"/>
                    </a:ext>
                  </a:extLst>
                </a:gridCol>
                <a:gridCol w="676656">
                  <a:extLst>
                    <a:ext uri="{9D8B030D-6E8A-4147-A177-3AD203B41FA5}">
                      <a16:colId xmlns:a16="http://schemas.microsoft.com/office/drawing/2014/main" val="1163129584"/>
                    </a:ext>
                  </a:extLst>
                </a:gridCol>
                <a:gridCol w="676656">
                  <a:extLst>
                    <a:ext uri="{9D8B030D-6E8A-4147-A177-3AD203B41FA5}">
                      <a16:colId xmlns:a16="http://schemas.microsoft.com/office/drawing/2014/main" val="3545526645"/>
                    </a:ext>
                  </a:extLst>
                </a:gridCol>
                <a:gridCol w="676656">
                  <a:extLst>
                    <a:ext uri="{9D8B030D-6E8A-4147-A177-3AD203B41FA5}">
                      <a16:colId xmlns:a16="http://schemas.microsoft.com/office/drawing/2014/main" val="3156219750"/>
                    </a:ext>
                  </a:extLst>
                </a:gridCol>
                <a:gridCol w="676656">
                  <a:extLst>
                    <a:ext uri="{9D8B030D-6E8A-4147-A177-3AD203B41FA5}">
                      <a16:colId xmlns:a16="http://schemas.microsoft.com/office/drawing/2014/main" val="2569925381"/>
                    </a:ext>
                  </a:extLst>
                </a:gridCol>
                <a:gridCol w="676656">
                  <a:extLst>
                    <a:ext uri="{9D8B030D-6E8A-4147-A177-3AD203B41FA5}">
                      <a16:colId xmlns:a16="http://schemas.microsoft.com/office/drawing/2014/main" val="3519353654"/>
                    </a:ext>
                  </a:extLst>
                </a:gridCol>
                <a:gridCol w="676656">
                  <a:extLst>
                    <a:ext uri="{9D8B030D-6E8A-4147-A177-3AD203B41FA5}">
                      <a16:colId xmlns:a16="http://schemas.microsoft.com/office/drawing/2014/main" val="544970492"/>
                    </a:ext>
                  </a:extLst>
                </a:gridCol>
                <a:gridCol w="676656">
                  <a:extLst>
                    <a:ext uri="{9D8B030D-6E8A-4147-A177-3AD203B41FA5}">
                      <a16:colId xmlns:a16="http://schemas.microsoft.com/office/drawing/2014/main" val="1006523480"/>
                    </a:ext>
                  </a:extLst>
                </a:gridCol>
                <a:gridCol w="676656">
                  <a:extLst>
                    <a:ext uri="{9D8B030D-6E8A-4147-A177-3AD203B41FA5}">
                      <a16:colId xmlns:a16="http://schemas.microsoft.com/office/drawing/2014/main" val="824625346"/>
                    </a:ext>
                  </a:extLst>
                </a:gridCol>
                <a:gridCol w="676656">
                  <a:extLst>
                    <a:ext uri="{9D8B030D-6E8A-4147-A177-3AD203B41FA5}">
                      <a16:colId xmlns:a16="http://schemas.microsoft.com/office/drawing/2014/main" val="1159727314"/>
                    </a:ext>
                  </a:extLst>
                </a:gridCol>
                <a:gridCol w="676656">
                  <a:extLst>
                    <a:ext uri="{9D8B030D-6E8A-4147-A177-3AD203B41FA5}">
                      <a16:colId xmlns:a16="http://schemas.microsoft.com/office/drawing/2014/main" val="3384584597"/>
                    </a:ext>
                  </a:extLst>
                </a:gridCol>
                <a:gridCol w="676656">
                  <a:extLst>
                    <a:ext uri="{9D8B030D-6E8A-4147-A177-3AD203B41FA5}">
                      <a16:colId xmlns:a16="http://schemas.microsoft.com/office/drawing/2014/main" val="4046880210"/>
                    </a:ext>
                  </a:extLst>
                </a:gridCol>
                <a:gridCol w="676656">
                  <a:extLst>
                    <a:ext uri="{9D8B030D-6E8A-4147-A177-3AD203B41FA5}">
                      <a16:colId xmlns:a16="http://schemas.microsoft.com/office/drawing/2014/main" val="2776397122"/>
                    </a:ext>
                  </a:extLst>
                </a:gridCol>
                <a:gridCol w="676656">
                  <a:extLst>
                    <a:ext uri="{9D8B030D-6E8A-4147-A177-3AD203B41FA5}">
                      <a16:colId xmlns:a16="http://schemas.microsoft.com/office/drawing/2014/main" val="3878914397"/>
                    </a:ext>
                  </a:extLst>
                </a:gridCol>
                <a:gridCol w="676656">
                  <a:extLst>
                    <a:ext uri="{9D8B030D-6E8A-4147-A177-3AD203B41FA5}">
                      <a16:colId xmlns:a16="http://schemas.microsoft.com/office/drawing/2014/main" val="2094007701"/>
                    </a:ext>
                  </a:extLst>
                </a:gridCol>
                <a:gridCol w="676656">
                  <a:extLst>
                    <a:ext uri="{9D8B030D-6E8A-4147-A177-3AD203B41FA5}">
                      <a16:colId xmlns:a16="http://schemas.microsoft.com/office/drawing/2014/main" val="3799769527"/>
                    </a:ext>
                  </a:extLst>
                </a:gridCol>
              </a:tblGrid>
              <a:tr h="835784">
                <a:tc>
                  <a:txBody>
                    <a:bodyPr/>
                    <a:lstStyle/>
                    <a:p>
                      <a:endParaRPr lang="en-US" sz="1400" noProof="0" dirty="0">
                        <a:latin typeface="Arial Black" panose="020B0A04020102020204" pitchFamily="34" charset="0"/>
                      </a:endParaRPr>
                    </a:p>
                  </a:txBody>
                  <a:tcPr marL="45720" marR="45720" marT="0" marB="0" anchor="ctr">
                    <a:solidFill>
                      <a:srgbClr val="C00000"/>
                    </a:solidFill>
                  </a:tcPr>
                </a:tc>
                <a:tc>
                  <a:txBody>
                    <a:bodyPr/>
                    <a:lstStyle/>
                    <a:p>
                      <a:pPr marL="0" algn="ctr" defTabSz="914400" rtl="0" eaLnBrk="1" latinLnBrk="0" hangingPunct="1"/>
                      <a:r>
                        <a:rPr lang="en-US" sz="1400" b="1" i="0" kern="1200" noProof="0" dirty="0">
                          <a:solidFill>
                            <a:schemeClr val="bg1"/>
                          </a:solidFill>
                          <a:latin typeface="Arial Black" panose="020B0604020202020204" pitchFamily="34" charset="0"/>
                          <a:ea typeface="+mn-ea"/>
                          <a:cs typeface="Arial Black" panose="020B0604020202020204" pitchFamily="34" charset="0"/>
                        </a:rPr>
                        <a:t>BLOO </a:t>
                      </a:r>
                      <a:r>
                        <a:rPr lang="en-US" sz="1000" b="1" i="0" kern="1200" noProof="0" dirty="0">
                          <a:solidFill>
                            <a:schemeClr val="bg1"/>
                          </a:solidFill>
                          <a:latin typeface="Arial Black" panose="020B0604020202020204" pitchFamily="34" charset="0"/>
                          <a:ea typeface="+mn-ea"/>
                          <a:cs typeface="Arial Black" panose="020B0604020202020204" pitchFamily="34" charset="0"/>
                        </a:rPr>
                        <a:t>(Bloomberg ESG)</a:t>
                      </a:r>
                    </a:p>
                  </a:txBody>
                  <a:tcPr marL="0" marR="0" marT="0" marB="0" anchor="ctr">
                    <a:solidFill>
                      <a:srgbClr val="C00000"/>
                    </a:solidFill>
                  </a:tcPr>
                </a:tc>
                <a:tc>
                  <a:txBody>
                    <a:bodyPr/>
                    <a:lstStyle/>
                    <a:p>
                      <a:pPr marL="0" algn="ctr" defTabSz="914400" rtl="0" eaLnBrk="1" latinLnBrk="0" hangingPunct="1"/>
                      <a:r>
                        <a:rPr lang="en-US" sz="1400" b="1" i="0" kern="1200" noProof="0" dirty="0">
                          <a:solidFill>
                            <a:schemeClr val="bg1"/>
                          </a:solidFill>
                          <a:latin typeface="Arial Black" panose="020B0604020202020204" pitchFamily="34" charset="0"/>
                          <a:ea typeface="+mn-ea"/>
                          <a:cs typeface="Arial Black" panose="020B0604020202020204" pitchFamily="34" charset="0"/>
                        </a:rPr>
                        <a:t>SUSB</a:t>
                      </a:r>
                      <a:r>
                        <a:rPr lang="en-US" sz="700" b="1" i="0" kern="1200" noProof="0" dirty="0">
                          <a:solidFill>
                            <a:schemeClr val="bg1"/>
                          </a:solidFill>
                          <a:latin typeface="Arial Black" panose="020B0604020202020204" pitchFamily="34" charset="0"/>
                          <a:ea typeface="+mn-ea"/>
                          <a:cs typeface="Arial Black" panose="020B0604020202020204" pitchFamily="34" charset="0"/>
                        </a:rPr>
                        <a:t> </a:t>
                      </a:r>
                      <a:r>
                        <a:rPr lang="en-US" sz="1000" b="1" i="0" kern="1200" noProof="0" dirty="0">
                          <a:solidFill>
                            <a:schemeClr val="bg1"/>
                          </a:solidFill>
                          <a:latin typeface="Arial Black" panose="020B0604020202020204" pitchFamily="34" charset="0"/>
                          <a:ea typeface="+mn-ea"/>
                          <a:cs typeface="Arial Black" panose="020B0604020202020204" pitchFamily="34" charset="0"/>
                        </a:rPr>
                        <a:t>(Sustainalytics)</a:t>
                      </a:r>
                      <a:endParaRPr lang="en-US" sz="1400" b="1" i="0" kern="1200" noProof="0" dirty="0">
                        <a:solidFill>
                          <a:schemeClr val="bg1"/>
                        </a:solidFill>
                        <a:latin typeface="Arial Black" panose="020B0604020202020204" pitchFamily="34" charset="0"/>
                        <a:ea typeface="+mn-ea"/>
                        <a:cs typeface="Arial Black" panose="020B0604020202020204" pitchFamily="34" charset="0"/>
                      </a:endParaRPr>
                    </a:p>
                  </a:txBody>
                  <a:tcPr marL="0" marR="0" marT="0" marB="0" anchor="ctr">
                    <a:solidFill>
                      <a:srgbClr val="C00000"/>
                    </a:solidFill>
                  </a:tcPr>
                </a:tc>
                <a:tc>
                  <a:txBody>
                    <a:bodyPr/>
                    <a:lstStyle/>
                    <a:p>
                      <a:pPr marL="0" algn="ctr" defTabSz="914400" rtl="0" eaLnBrk="1" latinLnBrk="0" hangingPunct="1"/>
                      <a:r>
                        <a:rPr lang="en-US" sz="1400" b="1" i="0" kern="1200" noProof="0" dirty="0">
                          <a:solidFill>
                            <a:schemeClr val="bg1"/>
                          </a:solidFill>
                          <a:latin typeface="Arial Black" panose="020B0604020202020204" pitchFamily="34" charset="0"/>
                          <a:ea typeface="+mn-ea"/>
                          <a:cs typeface="Arial Black" panose="020B0604020202020204" pitchFamily="34" charset="0"/>
                        </a:rPr>
                        <a:t>SPRS</a:t>
                      </a:r>
                      <a:r>
                        <a:rPr lang="en-US" sz="1600" b="1" i="0" kern="1200" noProof="0" dirty="0">
                          <a:solidFill>
                            <a:schemeClr val="bg1"/>
                          </a:solidFill>
                          <a:latin typeface="Arial Black" panose="020B0604020202020204" pitchFamily="34" charset="0"/>
                          <a:ea typeface="+mn-ea"/>
                          <a:cs typeface="Arial Black" panose="020B0604020202020204" pitchFamily="34" charset="0"/>
                        </a:rPr>
                        <a:t> </a:t>
                      </a:r>
                      <a:r>
                        <a:rPr lang="en-US" sz="1050" b="1" i="0" kern="1200" noProof="0" dirty="0">
                          <a:solidFill>
                            <a:schemeClr val="bg1"/>
                          </a:solidFill>
                          <a:latin typeface="Arial Black" panose="020B0604020202020204" pitchFamily="34" charset="0"/>
                          <a:ea typeface="+mn-ea"/>
                          <a:cs typeface="Arial Black" panose="020B0604020202020204" pitchFamily="34" charset="0"/>
                        </a:rPr>
                        <a:t>(S&amp;P Rank)</a:t>
                      </a:r>
                      <a:endParaRPr lang="en-US" sz="1400" b="1" i="0" kern="1200" noProof="0" dirty="0">
                        <a:solidFill>
                          <a:schemeClr val="bg1"/>
                        </a:solidFill>
                        <a:latin typeface="Arial Black" panose="020B0604020202020204" pitchFamily="34" charset="0"/>
                        <a:ea typeface="+mn-ea"/>
                        <a:cs typeface="Arial Black" panose="020B0604020202020204" pitchFamily="34" charset="0"/>
                      </a:endParaRP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BGEI </a:t>
                      </a:r>
                      <a:r>
                        <a:rPr lang="pt-BR" sz="1000" b="1" i="0" dirty="0">
                          <a:solidFill>
                            <a:schemeClr val="bg1"/>
                          </a:solidFill>
                          <a:latin typeface="Arial Black" panose="020B0604020202020204" pitchFamily="34" charset="0"/>
                          <a:cs typeface="Arial Black" panose="020B0604020202020204" pitchFamily="34" charset="0"/>
                        </a:rPr>
                        <a:t>(</a:t>
                      </a:r>
                      <a:r>
                        <a:rPr lang="pt-BR" sz="1000" b="1" i="0" dirty="0" err="1">
                          <a:solidFill>
                            <a:schemeClr val="bg1"/>
                          </a:solidFill>
                          <a:latin typeface="Arial Black" panose="020B0604020202020204" pitchFamily="34" charset="0"/>
                          <a:cs typeface="Arial Black" panose="020B0604020202020204" pitchFamily="34" charset="0"/>
                        </a:rPr>
                        <a:t>Gender</a:t>
                      </a:r>
                      <a:r>
                        <a:rPr lang="pt-BR" sz="1000" b="1" i="0" dirty="0">
                          <a:solidFill>
                            <a:schemeClr val="bg1"/>
                          </a:solidFill>
                          <a:latin typeface="Arial Black" panose="020B0604020202020204" pitchFamily="34" charset="0"/>
                          <a:cs typeface="Arial Black" panose="020B0604020202020204" pitchFamily="34" charset="0"/>
                        </a:rPr>
                        <a:t> </a:t>
                      </a:r>
                      <a:r>
                        <a:rPr lang="pt-BR" sz="1000" b="1" i="0" dirty="0" err="1">
                          <a:solidFill>
                            <a:schemeClr val="bg1"/>
                          </a:solidFill>
                          <a:latin typeface="Arial Black" panose="020B0604020202020204" pitchFamily="34" charset="0"/>
                          <a:cs typeface="Arial Black" panose="020B0604020202020204" pitchFamily="34" charset="0"/>
                        </a:rPr>
                        <a:t>Equality</a:t>
                      </a:r>
                      <a:r>
                        <a:rPr lang="pt-BR" sz="1000" b="1" i="0" dirty="0">
                          <a:solidFill>
                            <a:schemeClr val="bg1"/>
                          </a:solidFill>
                          <a:latin typeface="Arial Black" panose="020B0604020202020204" pitchFamily="34" charset="0"/>
                          <a:cs typeface="Arial Black" panose="020B0604020202020204" pitchFamily="34" charset="0"/>
                        </a:rPr>
                        <a:t>)</a:t>
                      </a:r>
                      <a:endParaRPr lang="pt-BR" sz="9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BIMP</a:t>
                      </a:r>
                      <a:r>
                        <a:rPr lang="pt-BR" sz="900" b="1" i="0" dirty="0">
                          <a:solidFill>
                            <a:schemeClr val="bg1"/>
                          </a:solidFill>
                          <a:latin typeface="Arial Black" panose="020B0604020202020204" pitchFamily="34" charset="0"/>
                          <a:cs typeface="Arial Black" panose="020B0604020202020204" pitchFamily="34" charset="0"/>
                        </a:rPr>
                        <a:t> </a:t>
                      </a:r>
                      <a:r>
                        <a:rPr lang="pt-BR" sz="1000" b="1" i="0" dirty="0">
                          <a:solidFill>
                            <a:schemeClr val="bg1"/>
                          </a:solidFill>
                          <a:latin typeface="Arial Black" panose="020B0604020202020204" pitchFamily="34" charset="0"/>
                          <a:cs typeface="Arial Black" panose="020B0604020202020204" pitchFamily="34" charset="0"/>
                        </a:rPr>
                        <a:t>(</a:t>
                      </a:r>
                      <a:r>
                        <a:rPr lang="pt-BR" sz="1000" b="1" i="0" dirty="0" err="1">
                          <a:solidFill>
                            <a:schemeClr val="bg1"/>
                          </a:solidFill>
                          <a:latin typeface="Arial Black" panose="020B0604020202020204" pitchFamily="34" charset="0"/>
                          <a:cs typeface="Arial Black" panose="020B0604020202020204" pitchFamily="34" charset="0"/>
                        </a:rPr>
                        <a:t>Improvers</a:t>
                      </a:r>
                      <a:r>
                        <a:rPr lang="pt-BR" sz="1000" b="1" i="0" dirty="0">
                          <a:solidFill>
                            <a:schemeClr val="bg1"/>
                          </a:solidFill>
                          <a:latin typeface="Arial Black" panose="020B0604020202020204" pitchFamily="34" charset="0"/>
                          <a:cs typeface="Arial Black" panose="020B0604020202020204" pitchFamily="34" charset="0"/>
                        </a:rPr>
                        <a:t>)</a:t>
                      </a:r>
                      <a:endParaRPr lang="en-US" sz="14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tc>
                  <a:txBody>
                    <a:bodyPr/>
                    <a:lstStyle/>
                    <a:p>
                      <a:pPr algn="ctr"/>
                      <a:r>
                        <a:rPr lang="en-US" sz="1400" b="1" i="0" dirty="0">
                          <a:solidFill>
                            <a:schemeClr val="bg1"/>
                          </a:solidFill>
                          <a:latin typeface="Arial Black" panose="020B0604020202020204" pitchFamily="34" charset="0"/>
                          <a:cs typeface="Arial Black" panose="020B0604020202020204" pitchFamily="34" charset="0"/>
                        </a:rPr>
                        <a:t>ARBQ </a:t>
                      </a:r>
                      <a:r>
                        <a:rPr lang="en-US" sz="1000" b="1" i="0" dirty="0">
                          <a:solidFill>
                            <a:schemeClr val="bg1"/>
                          </a:solidFill>
                          <a:latin typeface="Arial Black" panose="020B0604020202020204" pitchFamily="34" charset="0"/>
                          <a:cs typeface="Arial Black" panose="020B0604020202020204" pitchFamily="34" charset="0"/>
                        </a:rPr>
                        <a:t>(Arabesque)</a:t>
                      </a:r>
                      <a:endParaRPr lang="en-US" sz="14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FTFA </a:t>
                      </a:r>
                      <a:r>
                        <a:rPr lang="pt-BR" sz="1000" b="1" i="0" dirty="0">
                          <a:solidFill>
                            <a:schemeClr val="bg1"/>
                          </a:solidFill>
                          <a:latin typeface="Arial Black" panose="020B0604020202020204" pitchFamily="34" charset="0"/>
                          <a:cs typeface="Arial Black" panose="020B0604020202020204" pitchFamily="34" charset="0"/>
                        </a:rPr>
                        <a:t>(FTSE)</a:t>
                      </a:r>
                      <a:endParaRPr lang="en-US" sz="14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SUSF </a:t>
                      </a:r>
                      <a:r>
                        <a:rPr lang="pt-BR" sz="1000" b="1" i="0" dirty="0">
                          <a:solidFill>
                            <a:schemeClr val="bg1"/>
                          </a:solidFill>
                          <a:latin typeface="Arial Black" panose="020B0604020202020204" pitchFamily="34" charset="0"/>
                          <a:cs typeface="Arial Black" panose="020B0604020202020204" pitchFamily="34" charset="0"/>
                        </a:rPr>
                        <a:t>(Sustainalytics)</a:t>
                      </a: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WSSI </a:t>
                      </a:r>
                      <a:r>
                        <a:rPr lang="pt-BR" sz="1000" b="1" i="0" dirty="0">
                          <a:solidFill>
                            <a:schemeClr val="bg1"/>
                          </a:solidFill>
                          <a:latin typeface="Arial Black" panose="020B0604020202020204" pitchFamily="34" charset="0"/>
                          <a:cs typeface="Arial Black" panose="020B0604020202020204" pitchFamily="34" charset="0"/>
                        </a:rPr>
                        <a:t>(Sino Index)</a:t>
                      </a:r>
                      <a:endParaRPr lang="en-US" sz="14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FTWI </a:t>
                      </a:r>
                      <a:r>
                        <a:rPr lang="pt-BR" sz="1000" b="1" i="0" dirty="0">
                          <a:solidFill>
                            <a:schemeClr val="bg1"/>
                          </a:solidFill>
                          <a:latin typeface="Arial Black" panose="020B0604020202020204" pitchFamily="34" charset="0"/>
                          <a:cs typeface="Arial Black" panose="020B0604020202020204" pitchFamily="34" charset="0"/>
                        </a:rPr>
                        <a:t>(FTSE)</a:t>
                      </a:r>
                      <a:endParaRPr lang="en-US" sz="14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STAO </a:t>
                      </a:r>
                      <a:r>
                        <a:rPr lang="pt-BR" sz="1050" b="1" i="0" dirty="0">
                          <a:solidFill>
                            <a:schemeClr val="bg1"/>
                          </a:solidFill>
                          <a:latin typeface="Arial Black" panose="020B0604020202020204" pitchFamily="34" charset="0"/>
                          <a:cs typeface="Arial Black" panose="020B0604020202020204" pitchFamily="34" charset="0"/>
                        </a:rPr>
                        <a:t>(</a:t>
                      </a:r>
                      <a:r>
                        <a:rPr lang="pt-BR" sz="1050" b="1" i="0" dirty="0" err="1">
                          <a:solidFill>
                            <a:schemeClr val="bg1"/>
                          </a:solidFill>
                          <a:latin typeface="Arial Black" panose="020B0604020202020204" pitchFamily="34" charset="0"/>
                          <a:cs typeface="Arial Black" panose="020B0604020202020204" pitchFamily="34" charset="0"/>
                        </a:rPr>
                        <a:t>SynTao</a:t>
                      </a:r>
                      <a:r>
                        <a:rPr lang="pt-BR" sz="1050" b="1" i="0" dirty="0">
                          <a:solidFill>
                            <a:schemeClr val="bg1"/>
                          </a:solidFill>
                          <a:latin typeface="Arial Black" panose="020B0604020202020204" pitchFamily="34" charset="0"/>
                          <a:cs typeface="Arial Black" panose="020B0604020202020204" pitchFamily="34" charset="0"/>
                        </a:rPr>
                        <a:t>)</a:t>
                      </a:r>
                      <a:endParaRPr lang="en-US" sz="14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CASV </a:t>
                      </a:r>
                      <a:r>
                        <a:rPr lang="pt-BR" sz="1000" b="1" i="0" dirty="0">
                          <a:solidFill>
                            <a:schemeClr val="bg1"/>
                          </a:solidFill>
                          <a:latin typeface="Arial Black" panose="020B0604020202020204" pitchFamily="34" charset="0"/>
                          <a:cs typeface="Arial Black" panose="020B0604020202020204" pitchFamily="34" charset="0"/>
                        </a:rPr>
                        <a:t>(CASVI)</a:t>
                      </a:r>
                      <a:endParaRPr lang="en-US" sz="14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REFT </a:t>
                      </a:r>
                      <a:r>
                        <a:rPr lang="pt-BR" sz="1000" b="1" i="0" dirty="0">
                          <a:solidFill>
                            <a:schemeClr val="bg1"/>
                          </a:solidFill>
                          <a:latin typeface="Arial Black" panose="020B0604020202020204" pitchFamily="34" charset="0"/>
                          <a:cs typeface="Arial Black" panose="020B0604020202020204" pitchFamily="34" charset="0"/>
                        </a:rPr>
                        <a:t>(</a:t>
                      </a:r>
                      <a:r>
                        <a:rPr lang="pt-BR" sz="1000" b="1" i="0" dirty="0" err="1">
                          <a:solidFill>
                            <a:schemeClr val="bg1"/>
                          </a:solidFill>
                          <a:latin typeface="Arial Black" panose="020B0604020202020204" pitchFamily="34" charset="0"/>
                          <a:cs typeface="Arial Black" panose="020B0604020202020204" pitchFamily="34" charset="0"/>
                        </a:rPr>
                        <a:t>Refinitiv</a:t>
                      </a:r>
                      <a:r>
                        <a:rPr lang="pt-BR" sz="1000" b="1" i="0" dirty="0">
                          <a:solidFill>
                            <a:schemeClr val="bg1"/>
                          </a:solidFill>
                          <a:latin typeface="Arial Black" panose="020B0604020202020204" pitchFamily="34" charset="0"/>
                          <a:cs typeface="Arial Black" panose="020B0604020202020204" pitchFamily="34" charset="0"/>
                        </a:rPr>
                        <a:t>)</a:t>
                      </a:r>
                      <a:endParaRPr lang="en-US" sz="14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tc>
                  <a:txBody>
                    <a:bodyPr/>
                    <a:lstStyle/>
                    <a:p>
                      <a:pPr algn="ctr"/>
                      <a:r>
                        <a:rPr lang="en-US" sz="1400" b="1" i="0" dirty="0">
                          <a:solidFill>
                            <a:schemeClr val="bg1"/>
                          </a:solidFill>
                          <a:latin typeface="Arial Black" panose="020B0604020202020204" pitchFamily="34" charset="0"/>
                          <a:cs typeface="Arial Black" panose="020B0604020202020204" pitchFamily="34" charset="0"/>
                        </a:rPr>
                        <a:t>MSCI</a:t>
                      </a: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SPMI (S&amp;P)</a:t>
                      </a:r>
                      <a:endParaRPr lang="en-US" sz="14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tc>
                  <a:txBody>
                    <a:bodyPr/>
                    <a:lstStyle/>
                    <a:p>
                      <a:pPr algn="ctr"/>
                      <a:r>
                        <a:rPr lang="pt-BR" sz="1400" b="1" i="0" dirty="0">
                          <a:solidFill>
                            <a:schemeClr val="bg1"/>
                          </a:solidFill>
                          <a:latin typeface="Arial Black" panose="020B0604020202020204" pitchFamily="34" charset="0"/>
                          <a:cs typeface="Arial Black" panose="020B0604020202020204" pitchFamily="34" charset="0"/>
                        </a:rPr>
                        <a:t>GC </a:t>
                      </a:r>
                      <a:r>
                        <a:rPr lang="pt-BR" sz="1050" b="1" i="0" dirty="0">
                          <a:solidFill>
                            <a:schemeClr val="bg1"/>
                          </a:solidFill>
                          <a:latin typeface="Arial Black" panose="020B0604020202020204" pitchFamily="34" charset="0"/>
                          <a:cs typeface="Arial Black" panose="020B0604020202020204" pitchFamily="34" charset="0"/>
                        </a:rPr>
                        <a:t>(Global </a:t>
                      </a:r>
                      <a:r>
                        <a:rPr lang="pt-BR" sz="1050" b="1" i="0" dirty="0" err="1">
                          <a:solidFill>
                            <a:schemeClr val="bg1"/>
                          </a:solidFill>
                          <a:latin typeface="Arial Black" panose="020B0604020202020204" pitchFamily="34" charset="0"/>
                          <a:cs typeface="Arial Black" panose="020B0604020202020204" pitchFamily="34" charset="0"/>
                        </a:rPr>
                        <a:t>Compact</a:t>
                      </a:r>
                      <a:r>
                        <a:rPr lang="pt-BR" sz="1050" b="1" i="0" dirty="0">
                          <a:solidFill>
                            <a:schemeClr val="bg1"/>
                          </a:solidFill>
                          <a:latin typeface="Arial Black" panose="020B0604020202020204" pitchFamily="34" charset="0"/>
                          <a:cs typeface="Arial Black" panose="020B0604020202020204" pitchFamily="34" charset="0"/>
                        </a:rPr>
                        <a:t>)</a:t>
                      </a:r>
                      <a:endParaRPr lang="en-US" sz="1400" b="1" i="0" dirty="0">
                        <a:solidFill>
                          <a:schemeClr val="bg1"/>
                        </a:solidFill>
                        <a:latin typeface="Arial Black" panose="020B0604020202020204" pitchFamily="34" charset="0"/>
                        <a:cs typeface="Arial Black" panose="020B0604020202020204" pitchFamily="34" charset="0"/>
                      </a:endParaRPr>
                    </a:p>
                  </a:txBody>
                  <a:tcPr marL="0" marR="0" marT="0" marB="0" anchor="ctr">
                    <a:solidFill>
                      <a:srgbClr val="C00000"/>
                    </a:solidFill>
                  </a:tcPr>
                </a:tc>
                <a:extLst>
                  <a:ext uri="{0D108BD9-81ED-4DB2-BD59-A6C34878D82A}">
                    <a16:rowId xmlns:a16="http://schemas.microsoft.com/office/drawing/2014/main" val="2949106805"/>
                  </a:ext>
                </a:extLst>
              </a:tr>
              <a:tr h="281342">
                <a:tc>
                  <a:txBody>
                    <a:bodyPr/>
                    <a:lstStyle/>
                    <a:p>
                      <a:pPr marL="0" algn="l" defTabSz="914400" rtl="0" eaLnBrk="1" latinLnBrk="0" hangingPunct="1"/>
                      <a:r>
                        <a:rPr lang="en-US" sz="1400" b="0" i="0" kern="1200" noProof="0" dirty="0">
                          <a:solidFill>
                            <a:schemeClr val="tx1"/>
                          </a:solidFill>
                          <a:latin typeface="Arial" panose="020B0604020202020204" pitchFamily="34" charset="0"/>
                          <a:ea typeface="+mn-ea"/>
                          <a:cs typeface="Arial" panose="020B0604020202020204" pitchFamily="34" charset="0"/>
                        </a:rPr>
                        <a:t>Downloaded</a:t>
                      </a:r>
                    </a:p>
                  </a:txBody>
                  <a:tcPr marL="45720" marR="45720" marT="0" marB="0" anchor="ctr">
                    <a:solidFill>
                      <a:schemeClr val="bg2"/>
                    </a:solidFill>
                  </a:tcPr>
                </a:tc>
                <a:tc>
                  <a:txBody>
                    <a:bodyPr/>
                    <a:lstStyle/>
                    <a:p>
                      <a:pPr marL="0" algn="ctr" defTabSz="914400" rtl="0" eaLnBrk="1" latinLnBrk="0" hangingPunct="1"/>
                      <a:r>
                        <a:rPr lang="pt-BR" sz="1400" b="0" i="0" kern="1200" noProof="0" dirty="0">
                          <a:solidFill>
                            <a:schemeClr val="tx1"/>
                          </a:solidFill>
                          <a:latin typeface="Arial" panose="020B0604020202020204" pitchFamily="34" charset="0"/>
                          <a:ea typeface="+mn-ea"/>
                          <a:cs typeface="Arial" panose="020B0604020202020204" pitchFamily="34" charset="0"/>
                        </a:rPr>
                        <a:t>Y</a:t>
                      </a:r>
                      <a:endParaRPr lang="en-US" sz="1400" b="0" i="0" kern="1200" noProof="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noProof="0" dirty="0" err="1">
                          <a:solidFill>
                            <a:schemeClr val="tx1"/>
                          </a:solidFill>
                          <a:latin typeface="Arial" panose="020B0604020202020204" pitchFamily="34" charset="0"/>
                          <a:ea typeface="+mn-ea"/>
                          <a:cs typeface="Arial" panose="020B0604020202020204" pitchFamily="34" charset="0"/>
                        </a:rPr>
                        <a:t>Y</a:t>
                      </a:r>
                      <a:r>
                        <a:rPr lang="pt-BR" sz="1400" b="0" i="0" kern="1200" noProof="0" dirty="0">
                          <a:solidFill>
                            <a:schemeClr val="tx1"/>
                          </a:solidFill>
                          <a:latin typeface="Arial" panose="020B0604020202020204" pitchFamily="34" charset="0"/>
                          <a:ea typeface="+mn-ea"/>
                          <a:cs typeface="Arial" panose="020B0604020202020204" pitchFamily="34" charset="0"/>
                        </a:rPr>
                        <a:t>*</a:t>
                      </a:r>
                      <a:endParaRPr lang="en-US" sz="1400" b="0" i="0" kern="1200" noProof="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noProof="0" dirty="0" err="1">
                          <a:solidFill>
                            <a:schemeClr val="tx1"/>
                          </a:solidFill>
                          <a:latin typeface="Arial" panose="020B0604020202020204" pitchFamily="34" charset="0"/>
                          <a:ea typeface="+mn-ea"/>
                          <a:cs typeface="Arial" panose="020B0604020202020204" pitchFamily="34" charset="0"/>
                        </a:rPr>
                        <a:t>Y</a:t>
                      </a:r>
                      <a:r>
                        <a:rPr lang="pt-BR" sz="1400" b="0" i="0" kern="1200" noProof="0" dirty="0">
                          <a:solidFill>
                            <a:schemeClr val="tx1"/>
                          </a:solidFill>
                          <a:latin typeface="Arial" panose="020B0604020202020204" pitchFamily="34" charset="0"/>
                          <a:ea typeface="+mn-ea"/>
                          <a:cs typeface="Arial" panose="020B0604020202020204" pitchFamily="34" charset="0"/>
                        </a:rPr>
                        <a:t>*</a:t>
                      </a:r>
                      <a:endParaRPr lang="en-US" sz="1400" b="0" i="0" kern="1200" noProof="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err="1">
                          <a:solidFill>
                            <a:schemeClr val="tx1"/>
                          </a:solidFill>
                          <a:latin typeface="Arial" panose="020B0604020202020204" pitchFamily="34" charset="0"/>
                          <a:ea typeface="+mn-ea"/>
                          <a:cs typeface="Arial" panose="020B0604020202020204" pitchFamily="34" charset="0"/>
                        </a:rPr>
                        <a:t>Y</a:t>
                      </a:r>
                      <a:r>
                        <a:rPr lang="pt-BR" sz="1400" b="0" i="0" kern="1200" dirty="0">
                          <a:solidFill>
                            <a:schemeClr val="tx1"/>
                          </a:solidFill>
                          <a:latin typeface="Arial" panose="020B0604020202020204" pitchFamily="34" charset="0"/>
                          <a:ea typeface="+mn-ea"/>
                          <a:cs typeface="Arial" panose="020B0604020202020204" pitchFamily="34" charset="0"/>
                        </a:rPr>
                        <a:t>*</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N*</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N**</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Y</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Y</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kern="1200" dirty="0" err="1">
                          <a:solidFill>
                            <a:schemeClr val="tx1"/>
                          </a:solidFill>
                          <a:latin typeface="Arial" panose="020B0604020202020204" pitchFamily="34" charset="0"/>
                          <a:ea typeface="+mn-ea"/>
                          <a:cs typeface="Arial" panose="020B0604020202020204" pitchFamily="34" charset="0"/>
                        </a:rPr>
                        <a:t>Y</a:t>
                      </a:r>
                      <a:r>
                        <a:rPr lang="pt-BR" sz="1400" b="0" i="0" kern="1200" dirty="0">
                          <a:solidFill>
                            <a:schemeClr val="tx1"/>
                          </a:solidFill>
                          <a:latin typeface="Arial" panose="020B0604020202020204" pitchFamily="34" charset="0"/>
                          <a:ea typeface="+mn-ea"/>
                          <a:cs typeface="Arial" panose="020B0604020202020204" pitchFamily="34" charset="0"/>
                        </a:rPr>
                        <a:t>*</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err="1">
                          <a:solidFill>
                            <a:schemeClr val="tx1"/>
                          </a:solidFill>
                          <a:latin typeface="Arial" panose="020B0604020202020204" pitchFamily="34" charset="0"/>
                          <a:ea typeface="+mn-ea"/>
                          <a:cs typeface="Arial" panose="020B0604020202020204" pitchFamily="34" charset="0"/>
                        </a:rPr>
                        <a:t>Y</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Y</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Y</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Y</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Y</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en-US" sz="1400" b="0" i="0" kern="1200" dirty="0">
                          <a:solidFill>
                            <a:schemeClr val="tx1"/>
                          </a:solidFill>
                          <a:latin typeface="Arial" panose="020B0604020202020204" pitchFamily="34" charset="0"/>
                          <a:ea typeface="+mn-ea"/>
                          <a:cs typeface="Arial" panose="020B0604020202020204" pitchFamily="34" charset="0"/>
                        </a:rPr>
                        <a:t>Y</a:t>
                      </a:r>
                    </a:p>
                  </a:txBody>
                  <a:tcPr marL="45720" marR="45720" marT="0" marB="0" anchor="ctr">
                    <a:solidFill>
                      <a:schemeClr val="bg2"/>
                    </a:solidFill>
                  </a:tcPr>
                </a:tc>
                <a:tc>
                  <a:txBody>
                    <a:bodyPr/>
                    <a:lstStyle/>
                    <a:p>
                      <a:pPr marL="0" algn="ctr" defTabSz="914400" rtl="0" eaLnBrk="1" latinLnBrk="0" hangingPunct="1"/>
                      <a:r>
                        <a:rPr lang="pt-BR" sz="1400" b="0" i="0" kern="1200" dirty="0" err="1">
                          <a:solidFill>
                            <a:schemeClr val="tx1"/>
                          </a:solidFill>
                          <a:latin typeface="Arial" panose="020B0604020202020204" pitchFamily="34" charset="0"/>
                          <a:ea typeface="+mn-ea"/>
                          <a:cs typeface="Arial" panose="020B0604020202020204" pitchFamily="34" charset="0"/>
                        </a:rPr>
                        <a:t>Y</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extLst>
                  <a:ext uri="{0D108BD9-81ED-4DB2-BD59-A6C34878D82A}">
                    <a16:rowId xmlns:a16="http://schemas.microsoft.com/office/drawing/2014/main" val="1772756513"/>
                  </a:ext>
                </a:extLst>
              </a:tr>
              <a:tr h="461626">
                <a:tc>
                  <a:txBody>
                    <a:bodyPr/>
                    <a:lstStyle/>
                    <a:p>
                      <a:pPr marL="0" algn="l" defTabSz="914400" rtl="0" eaLnBrk="1" latinLnBrk="0" hangingPunct="1"/>
                      <a:r>
                        <a:rPr lang="en-US" sz="1400" b="0" i="0" kern="1200" noProof="0" dirty="0">
                          <a:solidFill>
                            <a:schemeClr val="tx1"/>
                          </a:solidFill>
                          <a:latin typeface="Arial" panose="020B0604020202020204" pitchFamily="34" charset="0"/>
                          <a:ea typeface="+mn-ea"/>
                          <a:cs typeface="Arial" panose="020B0604020202020204" pitchFamily="34" charset="0"/>
                        </a:rPr>
                        <a:t>Share of the starting list</a:t>
                      </a:r>
                    </a:p>
                  </a:txBody>
                  <a:tcPr marL="45720" marR="45720" marT="0" marB="0" anchor="ctr">
                    <a:solidFill>
                      <a:schemeClr val="bg2"/>
                    </a:solidFill>
                  </a:tcPr>
                </a:tc>
                <a:tc>
                  <a:txBody>
                    <a:bodyPr/>
                    <a:lstStyle/>
                    <a:p>
                      <a:pPr marL="0" algn="ctr" defTabSz="914400" rtl="0" eaLnBrk="1" latinLnBrk="0" hangingPunct="1"/>
                      <a:r>
                        <a:rPr lang="en-US" sz="1400" b="0" i="0" kern="1200" noProof="0" dirty="0">
                          <a:solidFill>
                            <a:schemeClr val="tx1"/>
                          </a:solidFill>
                          <a:latin typeface="Arial" panose="020B0604020202020204" pitchFamily="34" charset="0"/>
                          <a:ea typeface="+mn-ea"/>
                          <a:cs typeface="Arial" panose="020B0604020202020204" pitchFamily="34" charset="0"/>
                        </a:rPr>
                        <a:t>71%</a:t>
                      </a:r>
                    </a:p>
                  </a:txBody>
                  <a:tcPr marL="45720" marR="45720" marT="0" marB="0" anchor="ctr">
                    <a:solidFill>
                      <a:schemeClr val="bg2"/>
                    </a:solidFill>
                  </a:tcPr>
                </a:tc>
                <a:tc>
                  <a:txBody>
                    <a:bodyPr/>
                    <a:lstStyle/>
                    <a:p>
                      <a:pPr marL="0" algn="ctr" defTabSz="914400" rtl="0" eaLnBrk="1" latinLnBrk="0" hangingPunct="1"/>
                      <a:r>
                        <a:rPr lang="en-US" sz="1400" b="0" i="0" kern="1200" noProof="0" dirty="0">
                          <a:solidFill>
                            <a:schemeClr val="tx1"/>
                          </a:solidFill>
                          <a:latin typeface="Arial" panose="020B0604020202020204" pitchFamily="34" charset="0"/>
                          <a:ea typeface="+mn-ea"/>
                          <a:cs typeface="Arial" panose="020B0604020202020204" pitchFamily="34" charset="0"/>
                        </a:rPr>
                        <a:t>10%</a:t>
                      </a:r>
                    </a:p>
                  </a:txBody>
                  <a:tcPr marL="45720" marR="45720" marT="0" marB="0" anchor="ctr">
                    <a:solidFill>
                      <a:schemeClr val="bg2"/>
                    </a:solidFill>
                  </a:tcPr>
                </a:tc>
                <a:tc>
                  <a:txBody>
                    <a:bodyPr/>
                    <a:lstStyle/>
                    <a:p>
                      <a:pPr marL="0" algn="ctr" defTabSz="914400" rtl="0" eaLnBrk="1" latinLnBrk="0" hangingPunct="1"/>
                      <a:r>
                        <a:rPr lang="pt-BR" sz="1400" b="0" i="0" kern="1200" noProof="0" dirty="0">
                          <a:solidFill>
                            <a:schemeClr val="tx1"/>
                          </a:solidFill>
                          <a:latin typeface="Arial" panose="020B0604020202020204" pitchFamily="34" charset="0"/>
                          <a:ea typeface="+mn-ea"/>
                          <a:cs typeface="Arial" panose="020B0604020202020204" pitchFamily="34" charset="0"/>
                        </a:rPr>
                        <a:t>44%</a:t>
                      </a:r>
                      <a:endParaRPr lang="en-US" sz="1400" b="0" i="0" kern="1200" noProof="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1%*</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kern="1200" dirty="0">
                          <a:solidFill>
                            <a:schemeClr val="tx1"/>
                          </a:solidFill>
                          <a:latin typeface="Arial" panose="020B0604020202020204" pitchFamily="34" charset="0"/>
                          <a:ea typeface="+mn-ea"/>
                          <a:cs typeface="Arial" panose="020B0604020202020204" pitchFamily="34" charset="0"/>
                        </a:rPr>
                        <a:t>NA*</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en-US" sz="1400" noProof="0" dirty="0">
                          <a:latin typeface="Arial" panose="020B0604020202020204" pitchFamily="34" charset="0"/>
                          <a:cs typeface="Arial" panose="020B0604020202020204" pitchFamily="34" charset="0"/>
                        </a:rPr>
                        <a:t>▬</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31%</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12%</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en-US" sz="1400" b="0" i="0" kern="1200" dirty="0">
                          <a:solidFill>
                            <a:schemeClr val="tx1"/>
                          </a:solidFill>
                          <a:latin typeface="Arial" panose="020B0604020202020204" pitchFamily="34" charset="0"/>
                          <a:ea typeface="+mn-ea"/>
                          <a:cs typeface="Arial" panose="020B0604020202020204" pitchFamily="34" charset="0"/>
                        </a:rPr>
                        <a:t>38%</a:t>
                      </a:r>
                    </a:p>
                  </a:txBody>
                  <a:tcPr marL="45720" marR="45720" marT="0" marB="0" anchor="ctr">
                    <a:solidFill>
                      <a:schemeClr val="bg2"/>
                    </a:solidFill>
                  </a:tcPr>
                </a:tc>
                <a:tc>
                  <a:txBody>
                    <a:bodyPr/>
                    <a:lstStyle/>
                    <a:p>
                      <a:pPr marL="0" algn="ctr" defTabSz="914400" rtl="0" eaLnBrk="1" latinLnBrk="0" hangingPunct="1"/>
                      <a:r>
                        <a:rPr lang="en-US" sz="1400" b="0" i="0" kern="1200" dirty="0">
                          <a:solidFill>
                            <a:schemeClr val="tx1"/>
                          </a:solidFill>
                          <a:latin typeface="Arial" panose="020B0604020202020204" pitchFamily="34" charset="0"/>
                          <a:ea typeface="+mn-ea"/>
                          <a:cs typeface="Arial" panose="020B0604020202020204" pitchFamily="34" charset="0"/>
                        </a:rPr>
                        <a:t>27%</a:t>
                      </a:r>
                    </a:p>
                  </a:txBody>
                  <a:tcPr marL="45720" marR="45720" marT="0" marB="0" anchor="ctr">
                    <a:solidFill>
                      <a:schemeClr val="bg2"/>
                    </a:solidFill>
                  </a:tcPr>
                </a:tc>
                <a:tc>
                  <a:txBody>
                    <a:bodyPr/>
                    <a:lstStyle/>
                    <a:p>
                      <a:pPr marL="0" algn="ctr" defTabSz="914400" rtl="0" eaLnBrk="1" latinLnBrk="0" hangingPunct="1"/>
                      <a:r>
                        <a:rPr lang="en-US" sz="1400" b="0" i="0" kern="1200" dirty="0">
                          <a:solidFill>
                            <a:schemeClr val="tx1"/>
                          </a:solidFill>
                          <a:latin typeface="Arial" panose="020B0604020202020204" pitchFamily="34" charset="0"/>
                          <a:ea typeface="+mn-ea"/>
                          <a:cs typeface="Arial" panose="020B0604020202020204" pitchFamily="34" charset="0"/>
                        </a:rPr>
                        <a:t>35%</a:t>
                      </a:r>
                    </a:p>
                  </a:txBody>
                  <a:tcPr marL="45720" marR="45720" marT="0" marB="0" anchor="ctr">
                    <a:solidFill>
                      <a:schemeClr val="bg2"/>
                    </a:solidFill>
                  </a:tcPr>
                </a:tc>
                <a:tc>
                  <a:txBody>
                    <a:bodyPr/>
                    <a:lstStyle/>
                    <a:p>
                      <a:pPr marL="0" algn="ctr" defTabSz="914400" rtl="0" eaLnBrk="1" latinLnBrk="0" hangingPunct="1"/>
                      <a:r>
                        <a:rPr lang="en-US" sz="1400" b="0" i="0" kern="1200" dirty="0">
                          <a:solidFill>
                            <a:schemeClr val="tx1"/>
                          </a:solidFill>
                          <a:latin typeface="Arial" panose="020B0604020202020204" pitchFamily="34" charset="0"/>
                          <a:ea typeface="+mn-ea"/>
                          <a:cs typeface="Arial" panose="020B0604020202020204" pitchFamily="34" charset="0"/>
                        </a:rPr>
                        <a:t>15%</a:t>
                      </a: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53%</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46%</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tc>
                  <a:txBody>
                    <a:bodyPr/>
                    <a:lstStyle/>
                    <a:p>
                      <a:pPr marL="0" algn="ctr" defTabSz="914400" rtl="0" eaLnBrk="1" latinLnBrk="0" hangingPunct="1"/>
                      <a:r>
                        <a:rPr lang="en-US" sz="1400" b="0" i="0" kern="1200" dirty="0">
                          <a:solidFill>
                            <a:schemeClr val="tx1"/>
                          </a:solidFill>
                          <a:latin typeface="Arial" panose="020B0604020202020204" pitchFamily="34" charset="0"/>
                          <a:ea typeface="+mn-ea"/>
                          <a:cs typeface="Arial" panose="020B0604020202020204" pitchFamily="34" charset="0"/>
                        </a:rPr>
                        <a:t>13%</a:t>
                      </a:r>
                    </a:p>
                  </a:txBody>
                  <a:tcPr marL="45720" marR="45720" marT="0" marB="0" anchor="ctr">
                    <a:solidFill>
                      <a:schemeClr val="bg2"/>
                    </a:solidFill>
                  </a:tcPr>
                </a:tc>
                <a:tc>
                  <a:txBody>
                    <a:bodyPr/>
                    <a:lstStyle/>
                    <a:p>
                      <a:pPr marL="0" algn="ctr" defTabSz="914400" rtl="0" eaLnBrk="1" latinLnBrk="0" hangingPunct="1"/>
                      <a:r>
                        <a:rPr lang="pt-BR" sz="1400" b="0" i="0" kern="1200" dirty="0">
                          <a:solidFill>
                            <a:schemeClr val="tx1"/>
                          </a:solidFill>
                          <a:latin typeface="Arial" panose="020B0604020202020204" pitchFamily="34" charset="0"/>
                          <a:ea typeface="+mn-ea"/>
                          <a:cs typeface="Arial" panose="020B0604020202020204" pitchFamily="34" charset="0"/>
                        </a:rPr>
                        <a:t>~10%</a:t>
                      </a:r>
                      <a:endParaRPr lang="en-US" sz="1400" b="0" i="0" kern="1200" dirty="0">
                        <a:solidFill>
                          <a:schemeClr val="tx1"/>
                        </a:solidFill>
                        <a:latin typeface="Arial" panose="020B0604020202020204" pitchFamily="34" charset="0"/>
                        <a:ea typeface="+mn-ea"/>
                        <a:cs typeface="Arial" panose="020B0604020202020204" pitchFamily="34" charset="0"/>
                      </a:endParaRPr>
                    </a:p>
                  </a:txBody>
                  <a:tcPr marL="45720" marR="45720" marT="0" marB="0" anchor="ctr">
                    <a:solidFill>
                      <a:schemeClr val="bg2"/>
                    </a:solidFill>
                  </a:tcPr>
                </a:tc>
                <a:extLst>
                  <a:ext uri="{0D108BD9-81ED-4DB2-BD59-A6C34878D82A}">
                    <a16:rowId xmlns:a16="http://schemas.microsoft.com/office/drawing/2014/main" val="2675955368"/>
                  </a:ext>
                </a:extLst>
              </a:tr>
              <a:tr h="46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noProof="0" dirty="0">
                          <a:solidFill>
                            <a:schemeClr val="tx1"/>
                          </a:solidFill>
                          <a:latin typeface="Arial" panose="020B0604020202020204" pitchFamily="34" charset="0"/>
                          <a:ea typeface="+mn-ea"/>
                          <a:cs typeface="Arial" panose="020B0604020202020204" pitchFamily="34" charset="0"/>
                        </a:rPr>
                        <a:t>E/S/G can be disaggregated</a:t>
                      </a:r>
                    </a:p>
                  </a:txBody>
                  <a:tcPr marL="45720" marR="45720" marT="0" marB="0" anchor="ctr">
                    <a:solidFill>
                      <a:schemeClr val="bg1">
                        <a:lumMod val="95000"/>
                      </a:schemeClr>
                    </a:solidFill>
                  </a:tcP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5720" marR="45720" marT="0" marB="0" anchor="ctr">
                    <a:solidFill>
                      <a:schemeClr val="bg1">
                        <a:lumMod val="95000"/>
                      </a:schemeClr>
                    </a:solidFill>
                  </a:tcP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algn="ct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solidFill>
                      <a:schemeClr val="bg1">
                        <a:lumMod val="95000"/>
                      </a:schemeClr>
                    </a:solidFill>
                  </a:tcPr>
                </a:tc>
                <a:extLst>
                  <a:ext uri="{0D108BD9-81ED-4DB2-BD59-A6C34878D82A}">
                    <a16:rowId xmlns:a16="http://schemas.microsoft.com/office/drawing/2014/main" val="3803283815"/>
                  </a:ext>
                </a:extLst>
              </a:tr>
              <a:tr h="461626">
                <a:tc>
                  <a:txBody>
                    <a:bodyPr/>
                    <a:lstStyle/>
                    <a:p>
                      <a:pPr marL="0" algn="l" defTabSz="914400" rtl="0" eaLnBrk="1" latinLnBrk="0" hangingPunct="1"/>
                      <a:r>
                        <a:rPr lang="en-US" sz="1400" b="0" i="0" kern="1200" noProof="0" dirty="0">
                          <a:solidFill>
                            <a:schemeClr val="tx1"/>
                          </a:solidFill>
                          <a:latin typeface="Arial" panose="020B0604020202020204" pitchFamily="34" charset="0"/>
                          <a:ea typeface="+mn-ea"/>
                          <a:cs typeface="Arial" panose="020B0604020202020204" pitchFamily="34" charset="0"/>
                        </a:rPr>
                        <a:t>Comparable industries</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b="0" i="0" dirty="0">
                          <a:solidFill>
                            <a:schemeClr val="tx1"/>
                          </a:solidFill>
                          <a:latin typeface="Arial" panose="020B0604020202020204" pitchFamily="34" charset="0"/>
                          <a:cs typeface="Arial" panose="020B0604020202020204" pitchFamily="34" charset="0"/>
                        </a:rPr>
                        <a:t>NA</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b="0" i="0" dirty="0">
                          <a:solidFill>
                            <a:schemeClr val="tx1"/>
                          </a:solidFill>
                          <a:latin typeface="Arial" panose="020B0604020202020204" pitchFamily="34" charset="0"/>
                          <a:cs typeface="Arial" panose="020B0604020202020204" pitchFamily="34" charset="0"/>
                        </a:rPr>
                        <a:t>NA</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548896417"/>
                  </a:ext>
                </a:extLst>
              </a:tr>
              <a:tr h="461626">
                <a:tc>
                  <a:txBody>
                    <a:bodyPr/>
                    <a:lstStyle/>
                    <a:p>
                      <a:pPr marL="0" algn="l" defTabSz="914400" rtl="0" eaLnBrk="1" latinLnBrk="0" hangingPunct="1"/>
                      <a:r>
                        <a:rPr lang="en-US" sz="1400" b="0" i="0" kern="1200" noProof="0" dirty="0">
                          <a:solidFill>
                            <a:schemeClr val="tx1"/>
                          </a:solidFill>
                          <a:latin typeface="Arial" panose="020B0604020202020204" pitchFamily="34" charset="0"/>
                          <a:ea typeface="+mn-ea"/>
                          <a:cs typeface="Arial" panose="020B0604020202020204" pitchFamily="34" charset="0"/>
                        </a:rPr>
                        <a:t>Rating Format***</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noProof="0" dirty="0">
                          <a:solidFill>
                            <a:schemeClr val="dk1"/>
                          </a:solidFill>
                          <a:effectLst/>
                          <a:latin typeface="Arial" panose="020B0604020202020204" pitchFamily="34" charset="0"/>
                          <a:ea typeface="+mn-ea"/>
                          <a:cs typeface="Arial" panose="020B0604020202020204" pitchFamily="34" charset="0"/>
                        </a:rPr>
                        <a:t>0 / 100</a:t>
                      </a:r>
                      <a:endParaRPr lang="en-US" sz="1400" b="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noProof="0" dirty="0">
                          <a:latin typeface="Arial" panose="020B0604020202020204" pitchFamily="34" charset="0"/>
                          <a:cs typeface="Arial" panose="020B0604020202020204" pitchFamily="34" charset="0"/>
                        </a:rPr>
                        <a:t>1 / 100</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noProof="0" dirty="0">
                          <a:latin typeface="Arial" panose="020B0604020202020204" pitchFamily="34" charset="0"/>
                          <a:cs typeface="Arial" panose="020B0604020202020204" pitchFamily="34" charset="0"/>
                        </a:rPr>
                        <a:t>1 / 100</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noProof="0" dirty="0">
                          <a:latin typeface="Arial" panose="020B0604020202020204" pitchFamily="34" charset="0"/>
                          <a:cs typeface="Arial" panose="020B0604020202020204" pitchFamily="34" charset="0"/>
                        </a:rPr>
                        <a:t>1 / 100</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dirty="0">
                          <a:solidFill>
                            <a:schemeClr val="tx1"/>
                          </a:solidFill>
                          <a:latin typeface="Arial" panose="020B0604020202020204" pitchFamily="34" charset="0"/>
                          <a:cs typeface="Arial" panose="020B0604020202020204" pitchFamily="34" charset="0"/>
                        </a:rPr>
                        <a:t>NA</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noProof="0" dirty="0">
                          <a:latin typeface="Arial" panose="020B0604020202020204" pitchFamily="34" charset="0"/>
                          <a:cs typeface="Arial" panose="020B0604020202020204" pitchFamily="34" charset="0"/>
                        </a:rPr>
                        <a:t>1 / 100</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noProof="0" dirty="0">
                          <a:latin typeface="Arial" panose="020B0604020202020204" pitchFamily="34" charset="0"/>
                          <a:cs typeface="Arial" panose="020B0604020202020204" pitchFamily="34" charset="0"/>
                        </a:rPr>
                        <a:t>0 / 5</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noProof="0" dirty="0">
                          <a:latin typeface="Arial" panose="020B0604020202020204" pitchFamily="34" charset="0"/>
                          <a:cs typeface="Arial" panose="020B0604020202020204" pitchFamily="34" charset="0"/>
                        </a:rPr>
                        <a:t>100 / 0</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C / AAA</a:t>
                      </a:r>
                    </a:p>
                  </a:txBody>
                  <a:tcPr marL="45720" marR="45720" marT="0" marB="0" anchor="ctr"/>
                </a:tc>
                <a:tc>
                  <a:txBody>
                    <a:bodyPr/>
                    <a:lstStyle/>
                    <a:p>
                      <a:pPr algn="ctr"/>
                      <a:r>
                        <a:rPr lang="pt-BR" sz="1400" noProof="0" dirty="0">
                          <a:latin typeface="Arial" panose="020B0604020202020204" pitchFamily="34" charset="0"/>
                          <a:cs typeface="Arial" panose="020B0604020202020204" pitchFamily="34" charset="0"/>
                        </a:rPr>
                        <a:t>0 / 5</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b="0" i="0" dirty="0">
                          <a:solidFill>
                            <a:schemeClr val="tx1"/>
                          </a:solidFill>
                          <a:latin typeface="Arial" panose="020B0604020202020204" pitchFamily="34" charset="0"/>
                          <a:cs typeface="Arial" panose="020B0604020202020204" pitchFamily="34" charset="0"/>
                        </a:rPr>
                        <a:t>D / A+</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panose="020B0604020202020204" pitchFamily="34" charset="0"/>
                          <a:cs typeface="Arial" panose="020B0604020202020204" pitchFamily="34" charset="0"/>
                        </a:rPr>
                        <a:t>D / AAA</a:t>
                      </a:r>
                    </a:p>
                  </a:txBody>
                  <a:tcPr marL="45720" marR="45720" marT="0" marB="0" anchor="ctr"/>
                </a:tc>
                <a:tc>
                  <a:txBody>
                    <a:bodyPr/>
                    <a:lstStyle/>
                    <a:p>
                      <a:pPr algn="ctr"/>
                      <a:r>
                        <a:rPr lang="pt-BR" sz="1400" noProof="0" dirty="0">
                          <a:latin typeface="Arial" panose="020B0604020202020204" pitchFamily="34" charset="0"/>
                          <a:cs typeface="Arial" panose="020B0604020202020204" pitchFamily="34" charset="0"/>
                        </a:rPr>
                        <a:t>0-100</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noProof="0" dirty="0">
                          <a:latin typeface="Arial" panose="020B0604020202020204" pitchFamily="34" charset="0"/>
                          <a:cs typeface="Arial" panose="020B0604020202020204" pitchFamily="34" charset="0"/>
                        </a:rPr>
                        <a:t>0-10</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noProof="0" dirty="0">
                          <a:latin typeface="Arial" panose="020B0604020202020204" pitchFamily="34" charset="0"/>
                          <a:cs typeface="Arial" panose="020B0604020202020204" pitchFamily="34" charset="0"/>
                        </a:rPr>
                        <a:t>0 / 100</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206926805"/>
                  </a:ext>
                </a:extLst>
              </a:tr>
              <a:tr h="461626">
                <a:tc>
                  <a:txBody>
                    <a:bodyPr/>
                    <a:lstStyle/>
                    <a:p>
                      <a:pPr marL="0" algn="l" defTabSz="914400" rtl="0" eaLnBrk="1" latinLnBrk="0" hangingPunct="1"/>
                      <a:r>
                        <a:rPr lang="en-US" sz="1400" b="0" i="0" kern="1200" noProof="0" dirty="0">
                          <a:solidFill>
                            <a:schemeClr val="tx1"/>
                          </a:solidFill>
                          <a:latin typeface="Arial" panose="020B0604020202020204" pitchFamily="34" charset="0"/>
                          <a:ea typeface="+mn-ea"/>
                          <a:cs typeface="Arial" panose="020B0604020202020204" pitchFamily="34" charset="0"/>
                        </a:rPr>
                        <a:t>Assesses</a:t>
                      </a:r>
                      <a:r>
                        <a:rPr lang="pt-BR" sz="1400" b="0" i="0" kern="1200" noProof="0" dirty="0">
                          <a:solidFill>
                            <a:schemeClr val="tx1"/>
                          </a:solidFill>
                          <a:latin typeface="Arial" panose="020B0604020202020204" pitchFamily="34" charset="0"/>
                          <a:ea typeface="+mn-ea"/>
                          <a:cs typeface="Arial" panose="020B0604020202020204" pitchFamily="34" charset="0"/>
                        </a:rPr>
                        <a:t> </a:t>
                      </a:r>
                      <a:r>
                        <a:rPr lang="en-US" sz="1400" b="0" i="0" kern="1200" noProof="0" dirty="0">
                          <a:solidFill>
                            <a:schemeClr val="tx1"/>
                          </a:solidFill>
                          <a:latin typeface="Arial" panose="020B0604020202020204" pitchFamily="34" charset="0"/>
                          <a:ea typeface="+mn-ea"/>
                          <a:cs typeface="Arial" panose="020B0604020202020204" pitchFamily="34" charset="0"/>
                        </a:rPr>
                        <a:t>Performance</a:t>
                      </a: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5720" marR="4572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2659717590"/>
                  </a:ext>
                </a:extLst>
              </a:tr>
              <a:tr h="472616">
                <a:tc>
                  <a:txBody>
                    <a:bodyPr/>
                    <a:lstStyle/>
                    <a:p>
                      <a:pPr marL="0" algn="l" defTabSz="914400" rtl="0" eaLnBrk="1" latinLnBrk="0" hangingPunct="1"/>
                      <a:r>
                        <a:rPr lang="en-US" sz="1400" b="0" i="0" kern="1200" noProof="0" dirty="0">
                          <a:solidFill>
                            <a:schemeClr val="tx1"/>
                          </a:solidFill>
                          <a:latin typeface="Arial" panose="020B0604020202020204" pitchFamily="34" charset="0"/>
                          <a:ea typeface="+mn-ea"/>
                          <a:cs typeface="Arial" panose="020B0604020202020204" pitchFamily="34" charset="0"/>
                        </a:rPr>
                        <a:t>Controversies mentioned</a:t>
                      </a: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dirty="0">
                          <a:solidFill>
                            <a:schemeClr val="tx1"/>
                          </a:solidFill>
                          <a:latin typeface="Arial" panose="020B0604020202020204" pitchFamily="34" charset="0"/>
                          <a:cs typeface="Arial" panose="020B0604020202020204" pitchFamily="34" charset="0"/>
                        </a:rPr>
                        <a:t>NA</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dirty="0">
                        <a:solidFill>
                          <a:schemeClr val="bg1"/>
                        </a:solidFill>
                        <a:latin typeface="Arial" panose="020B060402020202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84035366"/>
                  </a:ext>
                </a:extLst>
              </a:tr>
              <a:tr h="461626">
                <a:tc>
                  <a:txBody>
                    <a:bodyPr/>
                    <a:lstStyle/>
                    <a:p>
                      <a:pPr marL="0" algn="l" defTabSz="914400" rtl="0" eaLnBrk="1" latinLnBrk="0" hangingPunct="1"/>
                      <a:r>
                        <a:rPr lang="en-US" sz="1400" b="0" i="0" kern="1200" noProof="0" dirty="0">
                          <a:solidFill>
                            <a:schemeClr val="tx1"/>
                          </a:solidFill>
                          <a:latin typeface="Arial" panose="020B0604020202020204" pitchFamily="34" charset="0"/>
                          <a:ea typeface="+mn-ea"/>
                          <a:cs typeface="Arial" panose="020B0604020202020204" pitchFamily="34" charset="0"/>
                        </a:rPr>
                        <a:t>Directly accessed</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1" i="0" u="none" strike="noStrike" kern="1200" noProof="0" dirty="0">
                        <a:solidFill>
                          <a:schemeClr val="dk1"/>
                        </a:solidFill>
                        <a:effectLst/>
                        <a:latin typeface="Arial" panose="020B0604020202020204" pitchFamily="34" charset="0"/>
                        <a:ea typeface="+mn-ea"/>
                        <a:cs typeface="Arial" panose="020B0604020202020204" pitchFamily="34" charset="0"/>
                      </a:endParaRPr>
                    </a:p>
                  </a:txBody>
                  <a:tcPr marL="45720" marR="45720" marT="0" marB="0" anchor="ct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b="0" i="0" dirty="0">
                          <a:solidFill>
                            <a:schemeClr val="tx1"/>
                          </a:solidFill>
                          <a:latin typeface="Arial" panose="020B0604020202020204" pitchFamily="34" charset="0"/>
                          <a:cs typeface="Arial" panose="020B0604020202020204" pitchFamily="34" charset="0"/>
                        </a:rPr>
                        <a:t>NA</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b="0" i="0" dirty="0">
                          <a:solidFill>
                            <a:schemeClr val="tx1"/>
                          </a:solidFill>
                          <a:latin typeface="Arial" panose="020B0604020202020204" pitchFamily="34" charset="0"/>
                          <a:cs typeface="Arial" panose="020B0604020202020204" pitchFamily="34" charset="0"/>
                        </a:rPr>
                        <a:t>NA</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4091630235"/>
                  </a:ext>
                </a:extLst>
              </a:tr>
              <a:tr h="461626">
                <a:tc>
                  <a:txBody>
                    <a:bodyPr/>
                    <a:lstStyle/>
                    <a:p>
                      <a:pPr marL="0" algn="l" defTabSz="914400" rtl="0" eaLnBrk="1" latinLnBrk="0" hangingPunct="1"/>
                      <a:r>
                        <a:rPr lang="en-US" sz="1400" b="0" i="0" kern="1200" noProof="0" dirty="0">
                          <a:solidFill>
                            <a:schemeClr val="tx1"/>
                          </a:solidFill>
                          <a:latin typeface="Arial" panose="020B0604020202020204" pitchFamily="34" charset="0"/>
                          <a:ea typeface="+mn-ea"/>
                          <a:cs typeface="Arial" panose="020B0604020202020204" pitchFamily="34" charset="0"/>
                        </a:rPr>
                        <a:t>Available at Cornell</a:t>
                      </a: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noProof="0" dirty="0">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noProof="0" dirty="0">
                          <a:solidFill>
                            <a:schemeClr val="dk1"/>
                          </a:solidFill>
                          <a:effectLst/>
                          <a:latin typeface="Arial" panose="020B0604020202020204" pitchFamily="34" charset="0"/>
                          <a:ea typeface="+mn-ea"/>
                          <a:cs typeface="Arial" panose="020B0604020202020204" pitchFamily="34" charset="0"/>
                        </a:rPr>
                        <a:t>✅</a:t>
                      </a:r>
                    </a:p>
                  </a:txBody>
                  <a:tcPr marL="45720" marR="45720" marT="0" marB="0" anchor="ct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pt-BR" sz="1400" b="0" i="0" dirty="0">
                          <a:solidFill>
                            <a:schemeClr val="tx1"/>
                          </a:solidFill>
                          <a:latin typeface="Arial" panose="020B0604020202020204" pitchFamily="34" charset="0"/>
                          <a:cs typeface="Arial" panose="020B0604020202020204" pitchFamily="34" charset="0"/>
                        </a:rPr>
                        <a:t>NA</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latin typeface="Arial" panose="020B0604020202020204" pitchFamily="34" charset="0"/>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tc>
                  <a:txBody>
                    <a:bodyPr/>
                    <a:lstStyle/>
                    <a:p>
                      <a:pPr algn="ctr"/>
                      <a:r>
                        <a:rPr lang="es-CO" sz="1400" b="1" i="0" u="none" strike="noStrike" kern="1200" dirty="0">
                          <a:solidFill>
                            <a:schemeClr val="dk1"/>
                          </a:solidFill>
                          <a:effectLst/>
                          <a:latin typeface="Arial" panose="020B0604020202020204" pitchFamily="34" charset="0"/>
                          <a:ea typeface="+mn-ea"/>
                          <a:cs typeface="Arial" panose="020B0604020202020204" pitchFamily="34" charset="0"/>
                        </a:rPr>
                        <a:t>✅</a:t>
                      </a:r>
                      <a:endParaRPr lang="en-US" sz="1400" b="0" i="0" dirty="0">
                        <a:solidFill>
                          <a:schemeClr val="tx1"/>
                        </a:solidFill>
                        <a:latin typeface="Arial" panose="020B060402020202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1034235079"/>
                  </a:ext>
                </a:extLst>
              </a:tr>
            </a:tbl>
          </a:graphicData>
        </a:graphic>
      </p:graphicFrame>
      <p:sp>
        <p:nvSpPr>
          <p:cNvPr id="6" name="TextBox 5">
            <a:extLst>
              <a:ext uri="{FF2B5EF4-FFF2-40B4-BE49-F238E27FC236}">
                <a16:creationId xmlns:a16="http://schemas.microsoft.com/office/drawing/2014/main" id="{A9C58999-4097-4F36-89F4-B1B9E06B9D63}"/>
              </a:ext>
            </a:extLst>
          </p:cNvPr>
          <p:cNvSpPr txBox="1"/>
          <p:nvPr/>
        </p:nvSpPr>
        <p:spPr>
          <a:xfrm>
            <a:off x="0" y="6224638"/>
            <a:ext cx="12480966" cy="461665"/>
          </a:xfrm>
          <a:prstGeom prst="rect">
            <a:avLst/>
          </a:prstGeom>
          <a:noFill/>
        </p:spPr>
        <p:txBody>
          <a:bodyPr wrap="square" rtlCol="0">
            <a:spAutoFit/>
          </a:bodyPr>
          <a:lstStyle/>
          <a:p>
            <a:r>
              <a:rPr lang="en-US" sz="1200" dirty="0"/>
              <a:t>* Not considered because they don’t cover </a:t>
            </a:r>
            <a:r>
              <a:rPr lang="en-US" sz="1200" dirty="0" err="1"/>
              <a:t>eMNCs</a:t>
            </a:r>
            <a:r>
              <a:rPr lang="en-US" sz="1200" dirty="0"/>
              <a:t> or we had no access (Arabesque, Improvers). SUSB and SPRS correlates more with </a:t>
            </a:r>
            <a:r>
              <a:rPr lang="en-US" sz="1200" dirty="0" err="1"/>
              <a:t>bloo</a:t>
            </a:r>
            <a:r>
              <a:rPr lang="en-US" sz="1200" dirty="0"/>
              <a:t> than SUSF or SPMI. BGEI only 1%. </a:t>
            </a:r>
          </a:p>
          <a:p>
            <a:r>
              <a:rPr lang="en-US" sz="1200" dirty="0"/>
              <a:t>** Limited access through the available sources at Cornell or not subscribed</a:t>
            </a:r>
          </a:p>
        </p:txBody>
      </p:sp>
      <p:cxnSp>
        <p:nvCxnSpPr>
          <p:cNvPr id="3" name="Straight Connector 2">
            <a:extLst>
              <a:ext uri="{FF2B5EF4-FFF2-40B4-BE49-F238E27FC236}">
                <a16:creationId xmlns:a16="http://schemas.microsoft.com/office/drawing/2014/main" id="{7F746392-3524-4AD6-9288-E4C41011F257}"/>
              </a:ext>
            </a:extLst>
          </p:cNvPr>
          <p:cNvCxnSpPr>
            <a:cxnSpLocks/>
          </p:cNvCxnSpPr>
          <p:nvPr/>
        </p:nvCxnSpPr>
        <p:spPr>
          <a:xfrm>
            <a:off x="1325879" y="1381338"/>
            <a:ext cx="39055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B10F1A-5901-428C-B482-73352F85B679}"/>
              </a:ext>
            </a:extLst>
          </p:cNvPr>
          <p:cNvCxnSpPr>
            <a:cxnSpLocks/>
          </p:cNvCxnSpPr>
          <p:nvPr/>
        </p:nvCxnSpPr>
        <p:spPr>
          <a:xfrm>
            <a:off x="5464246" y="1381338"/>
            <a:ext cx="11041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8D2AA6-E109-48C6-80E4-375434A85371}"/>
              </a:ext>
            </a:extLst>
          </p:cNvPr>
          <p:cNvCxnSpPr>
            <a:cxnSpLocks/>
          </p:cNvCxnSpPr>
          <p:nvPr/>
        </p:nvCxnSpPr>
        <p:spPr>
          <a:xfrm>
            <a:off x="6732204" y="1381338"/>
            <a:ext cx="253879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7738E6D-16EA-42A7-86A7-C75AB68776AE}"/>
              </a:ext>
            </a:extLst>
          </p:cNvPr>
          <p:cNvSpPr txBox="1"/>
          <p:nvPr/>
        </p:nvSpPr>
        <p:spPr>
          <a:xfrm>
            <a:off x="1876590" y="1123842"/>
            <a:ext cx="2804160" cy="276999"/>
          </a:xfrm>
          <a:prstGeom prst="rect">
            <a:avLst/>
          </a:prstGeom>
          <a:noFill/>
        </p:spPr>
        <p:txBody>
          <a:bodyPr wrap="square" rtlCol="0">
            <a:spAutoFit/>
          </a:bodyPr>
          <a:lstStyle/>
          <a:p>
            <a:pPr algn="ctr"/>
            <a:r>
              <a:rPr lang="en-US" sz="1200" b="1" dirty="0"/>
              <a:t>BLOOMBERG TERMINAL</a:t>
            </a:r>
          </a:p>
        </p:txBody>
      </p:sp>
      <p:sp>
        <p:nvSpPr>
          <p:cNvPr id="16" name="TextBox 15">
            <a:extLst>
              <a:ext uri="{FF2B5EF4-FFF2-40B4-BE49-F238E27FC236}">
                <a16:creationId xmlns:a16="http://schemas.microsoft.com/office/drawing/2014/main" id="{E9E72A67-A868-4460-98C8-5110BBE99B49}"/>
              </a:ext>
            </a:extLst>
          </p:cNvPr>
          <p:cNvSpPr txBox="1"/>
          <p:nvPr/>
        </p:nvSpPr>
        <p:spPr>
          <a:xfrm>
            <a:off x="5461207" y="1123843"/>
            <a:ext cx="1104193" cy="276999"/>
          </a:xfrm>
          <a:prstGeom prst="rect">
            <a:avLst/>
          </a:prstGeom>
          <a:noFill/>
        </p:spPr>
        <p:txBody>
          <a:bodyPr wrap="square" rtlCol="0">
            <a:spAutoFit/>
          </a:bodyPr>
          <a:lstStyle/>
          <a:p>
            <a:pPr algn="ctr"/>
            <a:r>
              <a:rPr lang="en-US" sz="1200" b="1" dirty="0"/>
              <a:t>FACTSET</a:t>
            </a:r>
          </a:p>
        </p:txBody>
      </p:sp>
      <p:sp>
        <p:nvSpPr>
          <p:cNvPr id="17" name="TextBox 16">
            <a:extLst>
              <a:ext uri="{FF2B5EF4-FFF2-40B4-BE49-F238E27FC236}">
                <a16:creationId xmlns:a16="http://schemas.microsoft.com/office/drawing/2014/main" id="{5320E8D7-92A3-491C-9FAF-2B85DCC168E8}"/>
              </a:ext>
            </a:extLst>
          </p:cNvPr>
          <p:cNvSpPr txBox="1"/>
          <p:nvPr/>
        </p:nvSpPr>
        <p:spPr>
          <a:xfrm>
            <a:off x="7380821" y="1123843"/>
            <a:ext cx="1104193" cy="276999"/>
          </a:xfrm>
          <a:prstGeom prst="rect">
            <a:avLst/>
          </a:prstGeom>
          <a:noFill/>
        </p:spPr>
        <p:txBody>
          <a:bodyPr wrap="square" rtlCol="0">
            <a:spAutoFit/>
          </a:bodyPr>
          <a:lstStyle/>
          <a:p>
            <a:pPr algn="ctr"/>
            <a:r>
              <a:rPr lang="en-US" sz="1200" b="1" dirty="0"/>
              <a:t>WIND</a:t>
            </a:r>
          </a:p>
        </p:txBody>
      </p:sp>
      <p:sp>
        <p:nvSpPr>
          <p:cNvPr id="2" name="TextBox 1">
            <a:extLst>
              <a:ext uri="{FF2B5EF4-FFF2-40B4-BE49-F238E27FC236}">
                <a16:creationId xmlns:a16="http://schemas.microsoft.com/office/drawing/2014/main" id="{5CCDE3D2-1706-5646-AB0A-24532B78C269}"/>
              </a:ext>
            </a:extLst>
          </p:cNvPr>
          <p:cNvSpPr txBox="1"/>
          <p:nvPr/>
        </p:nvSpPr>
        <p:spPr>
          <a:xfrm>
            <a:off x="6365174" y="533977"/>
            <a:ext cx="5462064" cy="584775"/>
          </a:xfrm>
          <a:prstGeom prst="rect">
            <a:avLst/>
          </a:prstGeom>
          <a:noFill/>
        </p:spPr>
        <p:txBody>
          <a:bodyPr wrap="square" rtlCol="0">
            <a:spAutoFit/>
          </a:bodyPr>
          <a:lstStyle/>
          <a:p>
            <a:r>
              <a:rPr lang="en-US" sz="1600" dirty="0"/>
              <a:t>BIMP, only US and CA firms</a:t>
            </a:r>
          </a:p>
          <a:p>
            <a:r>
              <a:rPr lang="en-US" sz="1600" dirty="0"/>
              <a:t>WIND, special access</a:t>
            </a:r>
          </a:p>
        </p:txBody>
      </p:sp>
    </p:spTree>
    <p:extLst>
      <p:ext uri="{BB962C8B-B14F-4D97-AF65-F5344CB8AC3E}">
        <p14:creationId xmlns:p14="http://schemas.microsoft.com/office/powerpoint/2010/main" val="3933038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8200" y="571837"/>
            <a:ext cx="9144000" cy="820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ESG Databases</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421311"/>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24</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Rectángulo 8">
            <a:extLst>
              <a:ext uri="{FF2B5EF4-FFF2-40B4-BE49-F238E27FC236}">
                <a16:creationId xmlns:a16="http://schemas.microsoft.com/office/drawing/2014/main" id="{97D3EF1F-B1F9-453D-AEAE-549BEC63461A}"/>
              </a:ext>
            </a:extLst>
          </p:cNvPr>
          <p:cNvSpPr/>
          <p:nvPr/>
        </p:nvSpPr>
        <p:spPr>
          <a:xfrm>
            <a:off x="964462" y="1492152"/>
            <a:ext cx="10389338" cy="3247043"/>
          </a:xfrm>
          <a:prstGeom prst="rect">
            <a:avLst/>
          </a:prstGeom>
        </p:spPr>
        <p:txBody>
          <a:bodyPr wrap="square">
            <a:spAutoFit/>
          </a:bodyPr>
          <a:lstStyle/>
          <a:p>
            <a:pPr algn="just">
              <a:spcAft>
                <a:spcPts val="600"/>
              </a:spcAft>
            </a:pPr>
            <a:r>
              <a:rPr lang="en-US" sz="2000" b="1" dirty="0">
                <a:solidFill>
                  <a:srgbClr val="C00000"/>
                </a:solidFill>
                <a:latin typeface="Arial" panose="020B0604020202020204" pitchFamily="34" charset="0"/>
                <a:cs typeface="Arial" panose="020B0604020202020204" pitchFamily="34" charset="0"/>
              </a:rPr>
              <a:t>List of ESG databases used in the analysis:</a:t>
            </a:r>
          </a:p>
          <a:p>
            <a:pPr lvl="0"/>
            <a:r>
              <a:rPr lang="en-US" sz="2000" dirty="0"/>
              <a:t>Bloomberg ESG Disclosure (Bloomberg) </a:t>
            </a:r>
          </a:p>
          <a:p>
            <a:pPr lvl="0"/>
            <a:r>
              <a:rPr lang="en-US" sz="2000" dirty="0"/>
              <a:t>FT </a:t>
            </a:r>
            <a:r>
              <a:rPr lang="en-US" sz="2000" dirty="0" err="1"/>
              <a:t>Russel</a:t>
            </a:r>
            <a:r>
              <a:rPr lang="en-US" sz="2000" dirty="0"/>
              <a:t> ESG (</a:t>
            </a:r>
            <a:r>
              <a:rPr lang="en-US" sz="2000" dirty="0" err="1"/>
              <a:t>Factset</a:t>
            </a:r>
            <a:r>
              <a:rPr lang="en-US" sz="2000" dirty="0"/>
              <a:t>)</a:t>
            </a:r>
          </a:p>
          <a:p>
            <a:pPr lvl="0"/>
            <a:r>
              <a:rPr lang="en-US" sz="2000" dirty="0" err="1"/>
              <a:t>Sustainalytics</a:t>
            </a:r>
            <a:r>
              <a:rPr lang="en-US" sz="2000" dirty="0"/>
              <a:t> ESG (</a:t>
            </a:r>
            <a:r>
              <a:rPr lang="en-US" sz="2000" dirty="0" err="1"/>
              <a:t>Factset</a:t>
            </a:r>
            <a:r>
              <a:rPr lang="en-US" sz="2000" dirty="0"/>
              <a:t>)</a:t>
            </a:r>
          </a:p>
          <a:p>
            <a:pPr lvl="0"/>
            <a:r>
              <a:rPr lang="en-US" sz="2000" dirty="0" err="1"/>
              <a:t>Syntao</a:t>
            </a:r>
            <a:r>
              <a:rPr lang="en-US" sz="2000" dirty="0"/>
              <a:t> ESG (Wind)</a:t>
            </a:r>
          </a:p>
          <a:p>
            <a:pPr lvl="0"/>
            <a:r>
              <a:rPr lang="en-US" sz="2000" dirty="0"/>
              <a:t>CASVI (Wind)</a:t>
            </a:r>
          </a:p>
          <a:p>
            <a:pPr lvl="0"/>
            <a:r>
              <a:rPr lang="en-US" sz="2000" dirty="0" err="1"/>
              <a:t>Refinitiv</a:t>
            </a:r>
            <a:endParaRPr lang="en-US" sz="2000" dirty="0"/>
          </a:p>
          <a:p>
            <a:pPr lvl="0"/>
            <a:r>
              <a:rPr lang="en-US" sz="2000" dirty="0"/>
              <a:t>MSCI ESG (MSCI Direct)</a:t>
            </a:r>
          </a:p>
          <a:p>
            <a:pPr lvl="0"/>
            <a:r>
              <a:rPr lang="en-US" sz="2000" dirty="0"/>
              <a:t>S&amp;P global ESG (Market Intelligence)</a:t>
            </a:r>
          </a:p>
          <a:p>
            <a:pPr algn="just">
              <a:spcAft>
                <a:spcPts val="600"/>
              </a:spcAft>
            </a:pPr>
            <a:endParaRPr lang="en-US" sz="2000" b="1" dirty="0">
              <a:solidFill>
                <a:srgbClr val="C00000"/>
              </a:solidFill>
              <a:latin typeface="Arial" panose="020B0604020202020204" pitchFamily="34" charset="0"/>
              <a:cs typeface="Arial" panose="020B0604020202020204" pitchFamily="34" charset="0"/>
            </a:endParaRPr>
          </a:p>
        </p:txBody>
      </p:sp>
      <p:sp>
        <p:nvSpPr>
          <p:cNvPr id="27" name="Subtitle 1">
            <a:extLst>
              <a:ext uri="{FF2B5EF4-FFF2-40B4-BE49-F238E27FC236}">
                <a16:creationId xmlns:a16="http://schemas.microsoft.com/office/drawing/2014/main" id="{1C96E01D-3EEB-4367-9373-C86BA63D41BF}"/>
              </a:ext>
            </a:extLst>
          </p:cNvPr>
          <p:cNvSpPr txBox="1">
            <a:spLocks/>
          </p:cNvSpPr>
          <p:nvPr/>
        </p:nvSpPr>
        <p:spPr>
          <a:xfrm>
            <a:off x="735290" y="1492152"/>
            <a:ext cx="10515601" cy="6741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50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9481AF-CA40-4A50-AECC-338C956EF273}"/>
              </a:ext>
            </a:extLst>
          </p:cNvPr>
          <p:cNvPicPr>
            <a:picLocks noChangeAspect="1"/>
          </p:cNvPicPr>
          <p:nvPr/>
        </p:nvPicPr>
        <p:blipFill>
          <a:blip r:embed="rId3">
            <a:alphaModFix amt="15000"/>
            <a:extLst>
              <a:ext uri="{28A0092B-C50C-407E-A947-70E740481C1C}">
                <a14:useLocalDpi xmlns:a14="http://schemas.microsoft.com/office/drawing/2010/main"/>
              </a:ext>
            </a:extLst>
          </a:blip>
          <a:stretch>
            <a:fillRect/>
          </a:stretch>
        </p:blipFill>
        <p:spPr>
          <a:xfrm>
            <a:off x="0" y="50800"/>
            <a:ext cx="12192000" cy="6858000"/>
          </a:xfrm>
          <a:prstGeom prst="rect">
            <a:avLst/>
          </a:prstGeom>
        </p:spPr>
      </p:pic>
      <p:sp>
        <p:nvSpPr>
          <p:cNvPr id="8" name="Footer Placeholder 4">
            <a:extLst>
              <a:ext uri="{FF2B5EF4-FFF2-40B4-BE49-F238E27FC236}">
                <a16:creationId xmlns:a16="http://schemas.microsoft.com/office/drawing/2014/main" id="{8BDA117E-424F-0E4C-98E9-FCEAC353EA44}"/>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25</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788F1A3-BC59-9A4F-BB1F-023C9A385F08}"/>
              </a:ext>
            </a:extLst>
          </p:cNvPr>
          <p:cNvCxnSpPr>
            <a:cxnSpLocks/>
          </p:cNvCxnSpPr>
          <p:nvPr/>
        </p:nvCxnSpPr>
        <p:spPr>
          <a:xfrm>
            <a:off x="515194" y="5532244"/>
            <a:ext cx="5710813"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6B644185-D84D-0448-BC42-52FCC036830E}"/>
              </a:ext>
            </a:extLst>
          </p:cNvPr>
          <p:cNvSpPr txBox="1">
            <a:spLocks/>
          </p:cNvSpPr>
          <p:nvPr/>
        </p:nvSpPr>
        <p:spPr>
          <a:xfrm>
            <a:off x="515194" y="4826000"/>
            <a:ext cx="9144000" cy="8782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Methodology</a:t>
            </a:r>
            <a:endParaRPr lang="en-US"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776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377767"/>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26</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Rectángulo 8">
            <a:extLst>
              <a:ext uri="{FF2B5EF4-FFF2-40B4-BE49-F238E27FC236}">
                <a16:creationId xmlns:a16="http://schemas.microsoft.com/office/drawing/2014/main" id="{97D3EF1F-B1F9-453D-AEAE-549BEC63461A}"/>
              </a:ext>
            </a:extLst>
          </p:cNvPr>
          <p:cNvSpPr/>
          <p:nvPr/>
        </p:nvSpPr>
        <p:spPr>
          <a:xfrm>
            <a:off x="838200" y="2323723"/>
            <a:ext cx="10989038" cy="2554545"/>
          </a:xfrm>
          <a:prstGeom prst="rect">
            <a:avLst/>
          </a:prstGeom>
        </p:spPr>
        <p:txBody>
          <a:bodyPr wrap="square">
            <a:spAutoFit/>
          </a:bodyPr>
          <a:lstStyle/>
          <a:p>
            <a:pPr marL="342900" indent="-342900">
              <a:spcAft>
                <a:spcPts val="1800"/>
              </a:spcAft>
              <a:buAutoNum type="arabicPeriod"/>
            </a:pPr>
            <a:r>
              <a:rPr lang="en-US" sz="2000" b="1" dirty="0">
                <a:solidFill>
                  <a:srgbClr val="C00000"/>
                </a:solidFill>
                <a:latin typeface="Arial" panose="020B0604020202020204" pitchFamily="34" charset="0"/>
                <a:cs typeface="Arial" panose="020B0604020202020204" pitchFamily="34" charset="0"/>
              </a:rPr>
              <a:t>Standardization of the measurement range, from 0 to 100</a:t>
            </a:r>
          </a:p>
          <a:p>
            <a:pPr marL="342900" indent="-342900">
              <a:spcAft>
                <a:spcPts val="1800"/>
              </a:spcAft>
              <a:buAutoNum type="arabicPeriod"/>
            </a:pPr>
            <a:r>
              <a:rPr lang="en-US" sz="2000" b="1" dirty="0">
                <a:solidFill>
                  <a:srgbClr val="C00000"/>
                </a:solidFill>
                <a:latin typeface="Arial" panose="020B0604020202020204" pitchFamily="34" charset="0"/>
                <a:cs typeface="Arial" panose="020B0604020202020204" pitchFamily="34" charset="0"/>
              </a:rPr>
              <a:t>Calculating the rating as a simple average </a:t>
            </a:r>
          </a:p>
          <a:p>
            <a:pPr marL="342900" indent="-342900">
              <a:spcAft>
                <a:spcPts val="1800"/>
              </a:spcAft>
              <a:buAutoNum type="arabicPeriod"/>
            </a:pPr>
            <a:r>
              <a:rPr lang="en-US" sz="2000" b="1" dirty="0">
                <a:solidFill>
                  <a:srgbClr val="C00000"/>
                </a:solidFill>
                <a:latin typeface="Arial" panose="020B0604020202020204" pitchFamily="34" charset="0"/>
                <a:cs typeface="Arial" panose="020B0604020202020204" pitchFamily="34" charset="0"/>
              </a:rPr>
              <a:t>Sorting the companies according to score</a:t>
            </a:r>
          </a:p>
          <a:p>
            <a:pPr marL="342900" indent="-342900">
              <a:spcAft>
                <a:spcPts val="1800"/>
              </a:spcAft>
              <a:buAutoNum type="arabicPeriod"/>
            </a:pPr>
            <a:r>
              <a:rPr lang="en-US" sz="2000" b="1" dirty="0">
                <a:solidFill>
                  <a:srgbClr val="C00000"/>
                </a:solidFill>
                <a:latin typeface="Arial" panose="020B0604020202020204" pitchFamily="34" charset="0"/>
                <a:cs typeface="Arial" panose="020B0604020202020204" pitchFamily="34" charset="0"/>
              </a:rPr>
              <a:t>Excluding companies missing more than 3 sources. </a:t>
            </a:r>
          </a:p>
          <a:p>
            <a:pPr marL="342900" indent="-342900">
              <a:spcAft>
                <a:spcPts val="1800"/>
              </a:spcAft>
              <a:buAutoNum type="arabicPeriod"/>
            </a:pPr>
            <a:r>
              <a:rPr lang="en-US" sz="2000" b="1" dirty="0">
                <a:solidFill>
                  <a:srgbClr val="C00000"/>
                </a:solidFill>
                <a:latin typeface="Arial" panose="020B0604020202020204" pitchFamily="34" charset="0"/>
                <a:cs typeface="Arial" panose="020B0604020202020204" pitchFamily="34" charset="0"/>
              </a:rPr>
              <a:t>Filtering the top 250</a:t>
            </a:r>
            <a:endParaRPr lang="en-US" sz="2000" dirty="0">
              <a:solidFill>
                <a:schemeClr val="tx1"/>
              </a:solidFill>
              <a:latin typeface="Arial" panose="020B0604020202020204" pitchFamily="34" charset="0"/>
              <a:cs typeface="Arial" panose="020B0604020202020204" pitchFamily="34" charset="0"/>
            </a:endParaRPr>
          </a:p>
        </p:txBody>
      </p:sp>
      <p:sp>
        <p:nvSpPr>
          <p:cNvPr id="8" name="Subtitle 1">
            <a:extLst>
              <a:ext uri="{FF2B5EF4-FFF2-40B4-BE49-F238E27FC236}">
                <a16:creationId xmlns:a16="http://schemas.microsoft.com/office/drawing/2014/main" id="{1336871E-1B9C-4F72-81C7-AC2EF1F5B694}"/>
              </a:ext>
            </a:extLst>
          </p:cNvPr>
          <p:cNvSpPr txBox="1">
            <a:spLocks/>
          </p:cNvSpPr>
          <p:nvPr/>
        </p:nvSpPr>
        <p:spPr>
          <a:xfrm>
            <a:off x="838200" y="831752"/>
            <a:ext cx="10515601" cy="576133"/>
          </a:xfrm>
          <a:prstGeom prst="rect">
            <a:avLst/>
          </a:prstGeom>
        </p:spPr>
        <p:txBody>
          <a:bodyPr/>
          <a:lstStyle>
            <a:defPPr marR="0" lvl="0" algn="l" rtl="0">
              <a:lnSpc>
                <a:spcPct val="100000"/>
              </a:lnSpc>
              <a:spcBef>
                <a:spcPts val="0"/>
              </a:spcBef>
              <a:spcAft>
                <a:spcPts val="0"/>
              </a:spcAft>
            </a:defPPr>
            <a:lvl1pPr marL="0" indent="0" defTabSz="91440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defTabSz="91440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ESG Rating calculation`</a:t>
            </a:r>
          </a:p>
        </p:txBody>
      </p:sp>
    </p:spTree>
    <p:extLst>
      <p:ext uri="{BB962C8B-B14F-4D97-AF65-F5344CB8AC3E}">
        <p14:creationId xmlns:p14="http://schemas.microsoft.com/office/powerpoint/2010/main" val="3543396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building, tower&#10;&#10;Description automatically generated">
            <a:extLst>
              <a:ext uri="{FF2B5EF4-FFF2-40B4-BE49-F238E27FC236}">
                <a16:creationId xmlns:a16="http://schemas.microsoft.com/office/drawing/2014/main" id="{D2D2A72F-EC46-46C9-82A1-F7C0F2C22E71}"/>
              </a:ext>
            </a:extLst>
          </p:cNvPr>
          <p:cNvPicPr>
            <a:picLocks noChangeAspect="1"/>
          </p:cNvPicPr>
          <p:nvPr/>
        </p:nvPicPr>
        <p:blipFill>
          <a:blip r:embed="rId3">
            <a:alphaModFix amt="15000"/>
          </a:blip>
          <a:stretch>
            <a:fillRect/>
          </a:stretch>
        </p:blipFill>
        <p:spPr>
          <a:xfrm>
            <a:off x="0" y="0"/>
            <a:ext cx="12192000" cy="6858000"/>
          </a:xfrm>
          <a:prstGeom prst="rect">
            <a:avLst/>
          </a:prstGeom>
          <a:effectLst/>
        </p:spPr>
      </p:pic>
      <p:sp>
        <p:nvSpPr>
          <p:cNvPr id="8" name="Footer Placeholder 4">
            <a:extLst>
              <a:ext uri="{FF2B5EF4-FFF2-40B4-BE49-F238E27FC236}">
                <a16:creationId xmlns:a16="http://schemas.microsoft.com/office/drawing/2014/main" id="{8BDA117E-424F-0E4C-98E9-FCEAC353EA44}"/>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27</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788F1A3-BC59-9A4F-BB1F-023C9A385F08}"/>
              </a:ext>
            </a:extLst>
          </p:cNvPr>
          <p:cNvCxnSpPr>
            <a:cxnSpLocks/>
          </p:cNvCxnSpPr>
          <p:nvPr/>
        </p:nvCxnSpPr>
        <p:spPr>
          <a:xfrm>
            <a:off x="550148" y="5202029"/>
            <a:ext cx="5710813"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6B644185-D84D-0448-BC42-52FCC036830E}"/>
              </a:ext>
            </a:extLst>
          </p:cNvPr>
          <p:cNvSpPr txBox="1">
            <a:spLocks/>
          </p:cNvSpPr>
          <p:nvPr/>
        </p:nvSpPr>
        <p:spPr>
          <a:xfrm>
            <a:off x="550148" y="4604262"/>
            <a:ext cx="14282242" cy="467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RESULTS</a:t>
            </a:r>
            <a:endParaRPr lang="en-US" b="1"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541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671681"/>
            <a:ext cx="9144000"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Results </a:t>
            </a:r>
            <a:r>
              <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(work in progress)</a:t>
            </a:r>
            <a:endParaRPr lang="en-US" sz="54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28</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 name="Picture 2">
            <a:hlinkClick r:id="rId3"/>
            <a:extLst>
              <a:ext uri="{FF2B5EF4-FFF2-40B4-BE49-F238E27FC236}">
                <a16:creationId xmlns:a16="http://schemas.microsoft.com/office/drawing/2014/main" id="{97C3B2B0-D28D-49EF-9B63-DBD371A50336}"/>
              </a:ext>
            </a:extLst>
          </p:cNvPr>
          <p:cNvPicPr>
            <a:picLocks noChangeAspect="1"/>
          </p:cNvPicPr>
          <p:nvPr/>
        </p:nvPicPr>
        <p:blipFill rotWithShape="1">
          <a:blip r:embed="rId4"/>
          <a:srcRect r="43415"/>
          <a:stretch/>
        </p:blipFill>
        <p:spPr>
          <a:xfrm>
            <a:off x="364762" y="1428715"/>
            <a:ext cx="5003325" cy="5429285"/>
          </a:xfrm>
          <a:prstGeom prst="rect">
            <a:avLst/>
          </a:prstGeom>
        </p:spPr>
      </p:pic>
      <p:sp>
        <p:nvSpPr>
          <p:cNvPr id="7" name="ZoneTexte 6"/>
          <p:cNvSpPr txBox="1"/>
          <p:nvPr/>
        </p:nvSpPr>
        <p:spPr>
          <a:xfrm>
            <a:off x="7759700" y="3416300"/>
            <a:ext cx="364202" cy="307777"/>
          </a:xfrm>
          <a:prstGeom prst="rect">
            <a:avLst/>
          </a:prstGeom>
          <a:noFill/>
        </p:spPr>
        <p:txBody>
          <a:bodyPr wrap="none" rtlCol="0">
            <a:spAutoFit/>
          </a:bodyPr>
          <a:lstStyle/>
          <a:p>
            <a:r>
              <a:rPr lang="mr-IN" dirty="0"/>
              <a:t>…</a:t>
            </a:r>
            <a:endParaRPr lang="fr-FR" dirty="0"/>
          </a:p>
        </p:txBody>
      </p:sp>
      <p:graphicFrame>
        <p:nvGraphicFramePr>
          <p:cNvPr id="12" name="Chart 4">
            <a:extLst>
              <a:ext uri="{FF2B5EF4-FFF2-40B4-BE49-F238E27FC236}">
                <a16:creationId xmlns:a16="http://schemas.microsoft.com/office/drawing/2014/main" id="{1D8E7566-1746-42DB-9D29-C7B1FBEAE5AA}"/>
              </a:ext>
            </a:extLst>
          </p:cNvPr>
          <p:cNvGraphicFramePr>
            <a:graphicFrameLocks/>
          </p:cNvGraphicFramePr>
          <p:nvPr>
            <p:extLst>
              <p:ext uri="{D42A27DB-BD31-4B8C-83A1-F6EECF244321}">
                <p14:modId xmlns:p14="http://schemas.microsoft.com/office/powerpoint/2010/main" val="3652286608"/>
              </p:ext>
            </p:extLst>
          </p:nvPr>
        </p:nvGraphicFramePr>
        <p:xfrm>
          <a:off x="5925671" y="2100262"/>
          <a:ext cx="5181600" cy="399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1777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837262" y="510968"/>
            <a:ext cx="9144000" cy="7385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rPr>
              <a:t>Results (work in progress)</a:t>
            </a: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377768"/>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29</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ZoneTexte 1"/>
          <p:cNvSpPr txBox="1"/>
          <p:nvPr/>
        </p:nvSpPr>
        <p:spPr>
          <a:xfrm>
            <a:off x="736600" y="1498600"/>
            <a:ext cx="10731500" cy="9756514"/>
          </a:xfrm>
          <a:prstGeom prst="rect">
            <a:avLst/>
          </a:prstGeom>
          <a:noFill/>
        </p:spPr>
        <p:txBody>
          <a:bodyPr wrap="square" rtlCol="0">
            <a:spAutoFit/>
          </a:bodyPr>
          <a:lstStyle/>
          <a:p>
            <a:r>
              <a:rPr lang="fr-FR" sz="2400" dirty="0" err="1"/>
              <a:t>Preliminary</a:t>
            </a:r>
            <a:r>
              <a:rPr lang="fr-FR" sz="2400" dirty="0"/>
              <a:t> </a:t>
            </a:r>
            <a:r>
              <a:rPr lang="fr-FR" sz="2400" dirty="0" err="1"/>
              <a:t>results</a:t>
            </a:r>
            <a:endParaRPr lang="fr-FR" sz="2400" dirty="0"/>
          </a:p>
          <a:p>
            <a:endParaRPr lang="fr-FR" sz="2400" dirty="0"/>
          </a:p>
          <a:p>
            <a:pPr marL="342900" indent="-342900">
              <a:buFontTx/>
              <a:buChar char="-"/>
            </a:pPr>
            <a:r>
              <a:rPr lang="fr-FR" sz="2400" dirty="0" err="1"/>
              <a:t>China’s</a:t>
            </a:r>
            <a:r>
              <a:rPr lang="fr-FR" sz="2400" dirty="0"/>
              <a:t> </a:t>
            </a:r>
            <a:r>
              <a:rPr lang="fr-FR" sz="2400" dirty="0" err="1"/>
              <a:t>share</a:t>
            </a:r>
            <a:r>
              <a:rPr lang="fr-FR" sz="2400" dirty="0"/>
              <a:t> in the top 250 </a:t>
            </a:r>
            <a:r>
              <a:rPr lang="fr-FR" sz="2400" dirty="0" err="1"/>
              <a:t>is</a:t>
            </a:r>
            <a:r>
              <a:rPr lang="fr-FR" sz="2400" dirty="0"/>
              <a:t> </a:t>
            </a:r>
            <a:r>
              <a:rPr lang="fr-FR" sz="2400" dirty="0" err="1"/>
              <a:t>less</a:t>
            </a:r>
            <a:r>
              <a:rPr lang="fr-FR" sz="2400" dirty="0"/>
              <a:t> </a:t>
            </a:r>
            <a:r>
              <a:rPr lang="fr-FR" sz="2400" dirty="0" err="1"/>
              <a:t>than</a:t>
            </a:r>
            <a:r>
              <a:rPr lang="fr-FR" sz="2400" dirty="0"/>
              <a:t> </a:t>
            </a:r>
            <a:r>
              <a:rPr lang="fr-FR" sz="2400" dirty="0" err="1"/>
              <a:t>could</a:t>
            </a:r>
            <a:r>
              <a:rPr lang="fr-FR" sz="2400" dirty="0"/>
              <a:t> have been  </a:t>
            </a:r>
            <a:r>
              <a:rPr lang="fr-FR" sz="2400" dirty="0" err="1"/>
              <a:t>expected</a:t>
            </a:r>
            <a:r>
              <a:rPr lang="fr-FR" sz="2400" dirty="0"/>
              <a:t>, </a:t>
            </a:r>
            <a:r>
              <a:rPr lang="fr-FR" sz="2400" dirty="0" err="1"/>
              <a:t>given</a:t>
            </a:r>
            <a:r>
              <a:rPr lang="fr-FR" sz="2400" dirty="0"/>
              <a:t> </a:t>
            </a:r>
            <a:r>
              <a:rPr lang="fr-FR" sz="2400" dirty="0" err="1"/>
              <a:t>its</a:t>
            </a:r>
            <a:r>
              <a:rPr lang="fr-FR" sz="2400" dirty="0"/>
              <a:t> </a:t>
            </a:r>
            <a:r>
              <a:rPr lang="fr-FR" sz="2400" dirty="0" err="1"/>
              <a:t>very</a:t>
            </a:r>
            <a:r>
              <a:rPr lang="fr-FR" sz="2400" dirty="0"/>
              <a:t> important </a:t>
            </a:r>
            <a:r>
              <a:rPr lang="fr-FR" sz="2400" dirty="0" err="1"/>
              <a:t>presence</a:t>
            </a:r>
            <a:r>
              <a:rPr lang="fr-FR" sz="2400" dirty="0"/>
              <a:t> in the initial </a:t>
            </a:r>
            <a:r>
              <a:rPr lang="fr-FR" sz="2400" dirty="0" err="1"/>
              <a:t>sample</a:t>
            </a:r>
            <a:r>
              <a:rPr lang="fr-FR" sz="2400" dirty="0"/>
              <a:t>.</a:t>
            </a:r>
          </a:p>
          <a:p>
            <a:pPr marL="342900" indent="-342900">
              <a:buFontTx/>
              <a:buChar char="-"/>
            </a:pPr>
            <a:endParaRPr lang="fr-FR" sz="2400" dirty="0"/>
          </a:p>
          <a:p>
            <a:pPr marL="342900" indent="-342900">
              <a:buFontTx/>
              <a:buChar char="-"/>
            </a:pPr>
            <a:r>
              <a:rPr lang="fr-FR" sz="2400" dirty="0"/>
              <a:t>The cases of </a:t>
            </a:r>
            <a:r>
              <a:rPr lang="fr-FR" sz="2400" dirty="0" err="1"/>
              <a:t>Thailand</a:t>
            </a:r>
            <a:r>
              <a:rPr lang="fr-FR" sz="2400" dirty="0"/>
              <a:t> and South </a:t>
            </a:r>
            <a:r>
              <a:rPr lang="fr-FR" sz="2400" dirty="0" err="1"/>
              <a:t>Africa</a:t>
            </a:r>
            <a:r>
              <a:rPr lang="fr-FR" sz="2400" dirty="0"/>
              <a:t> are </a:t>
            </a:r>
            <a:r>
              <a:rPr lang="fr-FR" sz="2400" dirty="0" err="1"/>
              <a:t>interesting</a:t>
            </a:r>
            <a:r>
              <a:rPr lang="fr-FR" sz="2400" dirty="0"/>
              <a:t>; </a:t>
            </a:r>
            <a:r>
              <a:rPr lang="fr-FR" sz="2400" dirty="0" err="1"/>
              <a:t>they</a:t>
            </a:r>
            <a:r>
              <a:rPr lang="fr-FR" sz="2400" dirty="0"/>
              <a:t> are </a:t>
            </a:r>
            <a:r>
              <a:rPr lang="fr-FR" sz="2400" dirty="0" err="1"/>
              <a:t>very</a:t>
            </a:r>
            <a:r>
              <a:rPr lang="fr-FR" sz="2400" dirty="0"/>
              <a:t> </a:t>
            </a:r>
            <a:r>
              <a:rPr lang="fr-FR" sz="2400" dirty="0" err="1"/>
              <a:t>well</a:t>
            </a:r>
            <a:r>
              <a:rPr lang="fr-FR" sz="2400" dirty="0"/>
              <a:t> </a:t>
            </a:r>
            <a:r>
              <a:rPr lang="fr-FR" sz="2400" dirty="0" err="1"/>
              <a:t>positioned</a:t>
            </a:r>
            <a:r>
              <a:rPr lang="fr-FR" sz="2400" dirty="0"/>
              <a:t> in spite of a </a:t>
            </a:r>
            <a:r>
              <a:rPr lang="fr-FR" sz="2400" dirty="0" err="1"/>
              <a:t>small</a:t>
            </a:r>
            <a:r>
              <a:rPr lang="fr-FR" sz="2400" dirty="0"/>
              <a:t> </a:t>
            </a:r>
            <a:r>
              <a:rPr lang="fr-FR" sz="2400" dirty="0" err="1"/>
              <a:t>share</a:t>
            </a:r>
            <a:r>
              <a:rPr lang="fr-FR" sz="2400" dirty="0"/>
              <a:t> in the original </a:t>
            </a:r>
            <a:r>
              <a:rPr lang="fr-FR" sz="2400" dirty="0" err="1"/>
              <a:t>sample</a:t>
            </a:r>
            <a:r>
              <a:rPr lang="fr-FR" sz="2400" dirty="0"/>
              <a:t>. Chile and </a:t>
            </a:r>
            <a:r>
              <a:rPr lang="fr-FR" sz="2400" dirty="0" err="1"/>
              <a:t>Colombia</a:t>
            </a:r>
            <a:r>
              <a:rPr lang="fr-FR" sz="2400" dirty="0"/>
              <a:t> are </a:t>
            </a:r>
            <a:r>
              <a:rPr lang="fr-FR" sz="2400" dirty="0" err="1"/>
              <a:t>also</a:t>
            </a:r>
            <a:r>
              <a:rPr lang="fr-FR" sz="2400" dirty="0"/>
              <a:t> </a:t>
            </a:r>
            <a:r>
              <a:rPr lang="fr-FR" sz="2400" dirty="0" err="1"/>
              <a:t>doing</a:t>
            </a:r>
            <a:r>
              <a:rPr lang="fr-FR" sz="2400" dirty="0"/>
              <a:t> </a:t>
            </a:r>
            <a:r>
              <a:rPr lang="fr-FR" sz="2400" dirty="0" err="1"/>
              <a:t>comparatively</a:t>
            </a:r>
            <a:r>
              <a:rPr lang="fr-FR" sz="2400" dirty="0"/>
              <a:t> </a:t>
            </a:r>
            <a:r>
              <a:rPr lang="fr-FR" sz="2400" dirty="0" err="1"/>
              <a:t>well</a:t>
            </a:r>
            <a:r>
              <a:rPr lang="fr-FR" sz="2400" dirty="0"/>
              <a:t>.</a:t>
            </a:r>
          </a:p>
          <a:p>
            <a:pPr marL="342900" indent="-342900">
              <a:buFontTx/>
              <a:buChar char="-"/>
            </a:pPr>
            <a:endParaRPr lang="fr-FR" sz="2400" dirty="0"/>
          </a:p>
          <a:p>
            <a:r>
              <a:rPr lang="fr-FR" sz="2400" dirty="0"/>
              <a:t>Putting </a:t>
            </a:r>
            <a:r>
              <a:rPr lang="fr-FR" sz="2400" dirty="0" err="1"/>
              <a:t>things</a:t>
            </a:r>
            <a:r>
              <a:rPr lang="fr-FR" sz="2400" dirty="0"/>
              <a:t> in perspective</a:t>
            </a:r>
          </a:p>
          <a:p>
            <a:pPr marL="342900" indent="-342900">
              <a:buFontTx/>
              <a:buChar char="-"/>
            </a:pPr>
            <a:r>
              <a:rPr lang="fr-FR" sz="2400" dirty="0"/>
              <a:t>Rating </a:t>
            </a:r>
            <a:r>
              <a:rPr lang="fr-FR" sz="2400" dirty="0" err="1"/>
              <a:t>systems</a:t>
            </a:r>
            <a:endParaRPr lang="fr-FR" sz="2400" dirty="0"/>
          </a:p>
          <a:p>
            <a:pPr marL="342900" indent="-342900">
              <a:buFontTx/>
              <a:buChar char="-"/>
            </a:pPr>
            <a:r>
              <a:rPr lang="fr-FR" sz="2400" dirty="0" err="1"/>
              <a:t>Disclosure</a:t>
            </a:r>
            <a:r>
              <a:rPr lang="fr-FR" sz="2400" dirty="0"/>
              <a:t> and </a:t>
            </a:r>
            <a:r>
              <a:rPr lang="fr-FR" sz="2400" dirty="0" err="1"/>
              <a:t>reporting</a:t>
            </a:r>
            <a:r>
              <a:rPr lang="fr-FR" sz="2400" dirty="0"/>
              <a:t> in </a:t>
            </a:r>
            <a:r>
              <a:rPr lang="fr-FR" sz="2400" dirty="0" err="1"/>
              <a:t>emerging</a:t>
            </a:r>
            <a:r>
              <a:rPr lang="fr-FR" sz="2400" dirty="0"/>
              <a:t> </a:t>
            </a:r>
            <a:r>
              <a:rPr lang="fr-FR" sz="2400" dirty="0" err="1"/>
              <a:t>markets</a:t>
            </a:r>
            <a:endParaRPr lang="fr-FR" sz="2400" dirty="0"/>
          </a:p>
          <a:p>
            <a:pPr marL="342900" indent="-342900">
              <a:buFontTx/>
              <a:buChar char="-"/>
            </a:pPr>
            <a:r>
              <a:rPr lang="fr-FR" sz="2400" dirty="0"/>
              <a:t>The </a:t>
            </a:r>
            <a:r>
              <a:rPr lang="fr-FR" sz="2400" dirty="0" err="1"/>
              <a:t>role</a:t>
            </a:r>
            <a:r>
              <a:rPr lang="fr-FR" sz="2400" dirty="0"/>
              <a:t> of </a:t>
            </a:r>
            <a:r>
              <a:rPr lang="fr-FR" sz="2400" dirty="0" err="1"/>
              <a:t>contextual</a:t>
            </a:r>
            <a:r>
              <a:rPr lang="fr-FR" sz="2400" dirty="0"/>
              <a:t> </a:t>
            </a:r>
            <a:r>
              <a:rPr lang="fr-FR" sz="2400" dirty="0" err="1"/>
              <a:t>factors</a:t>
            </a:r>
            <a:endParaRPr lang="fr-FR" sz="2400" dirty="0"/>
          </a:p>
          <a:p>
            <a:endParaRPr lang="fr-FR" sz="2400" dirty="0"/>
          </a:p>
          <a:p>
            <a:pPr marL="342900" indent="-342900">
              <a:buFontTx/>
              <a:buChar char="-"/>
            </a:pPr>
            <a:endParaRPr lang="fr-FR" sz="2400" dirty="0"/>
          </a:p>
          <a:p>
            <a:pPr marL="342900" indent="-342900">
              <a:buFontTx/>
              <a:buChar char="-"/>
            </a:pPr>
            <a:endParaRPr lang="fr-FR" sz="2400" dirty="0"/>
          </a:p>
          <a:p>
            <a:pPr marL="342900" indent="-342900">
              <a:buFontTx/>
              <a:buChar char="-"/>
            </a:pPr>
            <a:endParaRPr lang="fr-FR" sz="2400" dirty="0"/>
          </a:p>
          <a:p>
            <a:pPr marL="342900" indent="-342900">
              <a:buFontTx/>
              <a:buChar char="-"/>
            </a:pPr>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r>
              <a:rPr lang="fr-FR" sz="2400" dirty="0" err="1"/>
              <a:t>Assesment</a:t>
            </a:r>
            <a:r>
              <a:rPr lang="fr-FR" sz="2400" dirty="0"/>
              <a:t> challenges </a:t>
            </a:r>
            <a:r>
              <a:rPr lang="mr-IN" sz="2400" dirty="0"/>
              <a:t>–</a:t>
            </a:r>
            <a:r>
              <a:rPr lang="fr-FR" sz="2400" dirty="0"/>
              <a:t> rating </a:t>
            </a:r>
            <a:r>
              <a:rPr lang="fr-FR" sz="2400" dirty="0" err="1"/>
              <a:t>systems</a:t>
            </a:r>
            <a:r>
              <a:rPr lang="fr-FR" sz="2400" dirty="0"/>
              <a:t> and </a:t>
            </a:r>
            <a:r>
              <a:rPr lang="fr-FR" sz="2400" dirty="0" err="1"/>
              <a:t>contextual</a:t>
            </a:r>
            <a:r>
              <a:rPr lang="fr-FR" sz="2400" dirty="0"/>
              <a:t> </a:t>
            </a:r>
            <a:r>
              <a:rPr lang="fr-FR" sz="2400" dirty="0" err="1"/>
              <a:t>factors</a:t>
            </a:r>
            <a:endParaRPr lang="fr-FR" sz="2400" dirty="0"/>
          </a:p>
          <a:p>
            <a:endParaRPr lang="fr-FR" dirty="0"/>
          </a:p>
          <a:p>
            <a:endParaRPr lang="fr-FR" dirty="0"/>
          </a:p>
        </p:txBody>
      </p:sp>
    </p:spTree>
    <p:extLst>
      <p:ext uri="{BB962C8B-B14F-4D97-AF65-F5344CB8AC3E}">
        <p14:creationId xmlns:p14="http://schemas.microsoft.com/office/powerpoint/2010/main" val="371685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B77EC-CD83-C64E-9D9E-2E614AF04E0F}"/>
              </a:ext>
            </a:extLst>
          </p:cNvPr>
          <p:cNvSpPr txBox="1">
            <a:spLocks/>
          </p:cNvSpPr>
          <p:nvPr/>
        </p:nvSpPr>
        <p:spPr>
          <a:xfrm>
            <a:off x="350374" y="671681"/>
            <a:ext cx="11354738" cy="775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00000"/>
                </a:solidFill>
                <a:latin typeface="Arial" panose="020B0604020202020204" pitchFamily="34" charset="0"/>
                <a:cs typeface="Arial" panose="020B0604020202020204" pitchFamily="34" charset="0"/>
              </a:rPr>
              <a:t>EMI: EDUCATION, OUTREACH, KNOWLEDGE</a:t>
            </a:r>
          </a:p>
          <a:p>
            <a:endParaRPr lang="en-US" sz="3600" b="1" dirty="0">
              <a:solidFill>
                <a:srgbClr val="C00000"/>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64462" y="541053"/>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9">
            <a:extLst>
              <a:ext uri="{FF2B5EF4-FFF2-40B4-BE49-F238E27FC236}">
                <a16:creationId xmlns:a16="http://schemas.microsoft.com/office/drawing/2014/main" id="{225331EB-0093-9E46-AF66-E172BADF1E33}"/>
              </a:ext>
            </a:extLst>
          </p:cNvPr>
          <p:cNvCxnSpPr>
            <a:cxnSpLocks/>
          </p:cNvCxnSpPr>
          <p:nvPr/>
        </p:nvCxnSpPr>
        <p:spPr>
          <a:xfrm>
            <a:off x="1596615" y="4933957"/>
            <a:ext cx="219847"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A816C9C8-A106-C442-A49C-64C2CF68BEC0}"/>
              </a:ext>
            </a:extLst>
          </p:cNvPr>
          <p:cNvGrpSpPr/>
          <p:nvPr/>
        </p:nvGrpSpPr>
        <p:grpSpPr>
          <a:xfrm>
            <a:off x="355036" y="1863023"/>
            <a:ext cx="3544238" cy="4498689"/>
            <a:chOff x="964463" y="2316923"/>
            <a:chExt cx="2794670" cy="4498689"/>
          </a:xfrm>
        </p:grpSpPr>
        <p:sp>
          <p:nvSpPr>
            <p:cNvPr id="8" name="Прямоугольник 3">
              <a:extLst>
                <a:ext uri="{FF2B5EF4-FFF2-40B4-BE49-F238E27FC236}">
                  <a16:creationId xmlns:a16="http://schemas.microsoft.com/office/drawing/2014/main" id="{A7D52232-C96A-AF4F-B565-3C21AAAC49AF}"/>
                </a:ext>
              </a:extLst>
            </p:cNvPr>
            <p:cNvSpPr/>
            <p:nvPr/>
          </p:nvSpPr>
          <p:spPr>
            <a:xfrm>
              <a:off x="964463" y="2422018"/>
              <a:ext cx="2773820" cy="4393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F83CC7D-0630-624D-A7B2-DACC0318AE0A}"/>
                </a:ext>
              </a:extLst>
            </p:cNvPr>
            <p:cNvSpPr txBox="1"/>
            <p:nvPr/>
          </p:nvSpPr>
          <p:spPr>
            <a:xfrm>
              <a:off x="1093503" y="2669113"/>
              <a:ext cx="2190523" cy="523220"/>
            </a:xfrm>
            <a:prstGeom prst="rect">
              <a:avLst/>
            </a:prstGeom>
            <a:noFill/>
          </p:spPr>
          <p:txBody>
            <a:bodyPr wrap="square" rtlCol="0">
              <a:spAutoFit/>
            </a:bodyPr>
            <a:lstStyle/>
            <a:p>
              <a:r>
                <a:rPr lang="en-US" sz="28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Education</a:t>
              </a:r>
            </a:p>
          </p:txBody>
        </p:sp>
        <p:sp>
          <p:nvSpPr>
            <p:cNvPr id="12" name="Прямоугольник 30">
              <a:extLst>
                <a:ext uri="{FF2B5EF4-FFF2-40B4-BE49-F238E27FC236}">
                  <a16:creationId xmlns:a16="http://schemas.microsoft.com/office/drawing/2014/main" id="{75A56DC9-D35C-FF48-8B89-4D651B8B6BF3}"/>
                </a:ext>
              </a:extLst>
            </p:cNvPr>
            <p:cNvSpPr/>
            <p:nvPr/>
          </p:nvSpPr>
          <p:spPr>
            <a:xfrm rot="16200000">
              <a:off x="2239088" y="1042298"/>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34E8A93-616B-7642-B1CE-FD9ADFB9A7FD}"/>
                </a:ext>
              </a:extLst>
            </p:cNvPr>
            <p:cNvSpPr txBox="1"/>
            <p:nvPr/>
          </p:nvSpPr>
          <p:spPr>
            <a:xfrm>
              <a:off x="985310" y="3290439"/>
              <a:ext cx="2773823" cy="3175228"/>
            </a:xfrm>
            <a:prstGeom prst="rect">
              <a:avLst/>
            </a:prstGeom>
            <a:noFill/>
          </p:spPr>
          <p:txBody>
            <a:bodyPr wrap="square" rtlCol="0">
              <a:spAutoFit/>
            </a:bodyPr>
            <a:lstStyle/>
            <a:p>
              <a:pPr lvl="0" algn="ctr">
                <a:spcBef>
                  <a:spcPts val="1200"/>
                </a:spcBef>
              </a:pPr>
              <a:r>
                <a:rPr lang="en-US" sz="2400" dirty="0">
                  <a:latin typeface="Arial" panose="020B0604020202020204" pitchFamily="34" charset="0"/>
                  <a:cs typeface="Arial" panose="020B0604020202020204" pitchFamily="34" charset="0"/>
                </a:rPr>
                <a:t>EMI Fellows: 2nd Year Concentration/Intensive</a:t>
              </a:r>
            </a:p>
            <a:p>
              <a:pPr marL="182880" lvl="0" indent="-182880">
                <a:spcBef>
                  <a:spcPts val="500"/>
                </a:spcBef>
                <a:buFont typeface="Arial" panose="020B0604020202020204" pitchFamily="34" charset="0"/>
                <a:buChar char="•"/>
              </a:pPr>
              <a:r>
                <a:rPr lang="en-US" sz="2400" dirty="0">
                  <a:latin typeface="Arial" panose="020B0604020202020204" pitchFamily="34" charset="0"/>
                  <a:cs typeface="Arial" panose="020B0604020202020204" pitchFamily="34" charset="0"/>
                </a:rPr>
                <a:t>10% of the class follow a ‘concentration’ on Emerging Markets</a:t>
              </a:r>
            </a:p>
            <a:p>
              <a:pPr marL="182880" lvl="0" indent="-182880">
                <a:spcBef>
                  <a:spcPts val="500"/>
                </a:spcBef>
                <a:buFont typeface="Arial" panose="020B0604020202020204" pitchFamily="34" charset="0"/>
                <a:buChar char="•"/>
              </a:pPr>
              <a:r>
                <a:rPr lang="en-US" sz="2400" dirty="0">
                  <a:latin typeface="Arial" panose="020B0604020202020204" pitchFamily="34" charset="0"/>
                  <a:cs typeface="Arial" panose="020B0604020202020204" pitchFamily="34" charset="0"/>
                </a:rPr>
                <a:t>Cornell Tech and </a:t>
              </a:r>
              <a:r>
                <a:rPr lang="en-US" sz="2400" dirty="0" err="1">
                  <a:latin typeface="Arial" panose="020B0604020202020204" pitchFamily="34" charset="0"/>
                  <a:cs typeface="Arial" panose="020B0604020202020204" pitchFamily="34" charset="0"/>
                </a:rPr>
                <a:t>eMBA</a:t>
              </a:r>
              <a:r>
                <a:rPr lang="en-US" sz="2400" dirty="0">
                  <a:latin typeface="Arial" panose="020B0604020202020204" pitchFamily="34" charset="0"/>
                  <a:cs typeface="Arial" panose="020B0604020202020204" pitchFamily="34" charset="0"/>
                </a:rPr>
                <a:t> students have joined</a:t>
              </a:r>
            </a:p>
          </p:txBody>
        </p:sp>
        <p:cxnSp>
          <p:nvCxnSpPr>
            <p:cNvPr id="3" name="Straight Connector 2">
              <a:extLst>
                <a:ext uri="{FF2B5EF4-FFF2-40B4-BE49-F238E27FC236}">
                  <a16:creationId xmlns:a16="http://schemas.microsoft.com/office/drawing/2014/main" id="{2BA4C643-67C8-7340-8D7C-C0115C04A441}"/>
                </a:ext>
              </a:extLst>
            </p:cNvPr>
            <p:cNvCxnSpPr/>
            <p:nvPr/>
          </p:nvCxnSpPr>
          <p:spPr>
            <a:xfrm>
              <a:off x="1196788" y="3133433"/>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61912AC-5A39-5A40-B80B-72540B034276}"/>
              </a:ext>
            </a:extLst>
          </p:cNvPr>
          <p:cNvGrpSpPr/>
          <p:nvPr/>
        </p:nvGrpSpPr>
        <p:grpSpPr>
          <a:xfrm>
            <a:off x="4119076" y="1883558"/>
            <a:ext cx="4072300" cy="4490786"/>
            <a:chOff x="3970608" y="2316923"/>
            <a:chExt cx="2881679" cy="4855911"/>
          </a:xfrm>
        </p:grpSpPr>
        <p:sp>
          <p:nvSpPr>
            <p:cNvPr id="14" name="Прямоугольник 3">
              <a:extLst>
                <a:ext uri="{FF2B5EF4-FFF2-40B4-BE49-F238E27FC236}">
                  <a16:creationId xmlns:a16="http://schemas.microsoft.com/office/drawing/2014/main" id="{1AD073E8-EAE1-D94C-A2F5-88CDE1689E86}"/>
                </a:ext>
              </a:extLst>
            </p:cNvPr>
            <p:cNvSpPr/>
            <p:nvPr/>
          </p:nvSpPr>
          <p:spPr>
            <a:xfrm>
              <a:off x="3970608" y="2422018"/>
              <a:ext cx="2773820" cy="4750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A765097-5210-DC4F-ACED-70035085263E}"/>
                </a:ext>
              </a:extLst>
            </p:cNvPr>
            <p:cNvSpPr txBox="1"/>
            <p:nvPr/>
          </p:nvSpPr>
          <p:spPr>
            <a:xfrm>
              <a:off x="4099648" y="2669113"/>
              <a:ext cx="2190523" cy="565761"/>
            </a:xfrm>
            <a:prstGeom prst="rect">
              <a:avLst/>
            </a:prstGeom>
            <a:noFill/>
          </p:spPr>
          <p:txBody>
            <a:bodyPr wrap="square" rtlCol="0">
              <a:spAutoFit/>
            </a:bodyPr>
            <a:lstStyle/>
            <a:p>
              <a:r>
                <a:rPr lang="en-US" sz="28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Outreach</a:t>
              </a:r>
            </a:p>
          </p:txBody>
        </p:sp>
        <p:sp>
          <p:nvSpPr>
            <p:cNvPr id="16" name="Прямоугольник 30">
              <a:extLst>
                <a:ext uri="{FF2B5EF4-FFF2-40B4-BE49-F238E27FC236}">
                  <a16:creationId xmlns:a16="http://schemas.microsoft.com/office/drawing/2014/main" id="{501FD6A4-2F4C-6649-BAED-8D159C2AECCE}"/>
                </a:ext>
              </a:extLst>
            </p:cNvPr>
            <p:cNvSpPr/>
            <p:nvPr/>
          </p:nvSpPr>
          <p:spPr>
            <a:xfrm rot="16200000">
              <a:off x="5245234" y="1042298"/>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BC915AB-B9B1-7540-8EF0-99D3FE4C84D5}"/>
                </a:ext>
              </a:extLst>
            </p:cNvPr>
            <p:cNvSpPr txBox="1"/>
            <p:nvPr/>
          </p:nvSpPr>
          <p:spPr>
            <a:xfrm>
              <a:off x="3982830" y="3290439"/>
              <a:ext cx="2869457" cy="3705179"/>
            </a:xfrm>
            <a:prstGeom prst="rect">
              <a:avLst/>
            </a:prstGeom>
            <a:noFill/>
          </p:spPr>
          <p:txBody>
            <a:bodyPr wrap="square" rtlCol="0">
              <a:spAutoFit/>
            </a:bodyPr>
            <a:lstStyle/>
            <a:p>
              <a:pPr lvl="0">
                <a:spcBef>
                  <a:spcPts val="500"/>
                </a:spcBef>
              </a:pPr>
              <a:r>
                <a:rPr lang="en-US" sz="2000" dirty="0">
                  <a:latin typeface="Arial" panose="020B0604020202020204" pitchFamily="34" charset="0"/>
                  <a:cs typeface="Arial" panose="020B0604020202020204" pitchFamily="34" charset="0"/>
                </a:rPr>
                <a:t>Conference Nov. 5:</a:t>
              </a:r>
            </a:p>
            <a:p>
              <a:pPr lvl="0">
                <a:spcBef>
                  <a:spcPts val="500"/>
                </a:spcBef>
              </a:pPr>
              <a:r>
                <a:rPr lang="en-US" sz="2000" dirty="0">
                  <a:latin typeface="Arial" panose="020B0604020202020204" pitchFamily="34" charset="0"/>
                  <a:cs typeface="Arial" panose="020B0604020202020204" pitchFamily="34" charset="0"/>
                  <a:hlinkClick r:id="rId3"/>
                </a:rPr>
                <a:t>http://www.emiconference.com</a:t>
              </a:r>
              <a:r>
                <a:rPr lang="en-US" sz="2000"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Emerging Market Multinationals, building the future on ESG excellence</a:t>
              </a:r>
            </a:p>
            <a:p>
              <a:pPr lvl="0">
                <a:spcBef>
                  <a:spcPts val="500"/>
                </a:spcBef>
              </a:pPr>
              <a:r>
                <a:rPr lang="en-US" sz="2000" dirty="0">
                  <a:latin typeface="Arial" panose="020B0604020202020204" pitchFamily="34" charset="0"/>
                  <a:cs typeface="Arial" panose="020B0604020202020204" pitchFamily="34" charset="0"/>
                </a:rPr>
                <a:t>5th Case Competition : Africa firm going global</a:t>
              </a:r>
            </a:p>
            <a:p>
              <a:pPr lvl="0">
                <a:spcBef>
                  <a:spcPts val="500"/>
                </a:spcBef>
              </a:pPr>
              <a:r>
                <a:rPr lang="en-US" sz="2000" dirty="0">
                  <a:latin typeface="Arial" panose="020B0604020202020204" pitchFamily="34" charset="0"/>
                  <a:cs typeface="Arial" panose="020B0604020202020204" pitchFamily="34" charset="0"/>
                </a:rPr>
                <a:t>Second Pitch competition</a:t>
              </a:r>
            </a:p>
            <a:p>
              <a:pPr lvl="0">
                <a:spcBef>
                  <a:spcPts val="500"/>
                </a:spcBef>
              </a:pPr>
              <a:r>
                <a:rPr lang="en-US" sz="2000" dirty="0">
                  <a:latin typeface="Arial" panose="020B0604020202020204" pitchFamily="34" charset="0"/>
                  <a:cs typeface="Arial" panose="020B0604020202020204" pitchFamily="34" charset="0"/>
                </a:rPr>
                <a:t>Blogs/ Social Media/ Newsletter/ EMI fellows Alumni</a:t>
              </a:r>
            </a:p>
          </p:txBody>
        </p:sp>
        <p:cxnSp>
          <p:nvCxnSpPr>
            <p:cNvPr id="18" name="Straight Connector 17">
              <a:extLst>
                <a:ext uri="{FF2B5EF4-FFF2-40B4-BE49-F238E27FC236}">
                  <a16:creationId xmlns:a16="http://schemas.microsoft.com/office/drawing/2014/main" id="{6C7CD8C3-F49D-8B4A-87C6-BBAE357F3C7C}"/>
                </a:ext>
              </a:extLst>
            </p:cNvPr>
            <p:cNvCxnSpPr/>
            <p:nvPr/>
          </p:nvCxnSpPr>
          <p:spPr>
            <a:xfrm>
              <a:off x="4202934" y="3192332"/>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30ACC0C-D1C2-3240-A05D-1019B86522E2}"/>
              </a:ext>
            </a:extLst>
          </p:cNvPr>
          <p:cNvGrpSpPr/>
          <p:nvPr/>
        </p:nvGrpSpPr>
        <p:grpSpPr>
          <a:xfrm>
            <a:off x="8273141" y="1863023"/>
            <a:ext cx="3515234" cy="4520642"/>
            <a:chOff x="6976746" y="2316923"/>
            <a:chExt cx="2773829" cy="4107224"/>
          </a:xfrm>
        </p:grpSpPr>
        <p:sp>
          <p:nvSpPr>
            <p:cNvPr id="19" name="Прямоугольник 3">
              <a:extLst>
                <a:ext uri="{FF2B5EF4-FFF2-40B4-BE49-F238E27FC236}">
                  <a16:creationId xmlns:a16="http://schemas.microsoft.com/office/drawing/2014/main" id="{FFD81AB1-E5C1-554C-82FA-DAA588E56770}"/>
                </a:ext>
              </a:extLst>
            </p:cNvPr>
            <p:cNvSpPr/>
            <p:nvPr/>
          </p:nvSpPr>
          <p:spPr>
            <a:xfrm>
              <a:off x="6976751" y="2422018"/>
              <a:ext cx="2773820" cy="39824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7CA8E6C-E930-F849-BA5A-F2869BD49D2B}"/>
                </a:ext>
              </a:extLst>
            </p:cNvPr>
            <p:cNvSpPr txBox="1"/>
            <p:nvPr/>
          </p:nvSpPr>
          <p:spPr>
            <a:xfrm>
              <a:off x="7105791" y="2622042"/>
              <a:ext cx="2190523" cy="475371"/>
            </a:xfrm>
            <a:prstGeom prst="rect">
              <a:avLst/>
            </a:prstGeom>
            <a:noFill/>
          </p:spPr>
          <p:txBody>
            <a:bodyPr wrap="square" rtlCol="0">
              <a:spAutoFit/>
            </a:bodyPr>
            <a:lstStyle/>
            <a:p>
              <a:r>
                <a:rPr lang="en-US" sz="2800" b="1" dirty="0">
                  <a:solidFill>
                    <a:schemeClr val="tx1">
                      <a:lumMod val="75000"/>
                      <a:lumOff val="25000"/>
                    </a:schemeClr>
                  </a:solidFill>
                  <a:latin typeface="Arial" panose="020B0604020202020204" pitchFamily="34" charset="0"/>
                  <a:ea typeface="Roboto Black" panose="02000000000000000000" pitchFamily="2" charset="0"/>
                  <a:cs typeface="Arial" panose="020B0604020202020204" pitchFamily="34" charset="0"/>
                </a:rPr>
                <a:t>Knowledge</a:t>
              </a:r>
            </a:p>
          </p:txBody>
        </p:sp>
        <p:sp>
          <p:nvSpPr>
            <p:cNvPr id="21" name="Прямоугольник 30">
              <a:extLst>
                <a:ext uri="{FF2B5EF4-FFF2-40B4-BE49-F238E27FC236}">
                  <a16:creationId xmlns:a16="http://schemas.microsoft.com/office/drawing/2014/main" id="{D239CA04-7BB5-0643-8EFD-FB430C5AD146}"/>
                </a:ext>
              </a:extLst>
            </p:cNvPr>
            <p:cNvSpPr/>
            <p:nvPr/>
          </p:nvSpPr>
          <p:spPr>
            <a:xfrm rot="16200000">
              <a:off x="8251377" y="1042298"/>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1B994F9-E442-2040-A88E-7ABCDE6B1508}"/>
                </a:ext>
              </a:extLst>
            </p:cNvPr>
            <p:cNvSpPr txBox="1"/>
            <p:nvPr/>
          </p:nvSpPr>
          <p:spPr>
            <a:xfrm>
              <a:off x="6976746" y="3031302"/>
              <a:ext cx="2773825" cy="3392845"/>
            </a:xfrm>
            <a:prstGeom prst="rect">
              <a:avLst/>
            </a:prstGeom>
            <a:noFill/>
          </p:spPr>
          <p:txBody>
            <a:bodyPr wrap="square" rtlCol="0">
              <a:spAutoFit/>
            </a:bodyPr>
            <a:lstStyle/>
            <a:p>
              <a:pPr lvl="0" algn="ctr">
                <a:spcBef>
                  <a:spcPts val="500"/>
                </a:spcBef>
              </a:pPr>
              <a:r>
                <a:rPr lang="en-US" sz="2000" dirty="0">
                  <a:solidFill>
                    <a:srgbClr val="C00000"/>
                  </a:solidFill>
                  <a:latin typeface="Arial" panose="020B0604020202020204" pitchFamily="34" charset="0"/>
                  <a:cs typeface="Arial" panose="020B0604020202020204" pitchFamily="34" charset="0"/>
                </a:rPr>
                <a:t>L. Casanova</a:t>
              </a:r>
            </a:p>
            <a:p>
              <a:pPr lvl="0" algn="ctr">
                <a:spcBef>
                  <a:spcPts val="500"/>
                </a:spcBef>
              </a:pPr>
              <a:r>
                <a:rPr lang="en-US" sz="2000" dirty="0">
                  <a:solidFill>
                    <a:srgbClr val="C00000"/>
                  </a:solidFill>
                  <a:latin typeface="Arial" panose="020B0604020202020204" pitchFamily="34" charset="0"/>
                  <a:cs typeface="Arial" panose="020B0604020202020204" pitchFamily="34" charset="0"/>
                </a:rPr>
                <a:t>Anne </a:t>
              </a:r>
              <a:r>
                <a:rPr lang="en-US" sz="2000" dirty="0" err="1">
                  <a:solidFill>
                    <a:srgbClr val="C00000"/>
                  </a:solidFill>
                  <a:latin typeface="Arial" panose="020B0604020202020204" pitchFamily="34" charset="0"/>
                  <a:cs typeface="Arial" panose="020B0604020202020204" pitchFamily="34" charset="0"/>
                </a:rPr>
                <a:t>Miroux</a:t>
              </a:r>
              <a:endParaRPr lang="en-US" sz="2000" dirty="0">
                <a:solidFill>
                  <a:srgbClr val="C00000"/>
                </a:solidFill>
                <a:latin typeface="Arial" panose="020B0604020202020204" pitchFamily="34" charset="0"/>
                <a:cs typeface="Arial" panose="020B0604020202020204" pitchFamily="34" charset="0"/>
              </a:endParaRPr>
            </a:p>
            <a:p>
              <a:pPr marL="182880" lvl="0" indent="-182880">
                <a:spcBef>
                  <a:spcPts val="500"/>
                </a:spcBef>
                <a:buFont typeface="Arial" panose="020B0604020202020204" pitchFamily="34" charset="0"/>
                <a:buChar char="•"/>
              </a:pPr>
              <a:r>
                <a:rPr lang="en-US" sz="2000" dirty="0">
                  <a:latin typeface="Arial" panose="020B0604020202020204" pitchFamily="34" charset="0"/>
                  <a:cs typeface="Arial" panose="020B0604020202020204" pitchFamily="34" charset="0"/>
                  <a:hlinkClick r:id="rId4"/>
                </a:rPr>
                <a:t>Emerging Market Multinationals Report 2020</a:t>
              </a:r>
              <a:r>
                <a:rPr lang="en-US" sz="2000" dirty="0">
                  <a:latin typeface="Arial" panose="020B0604020202020204" pitchFamily="34" charset="0"/>
                  <a:cs typeface="Arial" panose="020B0604020202020204" pitchFamily="34" charset="0"/>
                </a:rPr>
                <a:t> 10 years that changed emerging markets</a:t>
              </a:r>
            </a:p>
            <a:p>
              <a:pPr marL="182880" lvl="0" indent="-182880">
                <a:spcBef>
                  <a:spcPts val="500"/>
                </a:spcBef>
                <a:buFont typeface="Arial" panose="020B0604020202020204" pitchFamily="34" charset="0"/>
                <a:buChar char="•"/>
              </a:pPr>
              <a:r>
                <a:rPr lang="en-US" sz="2000" dirty="0">
                  <a:latin typeface="Arial" panose="020B0604020202020204" pitchFamily="34" charset="0"/>
                  <a:cs typeface="Arial" panose="020B0604020202020204" pitchFamily="34" charset="0"/>
                </a:rPr>
                <a:t>We monitor </a:t>
              </a:r>
              <a:r>
                <a:rPr lang="en-US" sz="2000" b="1" dirty="0">
                  <a:latin typeface="Arial" panose="020B0604020202020204" pitchFamily="34" charset="0"/>
                  <a:cs typeface="Arial" panose="020B0604020202020204" pitchFamily="34" charset="0"/>
                </a:rPr>
                <a:t>E20</a:t>
              </a:r>
              <a:r>
                <a:rPr lang="en-US" sz="2000" dirty="0">
                  <a:latin typeface="Arial" panose="020B0604020202020204" pitchFamily="34" charset="0"/>
                  <a:cs typeface="Arial" panose="020B0604020202020204" pitchFamily="34" charset="0"/>
                </a:rPr>
                <a:t>, the biggest emerging Markets and also emerging multinationals</a:t>
              </a:r>
            </a:p>
            <a:p>
              <a:pPr marL="182880" lvl="0" indent="-182880">
                <a:spcBef>
                  <a:spcPts val="500"/>
                </a:spcBef>
                <a:buFont typeface="Arial" panose="020B0604020202020204" pitchFamily="34" charset="0"/>
                <a:buChar char="•"/>
              </a:pPr>
              <a:r>
                <a:rPr lang="en-US" sz="2000" dirty="0">
                  <a:latin typeface="Arial" panose="020B0604020202020204" pitchFamily="34" charset="0"/>
                  <a:cs typeface="Arial" panose="020B0604020202020204" pitchFamily="34" charset="0"/>
                </a:rPr>
                <a:t>Case Studies </a:t>
              </a:r>
            </a:p>
          </p:txBody>
        </p:sp>
        <p:cxnSp>
          <p:nvCxnSpPr>
            <p:cNvPr id="23" name="Straight Connector 22">
              <a:extLst>
                <a:ext uri="{FF2B5EF4-FFF2-40B4-BE49-F238E27FC236}">
                  <a16:creationId xmlns:a16="http://schemas.microsoft.com/office/drawing/2014/main" id="{01F931C6-B5D7-4C45-8346-D06C6C1A3CB2}"/>
                </a:ext>
              </a:extLst>
            </p:cNvPr>
            <p:cNvCxnSpPr/>
            <p:nvPr/>
          </p:nvCxnSpPr>
          <p:spPr>
            <a:xfrm>
              <a:off x="7209077" y="3057155"/>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552051"/>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3</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17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A29E5F-5589-0247-B554-26B59128830E}"/>
              </a:ext>
            </a:extLst>
          </p:cNvPr>
          <p:cNvPicPr>
            <a:picLocks noChangeAspect="1"/>
          </p:cNvPicPr>
          <p:nvPr/>
        </p:nvPicPr>
        <p:blipFill>
          <a:blip r:embed="rId3">
            <a:alphaModFix amt="25000"/>
          </a:blip>
          <a:srcRect/>
          <a:stretch/>
        </p:blipFill>
        <p:spPr>
          <a:xfrm>
            <a:off x="2023" y="0"/>
            <a:ext cx="12192000" cy="6858000"/>
          </a:xfrm>
          <a:prstGeom prst="rect">
            <a:avLst/>
          </a:prstGeom>
        </p:spPr>
      </p:pic>
      <p:sp>
        <p:nvSpPr>
          <p:cNvPr id="8" name="Footer Placeholder 4">
            <a:extLst>
              <a:ext uri="{FF2B5EF4-FFF2-40B4-BE49-F238E27FC236}">
                <a16:creationId xmlns:a16="http://schemas.microsoft.com/office/drawing/2014/main" id="{8BDA117E-424F-0E4C-98E9-FCEAC353EA44}"/>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30</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B87A936-DB90-F940-AE43-08CCAD39F94B}"/>
              </a:ext>
            </a:extLst>
          </p:cNvPr>
          <p:cNvSpPr txBox="1">
            <a:spLocks/>
          </p:cNvSpPr>
          <p:nvPr/>
        </p:nvSpPr>
        <p:spPr>
          <a:xfrm>
            <a:off x="5631238" y="5178688"/>
            <a:ext cx="6560762"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b="1" dirty="0">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sp>
        <p:nvSpPr>
          <p:cNvPr id="2" name="ZoneTexte 1"/>
          <p:cNvSpPr txBox="1"/>
          <p:nvPr/>
        </p:nvSpPr>
        <p:spPr>
          <a:xfrm>
            <a:off x="4940300" y="2908300"/>
            <a:ext cx="234547" cy="307777"/>
          </a:xfrm>
          <a:prstGeom prst="rect">
            <a:avLst/>
          </a:prstGeom>
          <a:noFill/>
        </p:spPr>
        <p:txBody>
          <a:bodyPr wrap="none" rtlCol="0">
            <a:spAutoFit/>
          </a:bodyPr>
          <a:lstStyle/>
          <a:p>
            <a:r>
              <a:rPr lang="fr-FR" dirty="0"/>
              <a:t>.</a:t>
            </a:r>
          </a:p>
        </p:txBody>
      </p:sp>
      <p:sp>
        <p:nvSpPr>
          <p:cNvPr id="3" name="ZoneTexte 2"/>
          <p:cNvSpPr txBox="1"/>
          <p:nvPr/>
        </p:nvSpPr>
        <p:spPr>
          <a:xfrm>
            <a:off x="2409167" y="1651000"/>
            <a:ext cx="6135013" cy="1354217"/>
          </a:xfrm>
          <a:prstGeom prst="rect">
            <a:avLst/>
          </a:prstGeom>
          <a:noFill/>
        </p:spPr>
        <p:txBody>
          <a:bodyPr wrap="none" rtlCol="0">
            <a:spAutoFit/>
          </a:bodyPr>
          <a:lstStyle/>
          <a:p>
            <a:pPr algn="ctr"/>
            <a:r>
              <a:rPr lang="fr-FR" dirty="0"/>
              <a:t>. </a:t>
            </a:r>
            <a:r>
              <a:rPr lang="en-US" sz="4000" b="1" dirty="0">
                <a:latin typeface="Arial Black" panose="020B0604020202020204" pitchFamily="34" charset="0"/>
                <a:cs typeface="Arial Black" panose="020B0604020202020204" pitchFamily="34" charset="0"/>
              </a:rPr>
              <a:t>THANK YOU</a:t>
            </a:r>
          </a:p>
          <a:p>
            <a:pPr algn="ctr"/>
            <a:r>
              <a:rPr lang="en-US" b="1" dirty="0">
                <a:solidFill>
                  <a:schemeClr val="tx1"/>
                </a:solidFill>
                <a:latin typeface="Arial Black" panose="020B0604020202020204" pitchFamily="34" charset="0"/>
                <a:cs typeface="Arial Black" panose="020B0604020202020204" pitchFamily="34" charset="0"/>
                <a:hlinkClick r:id="rId4">
                  <a:extLst>
                    <a:ext uri="{A12FA001-AC4F-418D-AE19-62706E023703}">
                      <ahyp:hlinkClr xmlns:ahyp="http://schemas.microsoft.com/office/drawing/2018/hyperlinkcolor" xmlns="" val="tx"/>
                    </a:ext>
                  </a:extLst>
                </a:hlinkClick>
              </a:rPr>
              <a:t>https://www.johnson.cornell.edu/emerging-markets-institute/</a:t>
            </a:r>
            <a:endParaRPr lang="en-US" b="1" dirty="0">
              <a:solidFill>
                <a:schemeClr val="tx1"/>
              </a:solidFill>
              <a:latin typeface="Arial Black" panose="020B0604020202020204" pitchFamily="34" charset="0"/>
              <a:cs typeface="Arial Black" panose="020B0604020202020204" pitchFamily="34" charset="0"/>
            </a:endParaRPr>
          </a:p>
          <a:p>
            <a:pPr algn="ctr"/>
            <a:endParaRPr lang="en-US" b="1" dirty="0">
              <a:latin typeface="Arial Black" panose="020B0604020202020204" pitchFamily="34" charset="0"/>
              <a:cs typeface="Arial Black" panose="020B0604020202020204" pitchFamily="34" charset="0"/>
            </a:endParaRPr>
          </a:p>
          <a:p>
            <a:endParaRPr lang="fr-FR" dirty="0"/>
          </a:p>
        </p:txBody>
      </p:sp>
      <p:sp>
        <p:nvSpPr>
          <p:cNvPr id="4" name="ZoneTexte 3"/>
          <p:cNvSpPr txBox="1"/>
          <p:nvPr/>
        </p:nvSpPr>
        <p:spPr>
          <a:xfrm>
            <a:off x="3423655" y="3005217"/>
            <a:ext cx="4415166" cy="2462213"/>
          </a:xfrm>
          <a:prstGeom prst="rect">
            <a:avLst/>
          </a:prstGeom>
          <a:noFill/>
        </p:spPr>
        <p:txBody>
          <a:bodyPr wrap="none" rtlCol="0">
            <a:spAutoFit/>
          </a:bodyPr>
          <a:lstStyle/>
          <a:p>
            <a:pPr algn="ctr"/>
            <a:r>
              <a:rPr lang="en-US" b="1" dirty="0">
                <a:solidFill>
                  <a:schemeClr val="bg1"/>
                </a:solidFill>
                <a:hlinkClick r:id="rId5">
                  <a:extLst>
                    <a:ext uri="{A12FA001-AC4F-418D-AE19-62706E023703}">
                      <ahyp:hlinkClr xmlns:ahyp="http://schemas.microsoft.com/office/drawing/2018/hyperlinkcolor" xmlns="" val="tx"/>
                    </a:ext>
                  </a:extLst>
                </a:hlinkClick>
              </a:rPr>
              <a:t> https://ecommons.cornell.edu/handle/1813/66953</a:t>
            </a:r>
            <a:endParaRPr lang="en-US" b="1" dirty="0">
              <a:solidFill>
                <a:schemeClr val="bg1"/>
              </a:solidFill>
            </a:endParaRPr>
          </a:p>
          <a:p>
            <a:pPr algn="ctr"/>
            <a:endParaRPr lang="en-US" dirty="0">
              <a:solidFill>
                <a:schemeClr val="bg1"/>
              </a:solidFill>
            </a:endParaRPr>
          </a:p>
          <a:p>
            <a:pPr algn="ctr"/>
            <a:r>
              <a:rPr lang="en-US" dirty="0"/>
              <a:t>Lourdes Casanova</a:t>
            </a:r>
          </a:p>
          <a:p>
            <a:pPr algn="ctr"/>
            <a:r>
              <a:rPr lang="en-US" dirty="0"/>
              <a:t>Anne Miroux</a:t>
            </a:r>
          </a:p>
          <a:p>
            <a:pPr algn="ctr"/>
            <a:r>
              <a:rPr lang="en-US" dirty="0"/>
              <a:t>And EMI research team</a:t>
            </a:r>
          </a:p>
          <a:p>
            <a:pPr algn="ctr"/>
            <a:r>
              <a:rPr lang="en-US" dirty="0"/>
              <a:t>Lead by Daniel dos </a:t>
            </a:r>
            <a:r>
              <a:rPr lang="en-US" dirty="0" err="1"/>
              <a:t>Anjos</a:t>
            </a:r>
            <a:endParaRPr lang="en-US" dirty="0"/>
          </a:p>
          <a:p>
            <a:pPr algn="ctr"/>
            <a:r>
              <a:rPr lang="en-US" dirty="0" err="1"/>
              <a:t>Guatam</a:t>
            </a:r>
            <a:r>
              <a:rPr lang="en-US" dirty="0"/>
              <a:t> Jain</a:t>
            </a:r>
          </a:p>
          <a:p>
            <a:pPr algn="ctr"/>
            <a:r>
              <a:rPr lang="en-US" dirty="0"/>
              <a:t>Felipe Saenz</a:t>
            </a:r>
          </a:p>
          <a:p>
            <a:pPr algn="ctr"/>
            <a:r>
              <a:rPr lang="en-US" dirty="0" err="1"/>
              <a:t>Vineetha</a:t>
            </a:r>
            <a:r>
              <a:rPr lang="en-US" dirty="0"/>
              <a:t> </a:t>
            </a:r>
            <a:r>
              <a:rPr lang="en-US" dirty="0" err="1"/>
              <a:t>Pachava</a:t>
            </a:r>
            <a:endParaRPr lang="en-US" dirty="0"/>
          </a:p>
          <a:p>
            <a:pPr algn="ctr"/>
            <a:endParaRPr lang="en-US" b="1" dirty="0">
              <a:solidFill>
                <a:schemeClr val="bg1"/>
              </a:solidFill>
              <a:latin typeface="Arial Black" panose="020B0604020202020204" pitchFamily="34" charset="0"/>
              <a:cs typeface="Arial Black" panose="020B0604020202020204" pitchFamily="34" charset="0"/>
            </a:endParaRPr>
          </a:p>
          <a:p>
            <a:endParaRPr lang="fr-FR" dirty="0"/>
          </a:p>
        </p:txBody>
      </p:sp>
      <p:sp>
        <p:nvSpPr>
          <p:cNvPr id="5" name="ZoneTexte 4"/>
          <p:cNvSpPr txBox="1"/>
          <p:nvPr/>
        </p:nvSpPr>
        <p:spPr>
          <a:xfrm>
            <a:off x="2933700" y="6019800"/>
            <a:ext cx="234547" cy="307777"/>
          </a:xfrm>
          <a:prstGeom prst="rect">
            <a:avLst/>
          </a:prstGeom>
          <a:noFill/>
        </p:spPr>
        <p:txBody>
          <a:bodyPr wrap="none" rtlCol="0">
            <a:spAutoFit/>
          </a:bodyPr>
          <a:lstStyle/>
          <a:p>
            <a:r>
              <a:rPr lang="fr-FR" dirty="0"/>
              <a:t>.</a:t>
            </a:r>
          </a:p>
        </p:txBody>
      </p:sp>
      <p:pic>
        <p:nvPicPr>
          <p:cNvPr id="13" name="Picture 9">
            <a:extLst>
              <a:ext uri="{FF2B5EF4-FFF2-40B4-BE49-F238E27FC236}">
                <a16:creationId xmlns:a16="http://schemas.microsoft.com/office/drawing/2014/main" id="{3D65E363-8B24-B94E-A286-6A634AE67534}"/>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41000"/>
                    </a14:imgEffect>
                  </a14:imgLayer>
                </a14:imgProps>
              </a:ext>
              <a:ext uri="{28A0092B-C50C-407E-A947-70E740481C1C}">
                <a14:useLocalDpi xmlns:a14="http://schemas.microsoft.com/office/drawing/2010/main"/>
              </a:ext>
            </a:extLst>
          </a:blip>
          <a:stretch>
            <a:fillRect/>
          </a:stretch>
        </p:blipFill>
        <p:spPr>
          <a:xfrm>
            <a:off x="356534" y="5773487"/>
            <a:ext cx="3166225" cy="800401"/>
          </a:xfrm>
          <a:prstGeom prst="rect">
            <a:avLst/>
          </a:prstGeom>
          <a:solidFill>
            <a:srgbClr val="800000"/>
          </a:solidFill>
        </p:spPr>
      </p:pic>
      <p:sp>
        <p:nvSpPr>
          <p:cNvPr id="14" name="ZoneTexte 13"/>
          <p:cNvSpPr txBox="1"/>
          <p:nvPr/>
        </p:nvSpPr>
        <p:spPr>
          <a:xfrm>
            <a:off x="9512300" y="5465711"/>
            <a:ext cx="234547" cy="307777"/>
          </a:xfrm>
          <a:prstGeom prst="rect">
            <a:avLst/>
          </a:prstGeom>
          <a:noFill/>
        </p:spPr>
        <p:txBody>
          <a:bodyPr wrap="none" rtlCol="0">
            <a:spAutoFit/>
          </a:bodyPr>
          <a:lstStyle/>
          <a:p>
            <a:r>
              <a:rPr lang="fr-FR" dirty="0"/>
              <a:t>.</a:t>
            </a:r>
          </a:p>
        </p:txBody>
      </p:sp>
      <p:pic>
        <p:nvPicPr>
          <p:cNvPr id="15" name="Picture 17" descr="Instagram Brand Resources">
            <a:hlinkClick r:id="rId8"/>
            <a:extLst>
              <a:ext uri="{FF2B5EF4-FFF2-40B4-BE49-F238E27FC236}">
                <a16:creationId xmlns:a16="http://schemas.microsoft.com/office/drawing/2014/main" id="{9700F622-B001-447B-97A4-16622FB0E538}"/>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66021" y="4193249"/>
            <a:ext cx="501312" cy="479908"/>
          </a:xfrm>
          <a:prstGeom prst="rect">
            <a:avLst/>
          </a:prstGeom>
          <a:noFill/>
          <a:ln>
            <a:noFill/>
          </a:ln>
        </p:spPr>
      </p:pic>
      <p:pic>
        <p:nvPicPr>
          <p:cNvPr id="17" name="Picture 18">
            <a:hlinkClick r:id="rId10"/>
            <a:extLst>
              <a:ext uri="{FF2B5EF4-FFF2-40B4-BE49-F238E27FC236}">
                <a16:creationId xmlns:a16="http://schemas.microsoft.com/office/drawing/2014/main" id="{262E97CE-5230-4FF6-985C-8935FA5243F2}"/>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16614" y="4193249"/>
            <a:ext cx="501312" cy="479908"/>
          </a:xfrm>
          <a:prstGeom prst="rect">
            <a:avLst/>
          </a:prstGeom>
          <a:noFill/>
          <a:ln>
            <a:noFill/>
          </a:ln>
        </p:spPr>
      </p:pic>
      <p:pic>
        <p:nvPicPr>
          <p:cNvPr id="19" name="Picture 19" descr="Facebook Brand Resources">
            <a:hlinkClick r:id="rId12"/>
            <a:extLst>
              <a:ext uri="{FF2B5EF4-FFF2-40B4-BE49-F238E27FC236}">
                <a16:creationId xmlns:a16="http://schemas.microsoft.com/office/drawing/2014/main" id="{2C22C025-6953-48A9-8BC8-3897D46704D2}"/>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167207" y="4193249"/>
            <a:ext cx="501312" cy="479908"/>
          </a:xfrm>
          <a:prstGeom prst="rect">
            <a:avLst/>
          </a:prstGeom>
          <a:noFill/>
          <a:ln>
            <a:noFill/>
          </a:ln>
        </p:spPr>
      </p:pic>
      <p:pic>
        <p:nvPicPr>
          <p:cNvPr id="21" name="Picture 20" descr="Twitter link">
            <a:hlinkClick r:id="rId14"/>
            <a:extLst>
              <a:ext uri="{FF2B5EF4-FFF2-40B4-BE49-F238E27FC236}">
                <a16:creationId xmlns:a16="http://schemas.microsoft.com/office/drawing/2014/main" id="{663FB20F-F579-4D49-A974-B5513F0DEB88}"/>
              </a:ext>
            </a:extLst>
          </p:cNvPr>
          <p:cNvPicPr/>
          <p:nvPr/>
        </p:nvPicPr>
        <p:blipFill>
          <a:blip r:embed="rId15" cstate="print">
            <a:extLst>
              <a:ext uri="{28A0092B-C50C-407E-A947-70E740481C1C}">
                <a14:useLocalDpi xmlns:a14="http://schemas.microsoft.com/office/drawing/2010/main" val="0"/>
              </a:ext>
            </a:extLst>
          </a:blip>
          <a:stretch>
            <a:fillRect/>
          </a:stretch>
        </p:blipFill>
        <p:spPr>
          <a:xfrm>
            <a:off x="10674571" y="4045013"/>
            <a:ext cx="716160" cy="754142"/>
          </a:xfrm>
          <a:prstGeom prst="rect">
            <a:avLst/>
          </a:prstGeom>
        </p:spPr>
      </p:pic>
      <p:pic>
        <p:nvPicPr>
          <p:cNvPr id="22" name="Picture 21" descr="YouTube icon, full-color">
            <a:hlinkClick r:id="rId16"/>
            <a:extLst>
              <a:ext uri="{FF2B5EF4-FFF2-40B4-BE49-F238E27FC236}">
                <a16:creationId xmlns:a16="http://schemas.microsoft.com/office/drawing/2014/main" id="{05C12436-E556-4E84-A4CE-0FD59457A4D3}"/>
              </a:ext>
            </a:extLst>
          </p:cNvPr>
          <p:cNvPicPr/>
          <p:nvPr/>
        </p:nvPicPr>
        <p:blipFill rotWithShape="1">
          <a:blip r:embed="rId17" cstate="print">
            <a:extLst>
              <a:ext uri="{28A0092B-C50C-407E-A947-70E740481C1C}">
                <a14:useLocalDpi xmlns:a14="http://schemas.microsoft.com/office/drawing/2010/main" val="0"/>
              </a:ext>
            </a:extLst>
          </a:blip>
          <a:srcRect l="38306" t="36001" r="38546" b="36758"/>
          <a:stretch/>
        </p:blipFill>
        <p:spPr bwMode="auto">
          <a:xfrm>
            <a:off x="11325164" y="4220787"/>
            <a:ext cx="587251" cy="424833"/>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9252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8F21B641-6287-674F-8E6E-5BA3AA8AA9E0}"/>
              </a:ext>
            </a:extLst>
          </p:cNvPr>
          <p:cNvSpPr txBox="1"/>
          <p:nvPr/>
        </p:nvSpPr>
        <p:spPr>
          <a:xfrm>
            <a:off x="398010" y="3634401"/>
            <a:ext cx="3851032" cy="314635"/>
          </a:xfrm>
          <a:prstGeom prst="rect">
            <a:avLst/>
          </a:prstGeom>
          <a:noFill/>
          <a:ln cap="flat">
            <a:noFill/>
          </a:ln>
        </p:spPr>
        <p:txBody>
          <a:bodyPr vert="horz" wrap="square" lIns="0" tIns="0" rIns="0" bIns="0" anchor="t" anchorCtr="0" compatLnSpc="1">
            <a:spAutoFit/>
          </a:bodyPr>
          <a:lstStyle/>
          <a:p>
            <a:pPr marL="1196336" marR="5084" lvl="0" indent="-1184276" algn="l" defTabSz="914400" rtl="0" fontAlgn="auto" hangingPunct="1">
              <a:lnSpc>
                <a:spcPct val="1108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85" baseline="0">
                <a:solidFill>
                  <a:srgbClr val="FFFFFF"/>
                </a:solidFill>
                <a:uFillTx/>
                <a:latin typeface="Arial" pitchFamily="34"/>
                <a:cs typeface="Arial" pitchFamily="34"/>
              </a:rPr>
              <a:t>Lourdes</a:t>
            </a:r>
            <a:r>
              <a:rPr lang="en-US" sz="2000" b="0" i="0" u="none" strike="noStrike" kern="1200" cap="none" spc="-200" baseline="0">
                <a:solidFill>
                  <a:srgbClr val="FFFFFF"/>
                </a:solidFill>
                <a:uFillTx/>
                <a:latin typeface="Arial" pitchFamily="34"/>
                <a:cs typeface="Arial" pitchFamily="34"/>
              </a:rPr>
              <a:t> </a:t>
            </a:r>
            <a:r>
              <a:rPr lang="en-US" sz="2000" b="0" i="0" u="none" strike="noStrike" kern="1200" cap="none" spc="-125" baseline="0">
                <a:solidFill>
                  <a:srgbClr val="FFFFFF"/>
                </a:solidFill>
                <a:uFillTx/>
                <a:latin typeface="Arial" pitchFamily="34"/>
                <a:cs typeface="Arial" pitchFamily="34"/>
              </a:rPr>
              <a:t>Casanova,</a:t>
            </a:r>
            <a:r>
              <a:rPr lang="en-US" sz="2000" b="0" i="0" u="none" strike="noStrike" kern="1200" cap="none" spc="-195" baseline="0">
                <a:solidFill>
                  <a:srgbClr val="FFFFFF"/>
                </a:solidFill>
                <a:uFillTx/>
                <a:latin typeface="Arial" pitchFamily="34"/>
                <a:cs typeface="Arial" pitchFamily="34"/>
              </a:rPr>
              <a:t> </a:t>
            </a:r>
            <a:r>
              <a:rPr lang="en-US" sz="2000" b="0" i="0" u="none" strike="noStrike" kern="1200" cap="none" spc="-125" baseline="0">
                <a:solidFill>
                  <a:srgbClr val="FFFFFF"/>
                </a:solidFill>
                <a:uFillTx/>
                <a:latin typeface="Arial" pitchFamily="34"/>
                <a:cs typeface="Arial" pitchFamily="34"/>
              </a:rPr>
              <a:t>Anne </a:t>
            </a:r>
            <a:r>
              <a:rPr lang="en-US" sz="2000" b="0" i="0" u="none" strike="noStrike" kern="1200" cap="none" spc="-95" baseline="0">
                <a:solidFill>
                  <a:srgbClr val="FFFFFF"/>
                </a:solidFill>
                <a:uFillTx/>
                <a:latin typeface="Arial" pitchFamily="34"/>
                <a:cs typeface="Arial" pitchFamily="34"/>
              </a:rPr>
              <a:t>Miroux</a:t>
            </a:r>
            <a:endParaRPr lang="en-US" sz="1400" b="0" i="0" u="none" strike="noStrike" kern="1200" cap="none" spc="0" baseline="0">
              <a:solidFill>
                <a:srgbClr val="FFFFFF"/>
              </a:solidFill>
              <a:uFillTx/>
              <a:latin typeface="Arial" pitchFamily="34"/>
              <a:cs typeface="Arial" pitchFamily="34"/>
            </a:endParaRPr>
          </a:p>
        </p:txBody>
      </p:sp>
      <p:pic>
        <p:nvPicPr>
          <p:cNvPr id="3" name="Picture 10">
            <a:extLst>
              <a:ext uri="{FF2B5EF4-FFF2-40B4-BE49-F238E27FC236}">
                <a16:creationId xmlns:a16="http://schemas.microsoft.com/office/drawing/2014/main" id="{C93F6D86-D8C5-0C41-A50A-9BD675E5A2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4638" y="990231"/>
            <a:ext cx="3372786" cy="4345873"/>
          </a:xfrm>
          <a:prstGeom prst="rect">
            <a:avLst/>
          </a:prstGeom>
          <a:noFill/>
          <a:ln cap="flat">
            <a:noFill/>
          </a:ln>
        </p:spPr>
      </p:pic>
      <p:sp>
        <p:nvSpPr>
          <p:cNvPr id="4" name="Rectangle 1">
            <a:extLst>
              <a:ext uri="{FF2B5EF4-FFF2-40B4-BE49-F238E27FC236}">
                <a16:creationId xmlns:a16="http://schemas.microsoft.com/office/drawing/2014/main" id="{E428A574-AF56-1441-9B50-D672C812205C}"/>
              </a:ext>
            </a:extLst>
          </p:cNvPr>
          <p:cNvSpPr/>
          <p:nvPr/>
        </p:nvSpPr>
        <p:spPr>
          <a:xfrm>
            <a:off x="8763347" y="634068"/>
            <a:ext cx="5010363" cy="3077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dirty="0">
                <a:solidFill>
                  <a:srgbClr val="000000"/>
                </a:solidFill>
                <a:uFillTx/>
                <a:latin typeface="Calibri"/>
                <a:hlinkClick r:id="rId4" tooltip="http://bit.ly/bookchina"/>
              </a:rPr>
              <a:t>http://bit.ly/bookchina</a:t>
            </a:r>
            <a:endParaRPr lang="en-US" sz="1400" b="0" i="0" u="none" strike="noStrike" kern="1200" cap="none" spc="0" baseline="0" dirty="0">
              <a:solidFill>
                <a:srgbClr val="000000"/>
              </a:solidFill>
              <a:uFillTx/>
              <a:latin typeface="Calibri"/>
            </a:endParaRPr>
          </a:p>
        </p:txBody>
      </p:sp>
      <p:sp>
        <p:nvSpPr>
          <p:cNvPr id="8" name="Rectangle 10">
            <a:extLst>
              <a:ext uri="{FF2B5EF4-FFF2-40B4-BE49-F238E27FC236}">
                <a16:creationId xmlns:a16="http://schemas.microsoft.com/office/drawing/2014/main" id="{7505DFD2-6352-404F-9FD6-FBFC0F094DE9}"/>
              </a:ext>
            </a:extLst>
          </p:cNvPr>
          <p:cNvSpPr/>
          <p:nvPr/>
        </p:nvSpPr>
        <p:spPr>
          <a:xfrm>
            <a:off x="2078979" y="296686"/>
            <a:ext cx="6986518" cy="312916"/>
          </a:xfrm>
          <a:prstGeom prst="rect">
            <a:avLst/>
          </a:prstGeom>
          <a:noFill/>
          <a:ln cap="flat">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9" name="Title 2">
            <a:extLst>
              <a:ext uri="{FF2B5EF4-FFF2-40B4-BE49-F238E27FC236}">
                <a16:creationId xmlns:a16="http://schemas.microsoft.com/office/drawing/2014/main" id="{C1056620-5E1D-CB43-B968-ACC889854FCF}"/>
              </a:ext>
            </a:extLst>
          </p:cNvPr>
          <p:cNvSpPr txBox="1">
            <a:spLocks noGrp="1"/>
          </p:cNvSpPr>
          <p:nvPr>
            <p:ph type="title"/>
          </p:nvPr>
        </p:nvSpPr>
        <p:spPr>
          <a:xfrm>
            <a:off x="650077" y="296686"/>
            <a:ext cx="8933309" cy="860833"/>
          </a:xfrm>
        </p:spPr>
        <p:txBody>
          <a:bodyPr>
            <a:normAutofit fontScale="90000"/>
          </a:bodyPr>
          <a:lstStyle/>
          <a:p>
            <a:pPr lvl="0"/>
            <a:r>
              <a:rPr lang="en-US" sz="1600" dirty="0">
                <a:solidFill>
                  <a:srgbClr val="000000"/>
                </a:solidFill>
              </a:rPr>
              <a:t>Casanova, L.; </a:t>
            </a:r>
            <a:r>
              <a:rPr lang="en-US" sz="1600" dirty="0" err="1">
                <a:solidFill>
                  <a:srgbClr val="000000"/>
                </a:solidFill>
              </a:rPr>
              <a:t>Miroux</a:t>
            </a:r>
            <a:r>
              <a:rPr lang="en-US" sz="1600" dirty="0">
                <a:solidFill>
                  <a:srgbClr val="000000"/>
                </a:solidFill>
              </a:rPr>
              <a:t>, A. </a:t>
            </a:r>
            <a:r>
              <a:rPr lang="en-US" sz="1600" i="1" dirty="0">
                <a:solidFill>
                  <a:srgbClr val="000000"/>
                </a:solidFill>
              </a:rPr>
              <a:t>Emerging Markets Multinationals Report</a:t>
            </a:r>
            <a:r>
              <a:rPr lang="en-US" sz="1600" dirty="0">
                <a:solidFill>
                  <a:srgbClr val="000000"/>
                </a:solidFill>
              </a:rPr>
              <a:t>. 2016-2017-2018- 2019-2020 . ISSN 2689-0127 </a:t>
            </a:r>
            <a:r>
              <a:rPr lang="en-US" sz="1600" dirty="0">
                <a:hlinkClick r:id="rId5"/>
              </a:rPr>
              <a:t>https://ecommons.cornell.edu/handle/1813/66953</a:t>
            </a:r>
            <a:r>
              <a:rPr lang="en-US" sz="1600" dirty="0"/>
              <a:t/>
            </a:r>
            <a:br>
              <a:rPr lang="en-US" sz="1600" dirty="0"/>
            </a:br>
            <a:r>
              <a:rPr lang="en-US" sz="1600" dirty="0"/>
              <a:t/>
            </a:r>
            <a:br>
              <a:rPr lang="en-US" sz="1600" dirty="0"/>
            </a:br>
            <a:endParaRPr lang="en-US" sz="1600" dirty="0">
              <a:solidFill>
                <a:srgbClr val="000000"/>
              </a:solidFill>
            </a:endParaRPr>
          </a:p>
        </p:txBody>
      </p:sp>
      <p:sp>
        <p:nvSpPr>
          <p:cNvPr id="10" name="Rectangle 4">
            <a:extLst>
              <a:ext uri="{FF2B5EF4-FFF2-40B4-BE49-F238E27FC236}">
                <a16:creationId xmlns:a16="http://schemas.microsoft.com/office/drawing/2014/main" id="{C08405A0-91E6-0C4E-9914-C03A9B6B7119}"/>
              </a:ext>
            </a:extLst>
          </p:cNvPr>
          <p:cNvSpPr/>
          <p:nvPr/>
        </p:nvSpPr>
        <p:spPr>
          <a:xfrm>
            <a:off x="547628" y="5124023"/>
            <a:ext cx="11446450" cy="1569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entury Gothic" pitchFamily="34"/>
              </a:rPr>
              <a:t>2016: The China Surge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entury Gothic" pitchFamily="34"/>
              </a:rPr>
              <a:t>2017: Emerging Multinationals in a Changing World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entury Gothic" pitchFamily="34"/>
              </a:rPr>
              <a:t>2018: Reshaping Globalization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entury Gothic" pitchFamily="34"/>
              </a:rPr>
              <a:t>2019: Constructive engagement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entury Gothic" pitchFamily="34"/>
              </a:rPr>
              <a:t>2020: 10 years that changed</a:t>
            </a:r>
            <a:r>
              <a:rPr lang="en-US" sz="1600" dirty="0">
                <a:solidFill>
                  <a:srgbClr val="000000"/>
                </a:solidFill>
                <a:latin typeface="Century Gothic" pitchFamily="34"/>
              </a:rPr>
              <a:t> emerging markets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entury Gothic" pitchFamily="34"/>
              </a:rPr>
              <a:t>2021: </a:t>
            </a:r>
            <a:r>
              <a:rPr lang="en-US" sz="1600" dirty="0">
                <a:solidFill>
                  <a:srgbClr val="000000"/>
                </a:solidFill>
                <a:latin typeface="Century Gothic" pitchFamily="34"/>
              </a:rPr>
              <a:t>Emerging Market Multinationals, building the future on ESG excellence </a:t>
            </a:r>
            <a:r>
              <a:rPr lang="en-US" sz="1600" dirty="0">
                <a:solidFill>
                  <a:srgbClr val="000000"/>
                </a:solidFill>
                <a:latin typeface="Century Gothic" pitchFamily="34"/>
                <a:hlinkClick r:id="rId6"/>
              </a:rPr>
              <a:t>www.emiconference.com</a:t>
            </a:r>
            <a:r>
              <a:rPr lang="en-US" sz="1600" dirty="0">
                <a:solidFill>
                  <a:srgbClr val="000000"/>
                </a:solidFill>
                <a:latin typeface="Century Gothic" pitchFamily="34"/>
              </a:rPr>
              <a:t> </a:t>
            </a:r>
            <a:endParaRPr lang="en-US" sz="1600" b="0" i="0" u="none" strike="noStrike" kern="1200" cap="none" spc="0" baseline="0" dirty="0">
              <a:solidFill>
                <a:srgbClr val="000000"/>
              </a:solidFill>
              <a:uFillTx/>
              <a:latin typeface="Calibri"/>
            </a:endParaRPr>
          </a:p>
        </p:txBody>
      </p:sp>
      <p:grpSp>
        <p:nvGrpSpPr>
          <p:cNvPr id="13" name="Group 9">
            <a:extLst>
              <a:ext uri="{FF2B5EF4-FFF2-40B4-BE49-F238E27FC236}">
                <a16:creationId xmlns:a16="http://schemas.microsoft.com/office/drawing/2014/main" id="{96630906-907D-DD42-A12A-07051AF1DAB1}"/>
              </a:ext>
            </a:extLst>
          </p:cNvPr>
          <p:cNvGrpSpPr/>
          <p:nvPr/>
        </p:nvGrpSpPr>
        <p:grpSpPr>
          <a:xfrm>
            <a:off x="650077" y="1006278"/>
            <a:ext cx="3187539" cy="3973044"/>
            <a:chOff x="226396" y="990231"/>
            <a:chExt cx="3458251" cy="3959690"/>
          </a:xfrm>
        </p:grpSpPr>
        <p:pic>
          <p:nvPicPr>
            <p:cNvPr id="14" name="Image">
              <a:extLst>
                <a:ext uri="{FF2B5EF4-FFF2-40B4-BE49-F238E27FC236}">
                  <a16:creationId xmlns:a16="http://schemas.microsoft.com/office/drawing/2014/main" id="{AB5ED860-D40D-7F4E-9518-8E1FC0D144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6396" y="990231"/>
              <a:ext cx="1081543" cy="894868"/>
            </a:xfrm>
            <a:prstGeom prst="rect">
              <a:avLst/>
            </a:prstGeom>
            <a:noFill/>
            <a:ln cap="flat">
              <a:noFill/>
            </a:ln>
          </p:spPr>
        </p:pic>
        <p:pic>
          <p:nvPicPr>
            <p:cNvPr id="15" name="Image">
              <a:extLst>
                <a:ext uri="{FF2B5EF4-FFF2-40B4-BE49-F238E27FC236}">
                  <a16:creationId xmlns:a16="http://schemas.microsoft.com/office/drawing/2014/main" id="{611A0A90-EB68-044F-BB2B-218D6E3E3F79}"/>
                </a:ext>
              </a:extLst>
            </p:cNvPr>
            <p:cNvPicPr>
              <a:picLocks noChangeAspect="1"/>
            </p:cNvPicPr>
            <p:nvPr/>
          </p:nvPicPr>
          <p:blipFill>
            <a:blip r:embed="rId8"/>
            <a:stretch>
              <a:fillRect/>
            </a:stretch>
          </p:blipFill>
          <p:spPr>
            <a:xfrm>
              <a:off x="1307939" y="990231"/>
              <a:ext cx="2376699" cy="902540"/>
            </a:xfrm>
            <a:prstGeom prst="rect">
              <a:avLst/>
            </a:prstGeom>
            <a:noFill/>
            <a:ln cap="flat">
              <a:noFill/>
            </a:ln>
          </p:spPr>
        </p:pic>
        <p:pic>
          <p:nvPicPr>
            <p:cNvPr id="16" name="Image">
              <a:extLst>
                <a:ext uri="{FF2B5EF4-FFF2-40B4-BE49-F238E27FC236}">
                  <a16:creationId xmlns:a16="http://schemas.microsoft.com/office/drawing/2014/main" id="{70201C5B-D5E3-7D42-BDB5-EC1B87DD75CE}"/>
                </a:ext>
              </a:extLst>
            </p:cNvPr>
            <p:cNvPicPr>
              <a:picLocks noChangeAspect="1"/>
            </p:cNvPicPr>
            <p:nvPr/>
          </p:nvPicPr>
          <p:blipFill>
            <a:blip r:embed="rId9"/>
            <a:stretch>
              <a:fillRect/>
            </a:stretch>
          </p:blipFill>
          <p:spPr>
            <a:xfrm>
              <a:off x="226396" y="1885099"/>
              <a:ext cx="2188790" cy="939600"/>
            </a:xfrm>
            <a:prstGeom prst="rect">
              <a:avLst/>
            </a:prstGeom>
            <a:noFill/>
            <a:ln cap="flat">
              <a:noFill/>
            </a:ln>
          </p:spPr>
        </p:pic>
        <p:pic>
          <p:nvPicPr>
            <p:cNvPr id="17" name="Picture 25" descr="The picture shows the EMI's logo, a red background with white brigde in the center, with monuments of the rich countries, like Liberty State, in the left side of the bridge, and monuments of emerging countries, like Taj Mahal, The Angel of Independence, and Christ the Redeemer, in the right.">
              <a:extLst>
                <a:ext uri="{FF2B5EF4-FFF2-40B4-BE49-F238E27FC236}">
                  <a16:creationId xmlns:a16="http://schemas.microsoft.com/office/drawing/2014/main" id="{D6BEDA2C-2F5E-8044-8790-D9A8808821C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72813" y="1892771"/>
              <a:ext cx="1311834" cy="931929"/>
            </a:xfrm>
            <a:prstGeom prst="rect">
              <a:avLst/>
            </a:prstGeom>
            <a:noFill/>
            <a:ln cap="flat">
              <a:noFill/>
            </a:ln>
          </p:spPr>
        </p:pic>
        <p:pic>
          <p:nvPicPr>
            <p:cNvPr id="18" name="Picture 16">
              <a:extLst>
                <a:ext uri="{FF2B5EF4-FFF2-40B4-BE49-F238E27FC236}">
                  <a16:creationId xmlns:a16="http://schemas.microsoft.com/office/drawing/2014/main" id="{443A17C7-FDEC-3D49-8700-CB13B288B33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6396" y="2771299"/>
              <a:ext cx="3458242" cy="2178622"/>
            </a:xfrm>
            <a:prstGeom prst="rect">
              <a:avLst/>
            </a:prstGeom>
            <a:noFill/>
            <a:ln cap="flat">
              <a:noFill/>
            </a:ln>
          </p:spPr>
        </p:pic>
      </p:grpSp>
      <p:sp>
        <p:nvSpPr>
          <p:cNvPr id="20" name="Rectangle 19">
            <a:extLst>
              <a:ext uri="{FF2B5EF4-FFF2-40B4-BE49-F238E27FC236}">
                <a16:creationId xmlns:a16="http://schemas.microsoft.com/office/drawing/2014/main" id="{CFC03E36-4030-B643-A7EF-714C92047A84}"/>
              </a:ext>
            </a:extLst>
          </p:cNvPr>
          <p:cNvSpPr/>
          <p:nvPr/>
        </p:nvSpPr>
        <p:spPr>
          <a:xfrm>
            <a:off x="4054740" y="1694221"/>
            <a:ext cx="4133930" cy="2031325"/>
          </a:xfrm>
          <a:prstGeom prst="rect">
            <a:avLst/>
          </a:prstGeom>
        </p:spPr>
        <p:txBody>
          <a:bodyPr wrap="square">
            <a:spAutoFit/>
          </a:bodyPr>
          <a:lstStyle/>
          <a:p>
            <a:pPr lvl="0">
              <a:defRPr sz="1800" b="0" i="0" u="none" strike="noStrike" kern="0" cap="none" spc="0" baseline="0">
                <a:solidFill>
                  <a:srgbClr val="000000"/>
                </a:solidFill>
                <a:uFillTx/>
              </a:defRPr>
            </a:pPr>
            <a:r>
              <a:rPr lang="en-US" sz="1400" i="1" dirty="0">
                <a:solidFill>
                  <a:srgbClr val="000000"/>
                </a:solidFill>
              </a:rPr>
              <a:t>EMI RESEARCH TEAM 2021</a:t>
            </a:r>
          </a:p>
          <a:p>
            <a:pPr lvl="0">
              <a:defRPr sz="1800" b="0" i="0" u="none" strike="noStrike" kern="0" cap="none" spc="0" baseline="0">
                <a:solidFill>
                  <a:srgbClr val="000000"/>
                </a:solidFill>
                <a:uFillTx/>
              </a:defRPr>
            </a:pPr>
            <a:r>
              <a:rPr lang="en-US" sz="1400" i="1" dirty="0">
                <a:solidFill>
                  <a:srgbClr val="000000"/>
                </a:solidFill>
              </a:rPr>
              <a:t>Including </a:t>
            </a:r>
          </a:p>
          <a:p>
            <a:pPr lvl="0">
              <a:defRPr sz="1800" b="0" i="0" u="none" strike="noStrike" kern="0" cap="none" spc="0" baseline="0">
                <a:solidFill>
                  <a:srgbClr val="000000"/>
                </a:solidFill>
                <a:uFillTx/>
              </a:defRPr>
            </a:pPr>
            <a:r>
              <a:rPr lang="en-US" sz="1400" i="1" dirty="0">
                <a:solidFill>
                  <a:srgbClr val="000000"/>
                </a:solidFill>
              </a:rPr>
              <a:t>Daniel dos Anjos</a:t>
            </a:r>
            <a:r>
              <a:rPr lang="en-US" sz="1400" dirty="0">
                <a:solidFill>
                  <a:srgbClr val="000000"/>
                </a:solidFill>
              </a:rPr>
              <a:t>, lead Research Assistant </a:t>
            </a:r>
          </a:p>
          <a:p>
            <a:pPr lvl="0">
              <a:defRPr sz="1800" b="0" i="0" u="none" strike="noStrike" kern="0" cap="none" spc="0" baseline="0">
                <a:solidFill>
                  <a:srgbClr val="000000"/>
                </a:solidFill>
                <a:uFillTx/>
              </a:defRPr>
            </a:pPr>
            <a:r>
              <a:rPr lang="en-US" sz="1400" i="1" dirty="0" err="1">
                <a:solidFill>
                  <a:srgbClr val="000000"/>
                </a:solidFill>
              </a:rPr>
              <a:t>Vineetha</a:t>
            </a:r>
            <a:r>
              <a:rPr lang="en-US" sz="1400" i="1" dirty="0">
                <a:solidFill>
                  <a:srgbClr val="000000"/>
                </a:solidFill>
              </a:rPr>
              <a:t> </a:t>
            </a:r>
            <a:r>
              <a:rPr lang="en-US" sz="1400" i="1" dirty="0" err="1">
                <a:solidFill>
                  <a:srgbClr val="000000"/>
                </a:solidFill>
              </a:rPr>
              <a:t>Pachava</a:t>
            </a:r>
            <a:r>
              <a:rPr lang="en-US" sz="1400" dirty="0">
                <a:solidFill>
                  <a:srgbClr val="000000"/>
                </a:solidFill>
              </a:rPr>
              <a:t> </a:t>
            </a:r>
          </a:p>
          <a:p>
            <a:pPr lvl="0">
              <a:defRPr sz="1800" b="0" i="0" u="none" strike="noStrike" kern="0" cap="none" spc="0" baseline="0">
                <a:solidFill>
                  <a:srgbClr val="000000"/>
                </a:solidFill>
                <a:uFillTx/>
              </a:defRPr>
            </a:pPr>
            <a:r>
              <a:rPr lang="en-US" sz="1400" i="1" dirty="0" err="1">
                <a:solidFill>
                  <a:srgbClr val="000000"/>
                </a:solidFill>
              </a:rPr>
              <a:t>Mihika</a:t>
            </a:r>
            <a:r>
              <a:rPr lang="en-US" sz="1400" i="1" dirty="0">
                <a:solidFill>
                  <a:srgbClr val="000000"/>
                </a:solidFill>
              </a:rPr>
              <a:t> </a:t>
            </a:r>
            <a:r>
              <a:rPr lang="en-US" sz="1400" i="1" dirty="0" err="1">
                <a:solidFill>
                  <a:srgbClr val="000000"/>
                </a:solidFill>
              </a:rPr>
              <a:t>Badjate</a:t>
            </a:r>
            <a:r>
              <a:rPr lang="en-US" sz="1400" dirty="0">
                <a:solidFill>
                  <a:srgbClr val="000000"/>
                </a:solidFill>
              </a:rPr>
              <a:t> </a:t>
            </a:r>
          </a:p>
          <a:p>
            <a:pPr lvl="0">
              <a:defRPr sz="1800" b="0" i="0" u="none" strike="noStrike" kern="0" cap="none" spc="0" baseline="0">
                <a:solidFill>
                  <a:srgbClr val="000000"/>
                </a:solidFill>
                <a:uFillTx/>
              </a:defRPr>
            </a:pPr>
            <a:r>
              <a:rPr lang="en-US" sz="1400" i="1" dirty="0" err="1">
                <a:solidFill>
                  <a:srgbClr val="000000"/>
                </a:solidFill>
              </a:rPr>
              <a:t>Vritika</a:t>
            </a:r>
            <a:r>
              <a:rPr lang="en-US" sz="1400" i="1" dirty="0">
                <a:solidFill>
                  <a:srgbClr val="000000"/>
                </a:solidFill>
              </a:rPr>
              <a:t> </a:t>
            </a:r>
            <a:r>
              <a:rPr lang="en-US" sz="1400" i="1" dirty="0" err="1">
                <a:solidFill>
                  <a:srgbClr val="000000"/>
                </a:solidFill>
              </a:rPr>
              <a:t>Patni</a:t>
            </a:r>
            <a:endParaRPr lang="en-US" sz="1400" i="1" dirty="0">
              <a:solidFill>
                <a:srgbClr val="000000"/>
              </a:solidFill>
            </a:endParaRPr>
          </a:p>
          <a:p>
            <a:pPr lvl="0">
              <a:defRPr sz="1800" b="0" i="0" u="none" strike="noStrike" kern="0" cap="none" spc="0" baseline="0">
                <a:solidFill>
                  <a:srgbClr val="000000"/>
                </a:solidFill>
                <a:uFillTx/>
              </a:defRPr>
            </a:pPr>
            <a:r>
              <a:rPr lang="en-US" sz="1400" i="1" dirty="0">
                <a:solidFill>
                  <a:srgbClr val="000000"/>
                </a:solidFill>
              </a:rPr>
              <a:t>EMI interns</a:t>
            </a:r>
          </a:p>
          <a:p>
            <a:pPr>
              <a:defRPr sz="1800" b="0" i="0" u="none" strike="noStrike" kern="0" cap="none" spc="0" baseline="0">
                <a:solidFill>
                  <a:srgbClr val="000000"/>
                </a:solidFill>
                <a:uFillTx/>
              </a:defRPr>
            </a:pPr>
            <a:r>
              <a:rPr lang="en-US" sz="1400" dirty="0">
                <a:latin typeface="Arial" panose="020B0604020202020204" pitchFamily="34" charset="0"/>
                <a:cs typeface="Arial" panose="020B0604020202020204" pitchFamily="34" charset="0"/>
                <a:hlinkClick r:id="rId5"/>
              </a:rPr>
              <a:t>https://ecommons.cornell.edu/handle/1813/66953</a:t>
            </a:r>
            <a:endParaRPr lang="en-US" sz="1400" dirty="0">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with medium confidence">
            <a:extLst>
              <a:ext uri="{FF2B5EF4-FFF2-40B4-BE49-F238E27FC236}">
                <a16:creationId xmlns:a16="http://schemas.microsoft.com/office/drawing/2014/main" id="{5B114329-74D1-C541-B6BF-F84BA74F077B}"/>
              </a:ext>
            </a:extLst>
          </p:cNvPr>
          <p:cNvPicPr>
            <a:picLocks noChangeAspect="1"/>
          </p:cNvPicPr>
          <p:nvPr/>
        </p:nvPicPr>
        <p:blipFill rotWithShape="1">
          <a:blip r:embed="rId2"/>
          <a:srcRect r="2" b="1250"/>
          <a:stretch/>
        </p:blipFill>
        <p:spPr>
          <a:xfrm>
            <a:off x="0" y="-69496"/>
            <a:ext cx="4635500" cy="6927495"/>
          </a:xfrm>
          <a:prstGeom prst="rect">
            <a:avLst/>
          </a:prstGeom>
          <a:effectLst/>
        </p:spPr>
      </p:pic>
      <p:sp>
        <p:nvSpPr>
          <p:cNvPr id="3" name="Rectangle 2">
            <a:extLst>
              <a:ext uri="{FF2B5EF4-FFF2-40B4-BE49-F238E27FC236}">
                <a16:creationId xmlns:a16="http://schemas.microsoft.com/office/drawing/2014/main" id="{AF5EE0EB-05E5-3946-B49E-954CDF8FCB71}"/>
              </a:ext>
            </a:extLst>
          </p:cNvPr>
          <p:cNvSpPr/>
          <p:nvPr/>
        </p:nvSpPr>
        <p:spPr>
          <a:xfrm>
            <a:off x="5317878" y="5990988"/>
            <a:ext cx="5941507" cy="1031641"/>
          </a:xfrm>
          <a:prstGeom prst="rect">
            <a:avLst/>
          </a:prstGeom>
        </p:spPr>
        <p:txBody>
          <a:bodyPr wrap="square" lIns="76785" tIns="38392" rIns="76785" bIns="38392">
            <a:spAutoFit/>
          </a:bodyPr>
          <a:lstStyle/>
          <a:p>
            <a:r>
              <a:rPr lang="en-US" sz="1600" dirty="0">
                <a:solidFill>
                  <a:schemeClr val="tx1"/>
                </a:solidFill>
                <a:latin typeface="Calibri" panose="020F0502020204030204" pitchFamily="34" charset="0"/>
                <a:ea typeface="Century Gothic"/>
                <a:cs typeface="Calibri" panose="020F0502020204030204" pitchFamily="34" charset="0"/>
                <a:sym typeface="Century Gothic"/>
              </a:rPr>
              <a:t>Cambridge University Press - 2021</a:t>
            </a:r>
            <a:endParaRPr lang="en-US" sz="1600" dirty="0">
              <a:solidFill>
                <a:schemeClr val="tx1"/>
              </a:solidFill>
              <a:latin typeface="Calibri" panose="020F0502020204030204" pitchFamily="34" charset="0"/>
              <a:cs typeface="Calibri" panose="020F0502020204030204" pitchFamily="34" charset="0"/>
              <a:sym typeface="Century Gothic"/>
            </a:endParaRPr>
          </a:p>
          <a:p>
            <a:r>
              <a:rPr lang="en-US" sz="1600" dirty="0">
                <a:solidFill>
                  <a:schemeClr val="tx1"/>
                </a:solidFill>
                <a:latin typeface="Calibri" panose="020F0502020204030204" pitchFamily="34" charset="0"/>
                <a:ea typeface="Century Gothic"/>
                <a:cs typeface="Calibri" panose="020F0502020204030204" pitchFamily="34" charset="0"/>
                <a:sym typeface="Century Gothic"/>
              </a:rPr>
              <a:t>A Global Project </a:t>
            </a:r>
          </a:p>
          <a:p>
            <a:r>
              <a:rPr lang="en-US" sz="1600" dirty="0">
                <a:solidFill>
                  <a:schemeClr val="tx1"/>
                </a:solidFill>
                <a:latin typeface="Calibri" panose="020F0502020204030204" pitchFamily="34" charset="0"/>
                <a:ea typeface="Century Gothic"/>
                <a:cs typeface="Calibri" panose="020F0502020204030204" pitchFamily="34" charset="0"/>
                <a:sym typeface="Century Gothic"/>
              </a:rPr>
              <a:t>18 contributors from 3 continents - 8 different countries</a:t>
            </a:r>
          </a:p>
          <a:p>
            <a:pPr lvl="0"/>
            <a:r>
              <a:rPr lang="en-US" dirty="0">
                <a:solidFill>
                  <a:srgbClr val="585858"/>
                </a:solidFill>
                <a:latin typeface="Calibri" panose="020F0502020204030204" pitchFamily="34" charset="0"/>
                <a:ea typeface="Century Gothic"/>
                <a:cs typeface="Calibri" panose="020F0502020204030204" pitchFamily="34" charset="0"/>
                <a:sym typeface="Century Gothic"/>
              </a:rPr>
              <a:t> </a:t>
            </a:r>
            <a:endParaRPr lang="en-US" dirty="0">
              <a:latin typeface="Calibri" panose="020F0502020204030204" pitchFamily="34" charset="0"/>
              <a:cs typeface="Calibri" panose="020F0502020204030204" pitchFamily="34" charset="0"/>
            </a:endParaRPr>
          </a:p>
        </p:txBody>
      </p:sp>
      <p:pic>
        <p:nvPicPr>
          <p:cNvPr id="6042" name="Google Shape;55;p2" descr="No photo description available.">
            <a:extLst>
              <a:ext uri="{FF2B5EF4-FFF2-40B4-BE49-F238E27FC236}">
                <a16:creationId xmlns:a16="http://schemas.microsoft.com/office/drawing/2014/main" id="{401DF85D-91EF-B945-A13A-D218B034A01E}"/>
              </a:ext>
            </a:extLst>
          </p:cNvPr>
          <p:cNvPicPr preferRelativeResize="0"/>
          <p:nvPr/>
        </p:nvPicPr>
        <p:blipFill rotWithShape="1">
          <a:blip r:embed="rId3">
            <a:alphaModFix/>
          </a:blip>
          <a:srcRect/>
          <a:stretch/>
        </p:blipFill>
        <p:spPr>
          <a:xfrm>
            <a:off x="5462219" y="164041"/>
            <a:ext cx="2183517" cy="1062410"/>
          </a:xfrm>
          <a:prstGeom prst="rect">
            <a:avLst/>
          </a:prstGeom>
          <a:noFill/>
          <a:ln>
            <a:noFill/>
          </a:ln>
        </p:spPr>
      </p:pic>
      <p:grpSp>
        <p:nvGrpSpPr>
          <p:cNvPr id="7" name="Google Shape;45;p2">
            <a:extLst>
              <a:ext uri="{FF2B5EF4-FFF2-40B4-BE49-F238E27FC236}">
                <a16:creationId xmlns:a16="http://schemas.microsoft.com/office/drawing/2014/main" id="{2427342E-2950-6546-AD06-2A9A5887A7D7}"/>
              </a:ext>
            </a:extLst>
          </p:cNvPr>
          <p:cNvGrpSpPr/>
          <p:nvPr/>
        </p:nvGrpSpPr>
        <p:grpSpPr>
          <a:xfrm>
            <a:off x="5102257" y="1449539"/>
            <a:ext cx="4403521" cy="4311672"/>
            <a:chOff x="2400485" y="541799"/>
            <a:chExt cx="14048089" cy="8955379"/>
          </a:xfrm>
          <a:solidFill>
            <a:schemeClr val="bg2"/>
          </a:solidFill>
        </p:grpSpPr>
        <p:sp>
          <p:nvSpPr>
            <p:cNvPr id="9" name="Google Shape;47;p2">
              <a:extLst>
                <a:ext uri="{FF2B5EF4-FFF2-40B4-BE49-F238E27FC236}">
                  <a16:creationId xmlns:a16="http://schemas.microsoft.com/office/drawing/2014/main" id="{A1485DC7-B3EE-F245-A749-79F00693D75A}"/>
                </a:ext>
              </a:extLst>
            </p:cNvPr>
            <p:cNvSpPr/>
            <p:nvPr/>
          </p:nvSpPr>
          <p:spPr>
            <a:xfrm>
              <a:off x="2400486" y="541799"/>
              <a:ext cx="4239822" cy="2950245"/>
            </a:xfrm>
            <a:prstGeom prst="rect">
              <a:avLst/>
            </a:prstGeom>
            <a:grpFill/>
            <a:ln>
              <a:noFill/>
            </a:ln>
            <a:effectLst>
              <a:outerShdw blurRad="50800" dist="38100" dir="2700000" algn="tl" rotWithShape="0">
                <a:srgbClr val="000000">
                  <a:alpha val="40000"/>
                </a:srgbClr>
              </a:outerShdw>
            </a:effectLst>
          </p:spPr>
          <p:txBody>
            <a:bodyPr spcFirstLastPara="1" wrap="square" lIns="63479" tIns="31731" rIns="63479" bIns="31731" anchor="ctr" anchorCtr="0">
              <a:noAutofit/>
            </a:bodyPr>
            <a:lstStyle/>
            <a:p>
              <a:pPr algn="ctr"/>
              <a:endParaRPr sz="1875">
                <a:solidFill>
                  <a:srgbClr val="FFFFFF"/>
                </a:solidFill>
                <a:latin typeface="Calibri"/>
                <a:ea typeface="Calibri"/>
                <a:cs typeface="Calibri"/>
                <a:sym typeface="Calibri"/>
              </a:endParaRPr>
            </a:p>
          </p:txBody>
        </p:sp>
        <p:grpSp>
          <p:nvGrpSpPr>
            <p:cNvPr id="10" name="Google Shape;48;p2">
              <a:extLst>
                <a:ext uri="{FF2B5EF4-FFF2-40B4-BE49-F238E27FC236}">
                  <a16:creationId xmlns:a16="http://schemas.microsoft.com/office/drawing/2014/main" id="{E756EA4F-18BC-3B40-8219-A8A0599CC68F}"/>
                </a:ext>
              </a:extLst>
            </p:cNvPr>
            <p:cNvGrpSpPr/>
            <p:nvPr/>
          </p:nvGrpSpPr>
          <p:grpSpPr>
            <a:xfrm>
              <a:off x="7221067" y="705689"/>
              <a:ext cx="8968160" cy="2669773"/>
              <a:chOff x="4756044" y="849584"/>
              <a:chExt cx="8968160" cy="2669773"/>
            </a:xfrm>
            <a:grpFill/>
          </p:grpSpPr>
          <p:sp>
            <p:nvSpPr>
              <p:cNvPr id="28" name="Google Shape;49;p2">
                <a:extLst>
                  <a:ext uri="{FF2B5EF4-FFF2-40B4-BE49-F238E27FC236}">
                    <a16:creationId xmlns:a16="http://schemas.microsoft.com/office/drawing/2014/main" id="{6A565838-ED36-1644-95DE-8506626EBBF8}"/>
                  </a:ext>
                </a:extLst>
              </p:cNvPr>
              <p:cNvSpPr/>
              <p:nvPr/>
            </p:nvSpPr>
            <p:spPr>
              <a:xfrm>
                <a:off x="7933022" y="882365"/>
                <a:ext cx="2622468" cy="2636992"/>
              </a:xfrm>
              <a:prstGeom prst="rect">
                <a:avLst/>
              </a:prstGeom>
              <a:grpFill/>
              <a:ln>
                <a:noFill/>
              </a:ln>
              <a:effectLst>
                <a:outerShdw blurRad="50800" dist="38100" dir="2700000" algn="tl" rotWithShape="0">
                  <a:srgbClr val="000000">
                    <a:alpha val="40000"/>
                  </a:srgbClr>
                </a:outerShdw>
              </a:effectLst>
            </p:spPr>
            <p:txBody>
              <a:bodyPr spcFirstLastPara="1" wrap="square" lIns="63479" tIns="31731" rIns="63479" bIns="31731" anchor="ctr" anchorCtr="0">
                <a:noAutofit/>
              </a:bodyPr>
              <a:lstStyle/>
              <a:p>
                <a:pPr algn="ctr"/>
                <a:endParaRPr sz="1875">
                  <a:solidFill>
                    <a:srgbClr val="FFFFFF"/>
                  </a:solidFill>
                  <a:latin typeface="Calibri"/>
                  <a:ea typeface="Calibri"/>
                  <a:cs typeface="Calibri"/>
                  <a:sym typeface="Calibri"/>
                </a:endParaRPr>
              </a:p>
            </p:txBody>
          </p:sp>
          <p:sp>
            <p:nvSpPr>
              <p:cNvPr id="29" name="Google Shape;50;p2">
                <a:extLst>
                  <a:ext uri="{FF2B5EF4-FFF2-40B4-BE49-F238E27FC236}">
                    <a16:creationId xmlns:a16="http://schemas.microsoft.com/office/drawing/2014/main" id="{A2ACA1DE-CF87-8A45-8BA4-C3DBD2B068DA}"/>
                  </a:ext>
                </a:extLst>
              </p:cNvPr>
              <p:cNvSpPr/>
              <p:nvPr/>
            </p:nvSpPr>
            <p:spPr>
              <a:xfrm>
                <a:off x="4756044" y="849584"/>
                <a:ext cx="2622467" cy="2622466"/>
              </a:xfrm>
              <a:prstGeom prst="rect">
                <a:avLst/>
              </a:prstGeom>
              <a:grpFill/>
              <a:ln>
                <a:noFill/>
              </a:ln>
              <a:effectLst>
                <a:outerShdw blurRad="50800" dist="38100" dir="2700000" algn="tl" rotWithShape="0">
                  <a:srgbClr val="000000">
                    <a:alpha val="40000"/>
                  </a:srgbClr>
                </a:outerShdw>
              </a:effectLst>
            </p:spPr>
            <p:txBody>
              <a:bodyPr spcFirstLastPara="1" wrap="square" lIns="63479" tIns="31731" rIns="63479" bIns="31731" anchor="ctr" anchorCtr="0">
                <a:noAutofit/>
              </a:bodyPr>
              <a:lstStyle/>
              <a:p>
                <a:pPr algn="ctr"/>
                <a:endParaRPr sz="1875">
                  <a:solidFill>
                    <a:srgbClr val="FFFFFF"/>
                  </a:solidFill>
                  <a:latin typeface="Calibri"/>
                  <a:ea typeface="Calibri"/>
                  <a:cs typeface="Calibri"/>
                  <a:sym typeface="Calibri"/>
                </a:endParaRPr>
              </a:p>
            </p:txBody>
          </p:sp>
          <p:sp>
            <p:nvSpPr>
              <p:cNvPr id="30" name="Google Shape;51;p2">
                <a:extLst>
                  <a:ext uri="{FF2B5EF4-FFF2-40B4-BE49-F238E27FC236}">
                    <a16:creationId xmlns:a16="http://schemas.microsoft.com/office/drawing/2014/main" id="{303F2D53-6A27-3B41-8C23-008FEBAD1E6A}"/>
                  </a:ext>
                </a:extLst>
              </p:cNvPr>
              <p:cNvSpPr/>
              <p:nvPr/>
            </p:nvSpPr>
            <p:spPr>
              <a:xfrm>
                <a:off x="11101737" y="849584"/>
                <a:ext cx="2622467" cy="2622467"/>
              </a:xfrm>
              <a:prstGeom prst="rect">
                <a:avLst/>
              </a:prstGeom>
              <a:grpFill/>
              <a:ln>
                <a:noFill/>
              </a:ln>
              <a:effectLst>
                <a:outerShdw blurRad="50800" dist="38100" dir="2700000" algn="tl" rotWithShape="0">
                  <a:srgbClr val="000000">
                    <a:alpha val="40000"/>
                  </a:srgbClr>
                </a:outerShdw>
              </a:effectLst>
            </p:spPr>
            <p:txBody>
              <a:bodyPr spcFirstLastPara="1" wrap="square" lIns="63479" tIns="31731" rIns="63479" bIns="31731" anchor="ctr" anchorCtr="0">
                <a:noAutofit/>
              </a:bodyPr>
              <a:lstStyle/>
              <a:p>
                <a:pPr algn="ctr"/>
                <a:endParaRPr sz="1875">
                  <a:solidFill>
                    <a:srgbClr val="FFFFFF"/>
                  </a:solidFill>
                  <a:latin typeface="Calibri"/>
                  <a:ea typeface="Calibri"/>
                  <a:cs typeface="Calibri"/>
                  <a:sym typeface="Calibri"/>
                </a:endParaRPr>
              </a:p>
            </p:txBody>
          </p:sp>
          <p:pic>
            <p:nvPicPr>
              <p:cNvPr id="31" name="Google Shape;52;p2">
                <a:extLst>
                  <a:ext uri="{FF2B5EF4-FFF2-40B4-BE49-F238E27FC236}">
                    <a16:creationId xmlns:a16="http://schemas.microsoft.com/office/drawing/2014/main" id="{6387F1C6-5F07-1449-8C87-CDAF85548AE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17972" y="1382153"/>
                <a:ext cx="2096337" cy="1288048"/>
              </a:xfrm>
              <a:prstGeom prst="rect">
                <a:avLst/>
              </a:prstGeom>
              <a:grpFill/>
              <a:ln>
                <a:noFill/>
              </a:ln>
            </p:spPr>
          </p:pic>
          <p:pic>
            <p:nvPicPr>
              <p:cNvPr id="32" name="Google Shape;53;p2">
                <a:extLst>
                  <a:ext uri="{FF2B5EF4-FFF2-40B4-BE49-F238E27FC236}">
                    <a16:creationId xmlns:a16="http://schemas.microsoft.com/office/drawing/2014/main" id="{9CF0023F-4A03-A64D-A326-6BE53AE336CC}"/>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049655" y="1382152"/>
                <a:ext cx="2505834" cy="1346199"/>
              </a:xfrm>
              <a:prstGeom prst="rect">
                <a:avLst/>
              </a:prstGeom>
              <a:grpFill/>
              <a:ln>
                <a:noFill/>
              </a:ln>
            </p:spPr>
          </p:pic>
          <p:pic>
            <p:nvPicPr>
              <p:cNvPr id="33" name="Google Shape;54;p2">
                <a:extLst>
                  <a:ext uri="{FF2B5EF4-FFF2-40B4-BE49-F238E27FC236}">
                    <a16:creationId xmlns:a16="http://schemas.microsoft.com/office/drawing/2014/main" id="{260C65AC-D5BD-024A-B302-959DBCCFC12E}"/>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756044" y="1433573"/>
                <a:ext cx="2622468" cy="1282944"/>
              </a:xfrm>
              <a:prstGeom prst="rect">
                <a:avLst/>
              </a:prstGeom>
              <a:grpFill/>
              <a:ln>
                <a:noFill/>
              </a:ln>
            </p:spPr>
          </p:pic>
        </p:grpSp>
        <p:grpSp>
          <p:nvGrpSpPr>
            <p:cNvPr id="11" name="Google Shape;56;p2">
              <a:extLst>
                <a:ext uri="{FF2B5EF4-FFF2-40B4-BE49-F238E27FC236}">
                  <a16:creationId xmlns:a16="http://schemas.microsoft.com/office/drawing/2014/main" id="{A2AD8044-B30B-DB44-96CA-A60E91E6A04B}"/>
                </a:ext>
              </a:extLst>
            </p:cNvPr>
            <p:cNvGrpSpPr/>
            <p:nvPr/>
          </p:nvGrpSpPr>
          <p:grpSpPr>
            <a:xfrm>
              <a:off x="3182197" y="3758804"/>
              <a:ext cx="9975034" cy="2659046"/>
              <a:chOff x="768326" y="3713659"/>
              <a:chExt cx="9975034" cy="2659046"/>
            </a:xfrm>
            <a:grpFill/>
          </p:grpSpPr>
          <p:sp>
            <p:nvSpPr>
              <p:cNvPr id="23" name="Google Shape;57;p2">
                <a:extLst>
                  <a:ext uri="{FF2B5EF4-FFF2-40B4-BE49-F238E27FC236}">
                    <a16:creationId xmlns:a16="http://schemas.microsoft.com/office/drawing/2014/main" id="{047C7BAD-9AB4-3740-AFCE-69AAB51B2DA5}"/>
                  </a:ext>
                </a:extLst>
              </p:cNvPr>
              <p:cNvSpPr/>
              <p:nvPr/>
            </p:nvSpPr>
            <p:spPr>
              <a:xfrm>
                <a:off x="768326" y="3713659"/>
                <a:ext cx="2622468" cy="2622467"/>
              </a:xfrm>
              <a:prstGeom prst="rect">
                <a:avLst/>
              </a:prstGeom>
              <a:grpFill/>
              <a:ln>
                <a:noFill/>
              </a:ln>
              <a:effectLst>
                <a:outerShdw blurRad="50800" dist="38100" dir="2700000" algn="tl" rotWithShape="0">
                  <a:srgbClr val="000000">
                    <a:alpha val="40000"/>
                  </a:srgbClr>
                </a:outerShdw>
              </a:effectLst>
            </p:spPr>
            <p:txBody>
              <a:bodyPr spcFirstLastPara="1" wrap="square" lIns="63479" tIns="31731" rIns="63479" bIns="31731" anchor="ctr" anchorCtr="0">
                <a:noAutofit/>
              </a:bodyPr>
              <a:lstStyle/>
              <a:p>
                <a:pPr algn="ctr"/>
                <a:endParaRPr sz="1875">
                  <a:solidFill>
                    <a:srgbClr val="FFFFFF"/>
                  </a:solidFill>
                  <a:latin typeface="Calibri"/>
                  <a:ea typeface="Calibri"/>
                  <a:cs typeface="Calibri"/>
                  <a:sym typeface="Calibri"/>
                </a:endParaRPr>
              </a:p>
            </p:txBody>
          </p:sp>
          <p:sp>
            <p:nvSpPr>
              <p:cNvPr id="24" name="Google Shape;58;p2">
                <a:extLst>
                  <a:ext uri="{FF2B5EF4-FFF2-40B4-BE49-F238E27FC236}">
                    <a16:creationId xmlns:a16="http://schemas.microsoft.com/office/drawing/2014/main" id="{DA1B0FA8-73DB-1749-9ED9-CC413B40047F}"/>
                  </a:ext>
                </a:extLst>
              </p:cNvPr>
              <p:cNvSpPr/>
              <p:nvPr/>
            </p:nvSpPr>
            <p:spPr>
              <a:xfrm>
                <a:off x="4807195" y="3713659"/>
                <a:ext cx="2622468" cy="2622466"/>
              </a:xfrm>
              <a:prstGeom prst="rect">
                <a:avLst/>
              </a:prstGeom>
              <a:grpFill/>
              <a:ln>
                <a:noFill/>
              </a:ln>
              <a:effectLst>
                <a:outerShdw blurRad="50800" dist="38100" dir="2700000" algn="tl" rotWithShape="0">
                  <a:srgbClr val="000000">
                    <a:alpha val="40000"/>
                  </a:srgbClr>
                </a:outerShdw>
              </a:effectLst>
            </p:spPr>
            <p:txBody>
              <a:bodyPr spcFirstLastPara="1" wrap="square" lIns="63479" tIns="31731" rIns="63479" bIns="31731" anchor="ctr" anchorCtr="0">
                <a:noAutofit/>
              </a:bodyPr>
              <a:lstStyle/>
              <a:p>
                <a:pPr algn="ctr"/>
                <a:endParaRPr sz="1875">
                  <a:solidFill>
                    <a:srgbClr val="FFFFFF"/>
                  </a:solidFill>
                  <a:latin typeface="Calibri"/>
                  <a:ea typeface="Calibri"/>
                  <a:cs typeface="Calibri"/>
                  <a:sym typeface="Calibri"/>
                </a:endParaRPr>
              </a:p>
            </p:txBody>
          </p:sp>
          <p:sp>
            <p:nvSpPr>
              <p:cNvPr id="25" name="Google Shape;59;p2">
                <a:extLst>
                  <a:ext uri="{FF2B5EF4-FFF2-40B4-BE49-F238E27FC236}">
                    <a16:creationId xmlns:a16="http://schemas.microsoft.com/office/drawing/2014/main" id="{3D99CD16-8DA4-D74C-8E34-7C31060FA5E8}"/>
                  </a:ext>
                </a:extLst>
              </p:cNvPr>
              <p:cNvSpPr/>
              <p:nvPr/>
            </p:nvSpPr>
            <p:spPr>
              <a:xfrm>
                <a:off x="8262818" y="3750239"/>
                <a:ext cx="2480542" cy="2622466"/>
              </a:xfrm>
              <a:prstGeom prst="rect">
                <a:avLst/>
              </a:prstGeom>
              <a:grpFill/>
              <a:ln>
                <a:noFill/>
              </a:ln>
              <a:effectLst>
                <a:outerShdw blurRad="50800" dist="38100" dir="2700000" algn="tl" rotWithShape="0">
                  <a:srgbClr val="000000">
                    <a:alpha val="40000"/>
                  </a:srgbClr>
                </a:outerShdw>
              </a:effectLst>
            </p:spPr>
            <p:txBody>
              <a:bodyPr spcFirstLastPara="1" wrap="square" lIns="63479" tIns="31731" rIns="63479" bIns="31731" anchor="ctr" anchorCtr="0">
                <a:noAutofit/>
              </a:bodyPr>
              <a:lstStyle/>
              <a:p>
                <a:pPr algn="ctr"/>
                <a:endParaRPr sz="1875">
                  <a:solidFill>
                    <a:srgbClr val="FFFFFF"/>
                  </a:solidFill>
                  <a:latin typeface="Calibri"/>
                  <a:ea typeface="Calibri"/>
                  <a:cs typeface="Calibri"/>
                  <a:sym typeface="Calibri"/>
                </a:endParaRPr>
              </a:p>
            </p:txBody>
          </p:sp>
          <p:pic>
            <p:nvPicPr>
              <p:cNvPr id="26" name="Google Shape;60;p2">
                <a:extLst>
                  <a:ext uri="{FF2B5EF4-FFF2-40B4-BE49-F238E27FC236}">
                    <a16:creationId xmlns:a16="http://schemas.microsoft.com/office/drawing/2014/main" id="{8C04B8D4-9F60-1B41-AC0A-3A1C1C294EBC}"/>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807196" y="4267884"/>
                <a:ext cx="2179276" cy="1501029"/>
              </a:xfrm>
              <a:prstGeom prst="rect">
                <a:avLst/>
              </a:prstGeom>
              <a:grpFill/>
              <a:ln>
                <a:noFill/>
              </a:ln>
            </p:spPr>
          </p:pic>
          <p:pic>
            <p:nvPicPr>
              <p:cNvPr id="27" name="Google Shape;61;p2">
                <a:extLst>
                  <a:ext uri="{FF2B5EF4-FFF2-40B4-BE49-F238E27FC236}">
                    <a16:creationId xmlns:a16="http://schemas.microsoft.com/office/drawing/2014/main" id="{AF109120-C0F2-3E49-B8FC-CEFAE78F1810}"/>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482992" y="3936900"/>
                <a:ext cx="2123649" cy="1971085"/>
              </a:xfrm>
              <a:prstGeom prst="rect">
                <a:avLst/>
              </a:prstGeom>
              <a:grpFill/>
              <a:ln>
                <a:noFill/>
              </a:ln>
            </p:spPr>
          </p:pic>
        </p:grpSp>
        <p:grpSp>
          <p:nvGrpSpPr>
            <p:cNvPr id="12" name="Google Shape;62;p2">
              <a:extLst>
                <a:ext uri="{FF2B5EF4-FFF2-40B4-BE49-F238E27FC236}">
                  <a16:creationId xmlns:a16="http://schemas.microsoft.com/office/drawing/2014/main" id="{AC19DDEB-6571-004E-A556-239C8F99EE02}"/>
                </a:ext>
              </a:extLst>
            </p:cNvPr>
            <p:cNvGrpSpPr/>
            <p:nvPr/>
          </p:nvGrpSpPr>
          <p:grpSpPr>
            <a:xfrm>
              <a:off x="7221067" y="3916466"/>
              <a:ext cx="9227507" cy="5580712"/>
              <a:chOff x="4456058" y="3886969"/>
              <a:chExt cx="9227507" cy="5580712"/>
            </a:xfrm>
            <a:grpFill/>
          </p:grpSpPr>
          <p:sp>
            <p:nvSpPr>
              <p:cNvPr id="18" name="Google Shape;63;p2">
                <a:extLst>
                  <a:ext uri="{FF2B5EF4-FFF2-40B4-BE49-F238E27FC236}">
                    <a16:creationId xmlns:a16="http://schemas.microsoft.com/office/drawing/2014/main" id="{C8C978D5-5DC3-4C40-8337-FBABDCBE68FB}"/>
                  </a:ext>
                </a:extLst>
              </p:cNvPr>
              <p:cNvSpPr/>
              <p:nvPr/>
            </p:nvSpPr>
            <p:spPr>
              <a:xfrm>
                <a:off x="4456058" y="6845213"/>
                <a:ext cx="2622468" cy="2622468"/>
              </a:xfrm>
              <a:prstGeom prst="rect">
                <a:avLst/>
              </a:prstGeom>
              <a:grpFill/>
              <a:ln>
                <a:noFill/>
              </a:ln>
              <a:effectLst>
                <a:outerShdw blurRad="50800" dist="38100" dir="2700000" algn="tl" rotWithShape="0">
                  <a:srgbClr val="000000">
                    <a:alpha val="40000"/>
                  </a:srgbClr>
                </a:outerShdw>
              </a:effectLst>
            </p:spPr>
            <p:txBody>
              <a:bodyPr spcFirstLastPara="1" wrap="square" lIns="63479" tIns="31731" rIns="63479" bIns="31731" anchor="ctr" anchorCtr="0">
                <a:noAutofit/>
              </a:bodyPr>
              <a:lstStyle/>
              <a:p>
                <a:pPr algn="ctr"/>
                <a:endParaRPr sz="1875">
                  <a:solidFill>
                    <a:srgbClr val="FFFFFF"/>
                  </a:solidFill>
                  <a:latin typeface="Calibri"/>
                  <a:ea typeface="Calibri"/>
                  <a:cs typeface="Calibri"/>
                  <a:sym typeface="Calibri"/>
                </a:endParaRPr>
              </a:p>
            </p:txBody>
          </p:sp>
          <p:sp>
            <p:nvSpPr>
              <p:cNvPr id="19" name="Google Shape;64;p2">
                <a:extLst>
                  <a:ext uri="{FF2B5EF4-FFF2-40B4-BE49-F238E27FC236}">
                    <a16:creationId xmlns:a16="http://schemas.microsoft.com/office/drawing/2014/main" id="{0828DBFF-D38D-4D4E-B6C4-ED9646FEE364}"/>
                  </a:ext>
                </a:extLst>
              </p:cNvPr>
              <p:cNvSpPr/>
              <p:nvPr/>
            </p:nvSpPr>
            <p:spPr>
              <a:xfrm>
                <a:off x="7911680" y="6845213"/>
                <a:ext cx="2622468" cy="2622468"/>
              </a:xfrm>
              <a:prstGeom prst="rect">
                <a:avLst/>
              </a:prstGeom>
              <a:grpFill/>
              <a:ln>
                <a:noFill/>
              </a:ln>
              <a:effectLst>
                <a:outerShdw blurRad="50800" dist="38100" dir="2700000" algn="tl" rotWithShape="0">
                  <a:srgbClr val="000000">
                    <a:alpha val="40000"/>
                  </a:srgbClr>
                </a:outerShdw>
              </a:effectLst>
            </p:spPr>
            <p:txBody>
              <a:bodyPr spcFirstLastPara="1" wrap="square" lIns="63479" tIns="31731" rIns="63479" bIns="31731" anchor="ctr" anchorCtr="0">
                <a:noAutofit/>
              </a:bodyPr>
              <a:lstStyle/>
              <a:p>
                <a:pPr algn="ctr"/>
                <a:endParaRPr sz="1875">
                  <a:solidFill>
                    <a:srgbClr val="FFFFFF"/>
                  </a:solidFill>
                  <a:latin typeface="Calibri"/>
                  <a:ea typeface="Calibri"/>
                  <a:cs typeface="Calibri"/>
                  <a:sym typeface="Calibri"/>
                </a:endParaRPr>
              </a:p>
            </p:txBody>
          </p:sp>
          <p:sp>
            <p:nvSpPr>
              <p:cNvPr id="20" name="Google Shape;65;p2">
                <a:extLst>
                  <a:ext uri="{FF2B5EF4-FFF2-40B4-BE49-F238E27FC236}">
                    <a16:creationId xmlns:a16="http://schemas.microsoft.com/office/drawing/2014/main" id="{D6706407-A75B-B64C-A9AC-D28287B69684}"/>
                  </a:ext>
                </a:extLst>
              </p:cNvPr>
              <p:cNvSpPr/>
              <p:nvPr/>
            </p:nvSpPr>
            <p:spPr>
              <a:xfrm>
                <a:off x="11061097" y="3886969"/>
                <a:ext cx="2622468" cy="2622469"/>
              </a:xfrm>
              <a:prstGeom prst="rect">
                <a:avLst/>
              </a:prstGeom>
              <a:grpFill/>
              <a:ln>
                <a:noFill/>
              </a:ln>
              <a:effectLst>
                <a:outerShdw blurRad="50800" dist="38100" dir="2700000" algn="tl" rotWithShape="0">
                  <a:srgbClr val="000000">
                    <a:alpha val="40000"/>
                  </a:srgbClr>
                </a:outerShdw>
              </a:effectLst>
            </p:spPr>
            <p:txBody>
              <a:bodyPr spcFirstLastPara="1" wrap="square" lIns="63479" tIns="31731" rIns="63479" bIns="31731" anchor="ctr" anchorCtr="0">
                <a:noAutofit/>
              </a:bodyPr>
              <a:lstStyle/>
              <a:p>
                <a:pPr algn="ctr"/>
                <a:endParaRPr sz="1875">
                  <a:solidFill>
                    <a:srgbClr val="FFFFFF"/>
                  </a:solidFill>
                  <a:latin typeface="Calibri"/>
                  <a:ea typeface="Calibri"/>
                  <a:cs typeface="Calibri"/>
                  <a:sym typeface="Calibri"/>
                </a:endParaRPr>
              </a:p>
            </p:txBody>
          </p:sp>
          <p:pic>
            <p:nvPicPr>
              <p:cNvPr id="21" name="Google Shape;66;p2">
                <a:extLst>
                  <a:ext uri="{FF2B5EF4-FFF2-40B4-BE49-F238E27FC236}">
                    <a16:creationId xmlns:a16="http://schemas.microsoft.com/office/drawing/2014/main" id="{351C9403-6F35-134A-962D-62823687B869}"/>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061097" y="4283532"/>
                <a:ext cx="2364828" cy="1132782"/>
              </a:xfrm>
              <a:prstGeom prst="rect">
                <a:avLst/>
              </a:prstGeom>
              <a:grpFill/>
              <a:ln>
                <a:noFill/>
              </a:ln>
            </p:spPr>
          </p:pic>
          <p:pic>
            <p:nvPicPr>
              <p:cNvPr id="22" name="Google Shape;67;p2">
                <a:extLst>
                  <a:ext uri="{FF2B5EF4-FFF2-40B4-BE49-F238E27FC236}">
                    <a16:creationId xmlns:a16="http://schemas.microsoft.com/office/drawing/2014/main" id="{AA563D89-B004-1B45-8C46-C51F94D9F829}"/>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999316" y="7643428"/>
                <a:ext cx="2039003" cy="1132782"/>
              </a:xfrm>
              <a:prstGeom prst="rect">
                <a:avLst/>
              </a:prstGeom>
              <a:grpFill/>
              <a:ln>
                <a:noFill/>
              </a:ln>
            </p:spPr>
          </p:pic>
        </p:grpSp>
        <p:grpSp>
          <p:nvGrpSpPr>
            <p:cNvPr id="13" name="Google Shape;68;p2">
              <a:extLst>
                <a:ext uri="{FF2B5EF4-FFF2-40B4-BE49-F238E27FC236}">
                  <a16:creationId xmlns:a16="http://schemas.microsoft.com/office/drawing/2014/main" id="{E3791C12-5535-0044-BCCA-BE7432D00A1A}"/>
                </a:ext>
              </a:extLst>
            </p:cNvPr>
            <p:cNvGrpSpPr/>
            <p:nvPr/>
          </p:nvGrpSpPr>
          <p:grpSpPr>
            <a:xfrm>
              <a:off x="2400485" y="952517"/>
              <a:ext cx="4239822" cy="2375635"/>
              <a:chOff x="1464149" y="-848714"/>
              <a:chExt cx="3490050" cy="1569681"/>
            </a:xfrm>
            <a:grpFill/>
          </p:grpSpPr>
          <p:pic>
            <p:nvPicPr>
              <p:cNvPr id="16" name="Google Shape;69;p2">
                <a:extLst>
                  <a:ext uri="{FF2B5EF4-FFF2-40B4-BE49-F238E27FC236}">
                    <a16:creationId xmlns:a16="http://schemas.microsoft.com/office/drawing/2014/main" id="{AABDA7EE-EBA1-654E-9AF5-B5E97A912837}"/>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464149" y="-848714"/>
                <a:ext cx="3217706" cy="754013"/>
              </a:xfrm>
              <a:prstGeom prst="rect">
                <a:avLst/>
              </a:prstGeom>
              <a:grpFill/>
              <a:ln>
                <a:noFill/>
              </a:ln>
            </p:spPr>
          </p:pic>
          <p:sp>
            <p:nvSpPr>
              <p:cNvPr id="17" name="Google Shape;70;p2">
                <a:extLst>
                  <a:ext uri="{FF2B5EF4-FFF2-40B4-BE49-F238E27FC236}">
                    <a16:creationId xmlns:a16="http://schemas.microsoft.com/office/drawing/2014/main" id="{71493819-B2A6-AD4B-AA5D-4D3E8AAC06FE}"/>
                  </a:ext>
                </a:extLst>
              </p:cNvPr>
              <p:cNvSpPr txBox="1"/>
              <p:nvPr/>
            </p:nvSpPr>
            <p:spPr>
              <a:xfrm>
                <a:off x="1464149" y="-9078"/>
                <a:ext cx="3490050" cy="730045"/>
              </a:xfrm>
              <a:prstGeom prst="rect">
                <a:avLst/>
              </a:prstGeom>
              <a:grpFill/>
              <a:ln>
                <a:noFill/>
              </a:ln>
            </p:spPr>
            <p:txBody>
              <a:bodyPr spcFirstLastPara="1" wrap="square" lIns="0" tIns="0" rIns="0" bIns="0" anchor="t" anchorCtr="0">
                <a:noAutofit/>
              </a:bodyPr>
              <a:lstStyle/>
              <a:p>
                <a:pPr indent="317434">
                  <a:lnSpc>
                    <a:spcPct val="150000"/>
                  </a:lnSpc>
                </a:pPr>
                <a:r>
                  <a:rPr lang="en-US" sz="1100" b="1" dirty="0">
                    <a:solidFill>
                      <a:srgbClr val="C00000"/>
                    </a:solidFill>
                    <a:latin typeface="+mn-lt"/>
                    <a:ea typeface="Times New Roman"/>
                    <a:cs typeface="Times New Roman"/>
                    <a:sym typeface="Times New Roman"/>
                  </a:rPr>
                  <a:t>EMERGING MARKETS   INSTITUTE</a:t>
                </a:r>
                <a:endParaRPr sz="1100" dirty="0">
                  <a:solidFill>
                    <a:schemeClr val="dk1"/>
                  </a:solidFill>
                  <a:latin typeface="+mn-lt"/>
                  <a:ea typeface="Times New Roman"/>
                  <a:cs typeface="Times New Roman"/>
                  <a:sym typeface="Times New Roman"/>
                </a:endParaRPr>
              </a:p>
            </p:txBody>
          </p:sp>
        </p:grpSp>
        <p:pic>
          <p:nvPicPr>
            <p:cNvPr id="14" name="Google Shape;71;p2">
              <a:extLst>
                <a:ext uri="{FF2B5EF4-FFF2-40B4-BE49-F238E27FC236}">
                  <a16:creationId xmlns:a16="http://schemas.microsoft.com/office/drawing/2014/main" id="{094445FC-B0ED-554A-B9D7-7AD6B312D351}"/>
                </a:ext>
              </a:extLst>
            </p:cNvPr>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3686987" y="4502522"/>
              <a:ext cx="1792902" cy="725179"/>
            </a:xfrm>
            <a:prstGeom prst="rect">
              <a:avLst/>
            </a:prstGeom>
            <a:grpFill/>
            <a:ln>
              <a:noFill/>
            </a:ln>
          </p:spPr>
        </p:pic>
        <p:pic>
          <p:nvPicPr>
            <p:cNvPr id="15" name="Google Shape;72;p2">
              <a:extLst>
                <a:ext uri="{FF2B5EF4-FFF2-40B4-BE49-F238E27FC236}">
                  <a16:creationId xmlns:a16="http://schemas.microsoft.com/office/drawing/2014/main" id="{68D71BF0-DAA0-0640-B908-942066E2D0D8}"/>
                </a:ext>
              </a:extLst>
            </p:cNvPr>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1142378" y="7687204"/>
              <a:ext cx="1399341" cy="820946"/>
            </a:xfrm>
            <a:prstGeom prst="rect">
              <a:avLst/>
            </a:prstGeom>
            <a:grpFill/>
            <a:ln>
              <a:noFill/>
            </a:ln>
          </p:spPr>
        </p:pic>
      </p:grpSp>
    </p:spTree>
    <p:extLst>
      <p:ext uri="{BB962C8B-B14F-4D97-AF65-F5344CB8AC3E}">
        <p14:creationId xmlns:p14="http://schemas.microsoft.com/office/powerpoint/2010/main" val="125361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a:extLst>
              <a:ext uri="{FF2B5EF4-FFF2-40B4-BE49-F238E27FC236}">
                <a16:creationId xmlns:a16="http://schemas.microsoft.com/office/drawing/2014/main" id="{BC756DFC-BB8F-2F42-A8A4-17FBAC54DED7}"/>
              </a:ext>
            </a:extLst>
          </p:cNvPr>
          <p:cNvGrpSpPr/>
          <p:nvPr/>
        </p:nvGrpSpPr>
        <p:grpSpPr>
          <a:xfrm>
            <a:off x="6096000" y="5165401"/>
            <a:ext cx="5271556" cy="1557481"/>
            <a:chOff x="456487" y="1425408"/>
            <a:chExt cx="5271556" cy="2073004"/>
          </a:xfrm>
        </p:grpSpPr>
        <p:sp>
          <p:nvSpPr>
            <p:cNvPr id="114" name="Rectangular Callout 92">
              <a:extLst>
                <a:ext uri="{FF2B5EF4-FFF2-40B4-BE49-F238E27FC236}">
                  <a16:creationId xmlns:a16="http://schemas.microsoft.com/office/drawing/2014/main" id="{90250F0D-EC9F-3144-808F-493832C5544C}"/>
                </a:ext>
              </a:extLst>
            </p:cNvPr>
            <p:cNvSpPr/>
            <p:nvPr/>
          </p:nvSpPr>
          <p:spPr>
            <a:xfrm flipH="1">
              <a:off x="469530" y="1658519"/>
              <a:ext cx="5258513" cy="1390616"/>
            </a:xfrm>
            <a:custGeom>
              <a:avLst/>
              <a:gdLst>
                <a:gd name="connsiteX0" fmla="*/ 0 w 5258513"/>
                <a:gd name="connsiteY0" fmla="*/ 0 h 1389445"/>
                <a:gd name="connsiteX1" fmla="*/ 876419 w 5258513"/>
                <a:gd name="connsiteY1" fmla="*/ 0 h 1389445"/>
                <a:gd name="connsiteX2" fmla="*/ 876419 w 5258513"/>
                <a:gd name="connsiteY2" fmla="*/ 0 h 1389445"/>
                <a:gd name="connsiteX3" fmla="*/ 2191047 w 5258513"/>
                <a:gd name="connsiteY3" fmla="*/ 0 h 1389445"/>
                <a:gd name="connsiteX4" fmla="*/ 5258513 w 5258513"/>
                <a:gd name="connsiteY4" fmla="*/ 0 h 1389445"/>
                <a:gd name="connsiteX5" fmla="*/ 5258513 w 5258513"/>
                <a:gd name="connsiteY5" fmla="*/ 810510 h 1389445"/>
                <a:gd name="connsiteX6" fmla="*/ 5258513 w 5258513"/>
                <a:gd name="connsiteY6" fmla="*/ 810510 h 1389445"/>
                <a:gd name="connsiteX7" fmla="*/ 5258513 w 5258513"/>
                <a:gd name="connsiteY7" fmla="*/ 1157871 h 1389445"/>
                <a:gd name="connsiteX8" fmla="*/ 5258513 w 5258513"/>
                <a:gd name="connsiteY8" fmla="*/ 1389445 h 1389445"/>
                <a:gd name="connsiteX9" fmla="*/ 2191047 w 5258513"/>
                <a:gd name="connsiteY9" fmla="*/ 1389445 h 1389445"/>
                <a:gd name="connsiteX10" fmla="*/ 1550630 w 5258513"/>
                <a:gd name="connsiteY10" fmla="*/ 1743503 h 1389445"/>
                <a:gd name="connsiteX11" fmla="*/ 876419 w 5258513"/>
                <a:gd name="connsiteY11" fmla="*/ 1389445 h 1389445"/>
                <a:gd name="connsiteX12" fmla="*/ 0 w 5258513"/>
                <a:gd name="connsiteY12" fmla="*/ 1389445 h 1389445"/>
                <a:gd name="connsiteX13" fmla="*/ 0 w 5258513"/>
                <a:gd name="connsiteY13" fmla="*/ 1157871 h 1389445"/>
                <a:gd name="connsiteX14" fmla="*/ 0 w 5258513"/>
                <a:gd name="connsiteY14" fmla="*/ 810510 h 1389445"/>
                <a:gd name="connsiteX15" fmla="*/ 0 w 5258513"/>
                <a:gd name="connsiteY15" fmla="*/ 810510 h 1389445"/>
                <a:gd name="connsiteX16" fmla="*/ 0 w 5258513"/>
                <a:gd name="connsiteY16" fmla="*/ 0 h 1389445"/>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2191047 w 5258513"/>
                <a:gd name="connsiteY10" fmla="*/ 1389445 h 1743503"/>
                <a:gd name="connsiteX11" fmla="*/ 1550630 w 5258513"/>
                <a:gd name="connsiteY11" fmla="*/ 1743503 h 1743503"/>
                <a:gd name="connsiteX12" fmla="*/ 876419 w 5258513"/>
                <a:gd name="connsiteY12" fmla="*/ 1389445 h 1743503"/>
                <a:gd name="connsiteX13" fmla="*/ 0 w 5258513"/>
                <a:gd name="connsiteY13" fmla="*/ 1389445 h 1743503"/>
                <a:gd name="connsiteX14" fmla="*/ 0 w 5258513"/>
                <a:gd name="connsiteY14" fmla="*/ 1157871 h 1743503"/>
                <a:gd name="connsiteX15" fmla="*/ 0 w 5258513"/>
                <a:gd name="connsiteY15" fmla="*/ 810510 h 1743503"/>
                <a:gd name="connsiteX16" fmla="*/ 0 w 5258513"/>
                <a:gd name="connsiteY16" fmla="*/ 810510 h 1743503"/>
                <a:gd name="connsiteX17" fmla="*/ 0 w 5258513"/>
                <a:gd name="connsiteY17"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2191047 w 5258513"/>
                <a:gd name="connsiteY11" fmla="*/ 1389445 h 1743503"/>
                <a:gd name="connsiteX12" fmla="*/ 1550630 w 5258513"/>
                <a:gd name="connsiteY12" fmla="*/ 1743503 h 1743503"/>
                <a:gd name="connsiteX13" fmla="*/ 876419 w 5258513"/>
                <a:gd name="connsiteY13" fmla="*/ 1389445 h 1743503"/>
                <a:gd name="connsiteX14" fmla="*/ 0 w 5258513"/>
                <a:gd name="connsiteY14" fmla="*/ 1389445 h 1743503"/>
                <a:gd name="connsiteX15" fmla="*/ 0 w 5258513"/>
                <a:gd name="connsiteY15" fmla="*/ 1157871 h 1743503"/>
                <a:gd name="connsiteX16" fmla="*/ 0 w 5258513"/>
                <a:gd name="connsiteY16" fmla="*/ 810510 h 1743503"/>
                <a:gd name="connsiteX17" fmla="*/ 0 w 5258513"/>
                <a:gd name="connsiteY17" fmla="*/ 810510 h 1743503"/>
                <a:gd name="connsiteX18" fmla="*/ 0 w 5258513"/>
                <a:gd name="connsiteY18"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3369935 w 5258513"/>
                <a:gd name="connsiteY11" fmla="*/ 1385618 h 1743503"/>
                <a:gd name="connsiteX12" fmla="*/ 2191047 w 5258513"/>
                <a:gd name="connsiteY12" fmla="*/ 1389445 h 1743503"/>
                <a:gd name="connsiteX13" fmla="*/ 1550630 w 5258513"/>
                <a:gd name="connsiteY13" fmla="*/ 1743503 h 1743503"/>
                <a:gd name="connsiteX14" fmla="*/ 876419 w 5258513"/>
                <a:gd name="connsiteY14" fmla="*/ 1389445 h 1743503"/>
                <a:gd name="connsiteX15" fmla="*/ 0 w 5258513"/>
                <a:gd name="connsiteY15" fmla="*/ 1389445 h 1743503"/>
                <a:gd name="connsiteX16" fmla="*/ 0 w 5258513"/>
                <a:gd name="connsiteY16" fmla="*/ 1157871 h 1743503"/>
                <a:gd name="connsiteX17" fmla="*/ 0 w 5258513"/>
                <a:gd name="connsiteY17" fmla="*/ 810510 h 1743503"/>
                <a:gd name="connsiteX18" fmla="*/ 0 w 5258513"/>
                <a:gd name="connsiteY18" fmla="*/ 810510 h 1743503"/>
                <a:gd name="connsiteX19" fmla="*/ 0 w 5258513"/>
                <a:gd name="connsiteY19" fmla="*/ 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461375 w 5258513"/>
                <a:gd name="connsiteY19" fmla="*/ 1477058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71687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26090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7919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8838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97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18839 w 5258513"/>
                <a:gd name="connsiteY18" fmla="*/ 3029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1064 w 5258513"/>
                <a:gd name="connsiteY18" fmla="*/ 30932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28364 w 5258513"/>
                <a:gd name="connsiteY18" fmla="*/ 31249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4239 w 5258513"/>
                <a:gd name="connsiteY18" fmla="*/ 3156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37889 w 5258513"/>
                <a:gd name="connsiteY18" fmla="*/ 318847 h 1743503"/>
                <a:gd name="connsiteX0" fmla="*/ 3927719 w 5258513"/>
                <a:gd name="connsiteY0" fmla="*/ 1385618 h 1390616"/>
                <a:gd name="connsiteX1" fmla="*/ 2191047 w 5258513"/>
                <a:gd name="connsiteY1" fmla="*/ 1389445 h 1390616"/>
                <a:gd name="connsiteX2" fmla="*/ 876419 w 5258513"/>
                <a:gd name="connsiteY2" fmla="*/ 1389445 h 1390616"/>
                <a:gd name="connsiteX3" fmla="*/ 0 w 5258513"/>
                <a:gd name="connsiteY3" fmla="*/ 1389445 h 1390616"/>
                <a:gd name="connsiteX4" fmla="*/ 0 w 5258513"/>
                <a:gd name="connsiteY4" fmla="*/ 1157871 h 1390616"/>
                <a:gd name="connsiteX5" fmla="*/ 0 w 5258513"/>
                <a:gd name="connsiteY5" fmla="*/ 810510 h 1390616"/>
                <a:gd name="connsiteX6" fmla="*/ 0 w 5258513"/>
                <a:gd name="connsiteY6" fmla="*/ 810510 h 1390616"/>
                <a:gd name="connsiteX7" fmla="*/ 0 w 5258513"/>
                <a:gd name="connsiteY7" fmla="*/ 0 h 1390616"/>
                <a:gd name="connsiteX8" fmla="*/ 876419 w 5258513"/>
                <a:gd name="connsiteY8" fmla="*/ 0 h 1390616"/>
                <a:gd name="connsiteX9" fmla="*/ 876419 w 5258513"/>
                <a:gd name="connsiteY9" fmla="*/ 0 h 1390616"/>
                <a:gd name="connsiteX10" fmla="*/ 2191047 w 5258513"/>
                <a:gd name="connsiteY10" fmla="*/ 0 h 1390616"/>
                <a:gd name="connsiteX11" fmla="*/ 5258513 w 5258513"/>
                <a:gd name="connsiteY11" fmla="*/ 0 h 1390616"/>
                <a:gd name="connsiteX12" fmla="*/ 5258513 w 5258513"/>
                <a:gd name="connsiteY12" fmla="*/ 810510 h 1390616"/>
                <a:gd name="connsiteX13" fmla="*/ 5258513 w 5258513"/>
                <a:gd name="connsiteY13" fmla="*/ 810510 h 1390616"/>
                <a:gd name="connsiteX14" fmla="*/ 5258513 w 5258513"/>
                <a:gd name="connsiteY14" fmla="*/ 1157871 h 1390616"/>
                <a:gd name="connsiteX15" fmla="*/ 5258513 w 5258513"/>
                <a:gd name="connsiteY15" fmla="*/ 1389445 h 1390616"/>
                <a:gd name="connsiteX16" fmla="*/ 4133783 w 5258513"/>
                <a:gd name="connsiteY16" fmla="*/ 1390615 h 1390616"/>
                <a:gd name="connsiteX17" fmla="*/ 4137889 w 5258513"/>
                <a:gd name="connsiteY17" fmla="*/ 318847 h 139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58513" h="1390616">
                  <a:moveTo>
                    <a:pt x="3927719" y="1385618"/>
                  </a:moveTo>
                  <a:lnTo>
                    <a:pt x="2191047" y="1389445"/>
                  </a:lnTo>
                  <a:lnTo>
                    <a:pt x="876419" y="1389445"/>
                  </a:lnTo>
                  <a:lnTo>
                    <a:pt x="0" y="1389445"/>
                  </a:lnTo>
                  <a:lnTo>
                    <a:pt x="0" y="1157871"/>
                  </a:lnTo>
                  <a:lnTo>
                    <a:pt x="0" y="810510"/>
                  </a:lnTo>
                  <a:lnTo>
                    <a:pt x="0" y="810510"/>
                  </a:lnTo>
                  <a:lnTo>
                    <a:pt x="0" y="0"/>
                  </a:lnTo>
                  <a:lnTo>
                    <a:pt x="876419" y="0"/>
                  </a:lnTo>
                  <a:lnTo>
                    <a:pt x="876419" y="0"/>
                  </a:lnTo>
                  <a:lnTo>
                    <a:pt x="2191047" y="0"/>
                  </a:lnTo>
                  <a:lnTo>
                    <a:pt x="5258513" y="0"/>
                  </a:lnTo>
                  <a:lnTo>
                    <a:pt x="5258513" y="810510"/>
                  </a:lnTo>
                  <a:lnTo>
                    <a:pt x="5258513" y="810510"/>
                  </a:lnTo>
                  <a:lnTo>
                    <a:pt x="5258513" y="1157871"/>
                  </a:lnTo>
                  <a:lnTo>
                    <a:pt x="5258513" y="1389445"/>
                  </a:lnTo>
                  <a:lnTo>
                    <a:pt x="4133783" y="1390615"/>
                  </a:lnTo>
                  <a:cubicBezTo>
                    <a:pt x="4133798" y="1026402"/>
                    <a:pt x="4137874" y="683060"/>
                    <a:pt x="4137889" y="318847"/>
                  </a:cubicBezTo>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itle 1">
              <a:extLst>
                <a:ext uri="{FF2B5EF4-FFF2-40B4-BE49-F238E27FC236}">
                  <a16:creationId xmlns:a16="http://schemas.microsoft.com/office/drawing/2014/main" id="{02CF299F-8025-7E4B-AA6B-58688D856984}"/>
                </a:ext>
              </a:extLst>
            </p:cNvPr>
            <p:cNvSpPr txBox="1">
              <a:spLocks/>
            </p:cNvSpPr>
            <p:nvPr/>
          </p:nvSpPr>
          <p:spPr>
            <a:xfrm>
              <a:off x="1757470" y="1580330"/>
              <a:ext cx="3758217" cy="131016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latin typeface="Arial" panose="020B0604020202020204" pitchFamily="34" charset="0"/>
                  <a:cs typeface="Arial" panose="020B0604020202020204" pitchFamily="34" charset="0"/>
                </a:rPr>
                <a:t>Results</a:t>
              </a:r>
            </a:p>
          </p:txBody>
        </p:sp>
        <p:sp>
          <p:nvSpPr>
            <p:cNvPr id="116" name="Title 1">
              <a:extLst>
                <a:ext uri="{FF2B5EF4-FFF2-40B4-BE49-F238E27FC236}">
                  <a16:creationId xmlns:a16="http://schemas.microsoft.com/office/drawing/2014/main" id="{EFFA1276-C88D-7B41-AC92-ED0059050025}"/>
                </a:ext>
              </a:extLst>
            </p:cNvPr>
            <p:cNvSpPr txBox="1">
              <a:spLocks/>
            </p:cNvSpPr>
            <p:nvPr/>
          </p:nvSpPr>
          <p:spPr>
            <a:xfrm>
              <a:off x="456487" y="1425408"/>
              <a:ext cx="1160126" cy="148928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6000" b="1" dirty="0">
                  <a:latin typeface="Arial" panose="020B0604020202020204" pitchFamily="34" charset="0"/>
                  <a:cs typeface="Arial" panose="020B0604020202020204" pitchFamily="34" charset="0"/>
                </a:rPr>
                <a:t>5</a:t>
              </a:r>
            </a:p>
          </p:txBody>
        </p:sp>
        <p:sp>
          <p:nvSpPr>
            <p:cNvPr id="117" name="Rectangular Callout 92">
              <a:extLst>
                <a:ext uri="{FF2B5EF4-FFF2-40B4-BE49-F238E27FC236}">
                  <a16:creationId xmlns:a16="http://schemas.microsoft.com/office/drawing/2014/main" id="{960E30A5-E2DE-A04D-88AF-666982ABBCFA}"/>
                </a:ext>
              </a:extLst>
            </p:cNvPr>
            <p:cNvSpPr/>
            <p:nvPr/>
          </p:nvSpPr>
          <p:spPr>
            <a:xfrm flipH="1">
              <a:off x="3541123" y="3144355"/>
              <a:ext cx="1314628" cy="354057"/>
            </a:xfrm>
            <a:custGeom>
              <a:avLst/>
              <a:gdLst>
                <a:gd name="connsiteX0" fmla="*/ 0 w 5258513"/>
                <a:gd name="connsiteY0" fmla="*/ 0 h 1389445"/>
                <a:gd name="connsiteX1" fmla="*/ 876419 w 5258513"/>
                <a:gd name="connsiteY1" fmla="*/ 0 h 1389445"/>
                <a:gd name="connsiteX2" fmla="*/ 876419 w 5258513"/>
                <a:gd name="connsiteY2" fmla="*/ 0 h 1389445"/>
                <a:gd name="connsiteX3" fmla="*/ 2191047 w 5258513"/>
                <a:gd name="connsiteY3" fmla="*/ 0 h 1389445"/>
                <a:gd name="connsiteX4" fmla="*/ 5258513 w 5258513"/>
                <a:gd name="connsiteY4" fmla="*/ 0 h 1389445"/>
                <a:gd name="connsiteX5" fmla="*/ 5258513 w 5258513"/>
                <a:gd name="connsiteY5" fmla="*/ 810510 h 1389445"/>
                <a:gd name="connsiteX6" fmla="*/ 5258513 w 5258513"/>
                <a:gd name="connsiteY6" fmla="*/ 810510 h 1389445"/>
                <a:gd name="connsiteX7" fmla="*/ 5258513 w 5258513"/>
                <a:gd name="connsiteY7" fmla="*/ 1157871 h 1389445"/>
                <a:gd name="connsiteX8" fmla="*/ 5258513 w 5258513"/>
                <a:gd name="connsiteY8" fmla="*/ 1389445 h 1389445"/>
                <a:gd name="connsiteX9" fmla="*/ 2191047 w 5258513"/>
                <a:gd name="connsiteY9" fmla="*/ 1389445 h 1389445"/>
                <a:gd name="connsiteX10" fmla="*/ 1550630 w 5258513"/>
                <a:gd name="connsiteY10" fmla="*/ 1743503 h 1389445"/>
                <a:gd name="connsiteX11" fmla="*/ 876419 w 5258513"/>
                <a:gd name="connsiteY11" fmla="*/ 1389445 h 1389445"/>
                <a:gd name="connsiteX12" fmla="*/ 0 w 5258513"/>
                <a:gd name="connsiteY12" fmla="*/ 1389445 h 1389445"/>
                <a:gd name="connsiteX13" fmla="*/ 0 w 5258513"/>
                <a:gd name="connsiteY13" fmla="*/ 1157871 h 1389445"/>
                <a:gd name="connsiteX14" fmla="*/ 0 w 5258513"/>
                <a:gd name="connsiteY14" fmla="*/ 810510 h 1389445"/>
                <a:gd name="connsiteX15" fmla="*/ 0 w 5258513"/>
                <a:gd name="connsiteY15" fmla="*/ 810510 h 1389445"/>
                <a:gd name="connsiteX16" fmla="*/ 0 w 5258513"/>
                <a:gd name="connsiteY16" fmla="*/ 0 h 1389445"/>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2191047 w 5258513"/>
                <a:gd name="connsiteY10" fmla="*/ 1389445 h 1743503"/>
                <a:gd name="connsiteX11" fmla="*/ 1550630 w 5258513"/>
                <a:gd name="connsiteY11" fmla="*/ 1743503 h 1743503"/>
                <a:gd name="connsiteX12" fmla="*/ 876419 w 5258513"/>
                <a:gd name="connsiteY12" fmla="*/ 1389445 h 1743503"/>
                <a:gd name="connsiteX13" fmla="*/ 0 w 5258513"/>
                <a:gd name="connsiteY13" fmla="*/ 1389445 h 1743503"/>
                <a:gd name="connsiteX14" fmla="*/ 0 w 5258513"/>
                <a:gd name="connsiteY14" fmla="*/ 1157871 h 1743503"/>
                <a:gd name="connsiteX15" fmla="*/ 0 w 5258513"/>
                <a:gd name="connsiteY15" fmla="*/ 810510 h 1743503"/>
                <a:gd name="connsiteX16" fmla="*/ 0 w 5258513"/>
                <a:gd name="connsiteY16" fmla="*/ 810510 h 1743503"/>
                <a:gd name="connsiteX17" fmla="*/ 0 w 5258513"/>
                <a:gd name="connsiteY17"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2191047 w 5258513"/>
                <a:gd name="connsiteY11" fmla="*/ 1389445 h 1743503"/>
                <a:gd name="connsiteX12" fmla="*/ 1550630 w 5258513"/>
                <a:gd name="connsiteY12" fmla="*/ 1743503 h 1743503"/>
                <a:gd name="connsiteX13" fmla="*/ 876419 w 5258513"/>
                <a:gd name="connsiteY13" fmla="*/ 1389445 h 1743503"/>
                <a:gd name="connsiteX14" fmla="*/ 0 w 5258513"/>
                <a:gd name="connsiteY14" fmla="*/ 1389445 h 1743503"/>
                <a:gd name="connsiteX15" fmla="*/ 0 w 5258513"/>
                <a:gd name="connsiteY15" fmla="*/ 1157871 h 1743503"/>
                <a:gd name="connsiteX16" fmla="*/ 0 w 5258513"/>
                <a:gd name="connsiteY16" fmla="*/ 810510 h 1743503"/>
                <a:gd name="connsiteX17" fmla="*/ 0 w 5258513"/>
                <a:gd name="connsiteY17" fmla="*/ 810510 h 1743503"/>
                <a:gd name="connsiteX18" fmla="*/ 0 w 5258513"/>
                <a:gd name="connsiteY18"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3369935 w 5258513"/>
                <a:gd name="connsiteY11" fmla="*/ 1385618 h 1743503"/>
                <a:gd name="connsiteX12" fmla="*/ 2191047 w 5258513"/>
                <a:gd name="connsiteY12" fmla="*/ 1389445 h 1743503"/>
                <a:gd name="connsiteX13" fmla="*/ 1550630 w 5258513"/>
                <a:gd name="connsiteY13" fmla="*/ 1743503 h 1743503"/>
                <a:gd name="connsiteX14" fmla="*/ 876419 w 5258513"/>
                <a:gd name="connsiteY14" fmla="*/ 1389445 h 1743503"/>
                <a:gd name="connsiteX15" fmla="*/ 0 w 5258513"/>
                <a:gd name="connsiteY15" fmla="*/ 1389445 h 1743503"/>
                <a:gd name="connsiteX16" fmla="*/ 0 w 5258513"/>
                <a:gd name="connsiteY16" fmla="*/ 1157871 h 1743503"/>
                <a:gd name="connsiteX17" fmla="*/ 0 w 5258513"/>
                <a:gd name="connsiteY17" fmla="*/ 810510 h 1743503"/>
                <a:gd name="connsiteX18" fmla="*/ 0 w 5258513"/>
                <a:gd name="connsiteY18" fmla="*/ 810510 h 1743503"/>
                <a:gd name="connsiteX19" fmla="*/ 0 w 5258513"/>
                <a:gd name="connsiteY19" fmla="*/ 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461375 w 5258513"/>
                <a:gd name="connsiteY19" fmla="*/ 1477058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71687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26090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7919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8838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97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18839 w 5258513"/>
                <a:gd name="connsiteY18" fmla="*/ 3029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1064 w 5258513"/>
                <a:gd name="connsiteY18" fmla="*/ 30932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28364 w 5258513"/>
                <a:gd name="connsiteY18" fmla="*/ 31249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4239 w 5258513"/>
                <a:gd name="connsiteY18" fmla="*/ 3156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37889 w 5258513"/>
                <a:gd name="connsiteY18" fmla="*/ 31884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81051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10" fmla="*/ 876419 w 3927719"/>
                <a:gd name="connsiteY10" fmla="*/ 0 h 1743503"/>
                <a:gd name="connsiteX11" fmla="*/ 2191047 w 3927719"/>
                <a:gd name="connsiteY11"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10" fmla="*/ 876419 w 3927719"/>
                <a:gd name="connsiteY10"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876419 w 3927719"/>
                <a:gd name="connsiteY8" fmla="*/ 0 h 1743503"/>
                <a:gd name="connsiteX0" fmla="*/ 3927719 w 3927719"/>
                <a:gd name="connsiteY0" fmla="*/ 575108 h 932993"/>
                <a:gd name="connsiteX1" fmla="*/ 2191047 w 3927719"/>
                <a:gd name="connsiteY1" fmla="*/ 578935 h 932993"/>
                <a:gd name="connsiteX2" fmla="*/ 1550630 w 3927719"/>
                <a:gd name="connsiteY2" fmla="*/ 932993 h 932993"/>
                <a:gd name="connsiteX3" fmla="*/ 876419 w 3927719"/>
                <a:gd name="connsiteY3" fmla="*/ 578935 h 932993"/>
                <a:gd name="connsiteX4" fmla="*/ 0 w 3927719"/>
                <a:gd name="connsiteY4" fmla="*/ 578935 h 932993"/>
                <a:gd name="connsiteX5" fmla="*/ 0 w 3927719"/>
                <a:gd name="connsiteY5" fmla="*/ 347361 h 932993"/>
                <a:gd name="connsiteX6" fmla="*/ 0 w 3927719"/>
                <a:gd name="connsiteY6" fmla="*/ 0 h 932993"/>
                <a:gd name="connsiteX7" fmla="*/ 0 w 3927719"/>
                <a:gd name="connsiteY7" fmla="*/ 0 h 932993"/>
                <a:gd name="connsiteX0" fmla="*/ 3927719 w 3927719"/>
                <a:gd name="connsiteY0" fmla="*/ 575108 h 932993"/>
                <a:gd name="connsiteX1" fmla="*/ 2191047 w 3927719"/>
                <a:gd name="connsiteY1" fmla="*/ 578935 h 932993"/>
                <a:gd name="connsiteX2" fmla="*/ 1550630 w 3927719"/>
                <a:gd name="connsiteY2" fmla="*/ 932993 h 932993"/>
                <a:gd name="connsiteX3" fmla="*/ 876419 w 3927719"/>
                <a:gd name="connsiteY3" fmla="*/ 578935 h 932993"/>
                <a:gd name="connsiteX4" fmla="*/ 0 w 3927719"/>
                <a:gd name="connsiteY4" fmla="*/ 578935 h 932993"/>
                <a:gd name="connsiteX5" fmla="*/ 0 w 3927719"/>
                <a:gd name="connsiteY5" fmla="*/ 347361 h 932993"/>
                <a:gd name="connsiteX6" fmla="*/ 0 w 3927719"/>
                <a:gd name="connsiteY6" fmla="*/ 0 h 932993"/>
                <a:gd name="connsiteX0" fmla="*/ 3927719 w 3927719"/>
                <a:gd name="connsiteY0" fmla="*/ 227747 h 585632"/>
                <a:gd name="connsiteX1" fmla="*/ 2191047 w 3927719"/>
                <a:gd name="connsiteY1" fmla="*/ 231574 h 585632"/>
                <a:gd name="connsiteX2" fmla="*/ 1550630 w 3927719"/>
                <a:gd name="connsiteY2" fmla="*/ 585632 h 585632"/>
                <a:gd name="connsiteX3" fmla="*/ 876419 w 3927719"/>
                <a:gd name="connsiteY3" fmla="*/ 231574 h 585632"/>
                <a:gd name="connsiteX4" fmla="*/ 0 w 3927719"/>
                <a:gd name="connsiteY4" fmla="*/ 231574 h 585632"/>
                <a:gd name="connsiteX5" fmla="*/ 0 w 3927719"/>
                <a:gd name="connsiteY5" fmla="*/ 0 h 585632"/>
                <a:gd name="connsiteX0" fmla="*/ 3927719 w 3927719"/>
                <a:gd name="connsiteY0" fmla="*/ 0 h 357885"/>
                <a:gd name="connsiteX1" fmla="*/ 2191047 w 3927719"/>
                <a:gd name="connsiteY1" fmla="*/ 3827 h 357885"/>
                <a:gd name="connsiteX2" fmla="*/ 1550630 w 3927719"/>
                <a:gd name="connsiteY2" fmla="*/ 357885 h 357885"/>
                <a:gd name="connsiteX3" fmla="*/ 876419 w 3927719"/>
                <a:gd name="connsiteY3" fmla="*/ 3827 h 357885"/>
                <a:gd name="connsiteX4" fmla="*/ 0 w 3927719"/>
                <a:gd name="connsiteY4" fmla="*/ 3827 h 357885"/>
                <a:gd name="connsiteX0" fmla="*/ 3051300 w 3051300"/>
                <a:gd name="connsiteY0" fmla="*/ 0 h 357885"/>
                <a:gd name="connsiteX1" fmla="*/ 1314628 w 3051300"/>
                <a:gd name="connsiteY1" fmla="*/ 3827 h 357885"/>
                <a:gd name="connsiteX2" fmla="*/ 674211 w 3051300"/>
                <a:gd name="connsiteY2" fmla="*/ 357885 h 357885"/>
                <a:gd name="connsiteX3" fmla="*/ 0 w 3051300"/>
                <a:gd name="connsiteY3" fmla="*/ 3827 h 357885"/>
                <a:gd name="connsiteX0" fmla="*/ 1314628 w 1314628"/>
                <a:gd name="connsiteY0" fmla="*/ 0 h 354058"/>
                <a:gd name="connsiteX1" fmla="*/ 674211 w 1314628"/>
                <a:gd name="connsiteY1" fmla="*/ 354058 h 354058"/>
                <a:gd name="connsiteX2" fmla="*/ 0 w 1314628"/>
                <a:gd name="connsiteY2" fmla="*/ 0 h 354058"/>
              </a:gdLst>
              <a:ahLst/>
              <a:cxnLst>
                <a:cxn ang="0">
                  <a:pos x="connsiteX0" y="connsiteY0"/>
                </a:cxn>
                <a:cxn ang="0">
                  <a:pos x="connsiteX1" y="connsiteY1"/>
                </a:cxn>
                <a:cxn ang="0">
                  <a:pos x="connsiteX2" y="connsiteY2"/>
                </a:cxn>
              </a:cxnLst>
              <a:rect l="l" t="t" r="r" b="b"/>
              <a:pathLst>
                <a:path w="1314628" h="354058">
                  <a:moveTo>
                    <a:pt x="1314628" y="0"/>
                  </a:moveTo>
                  <a:lnTo>
                    <a:pt x="674211" y="354058"/>
                  </a:lnTo>
                  <a:lnTo>
                    <a:pt x="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02229A46-6A09-AC4E-90EB-12263F152557}"/>
              </a:ext>
            </a:extLst>
          </p:cNvPr>
          <p:cNvGrpSpPr/>
          <p:nvPr/>
        </p:nvGrpSpPr>
        <p:grpSpPr>
          <a:xfrm>
            <a:off x="6082957" y="3965311"/>
            <a:ext cx="5271556" cy="1540240"/>
            <a:chOff x="456487" y="1428404"/>
            <a:chExt cx="5271556" cy="2050056"/>
          </a:xfrm>
        </p:grpSpPr>
        <p:sp>
          <p:nvSpPr>
            <p:cNvPr id="109" name="Rectangular Callout 92">
              <a:extLst>
                <a:ext uri="{FF2B5EF4-FFF2-40B4-BE49-F238E27FC236}">
                  <a16:creationId xmlns:a16="http://schemas.microsoft.com/office/drawing/2014/main" id="{45DE9583-4FAC-1C45-B82A-9590F2F77CD4}"/>
                </a:ext>
              </a:extLst>
            </p:cNvPr>
            <p:cNvSpPr/>
            <p:nvPr/>
          </p:nvSpPr>
          <p:spPr>
            <a:xfrm flipH="1">
              <a:off x="469530" y="1658519"/>
              <a:ext cx="5258513" cy="1743503"/>
            </a:xfrm>
            <a:custGeom>
              <a:avLst/>
              <a:gdLst>
                <a:gd name="connsiteX0" fmla="*/ 0 w 5258513"/>
                <a:gd name="connsiteY0" fmla="*/ 0 h 1389445"/>
                <a:gd name="connsiteX1" fmla="*/ 876419 w 5258513"/>
                <a:gd name="connsiteY1" fmla="*/ 0 h 1389445"/>
                <a:gd name="connsiteX2" fmla="*/ 876419 w 5258513"/>
                <a:gd name="connsiteY2" fmla="*/ 0 h 1389445"/>
                <a:gd name="connsiteX3" fmla="*/ 2191047 w 5258513"/>
                <a:gd name="connsiteY3" fmla="*/ 0 h 1389445"/>
                <a:gd name="connsiteX4" fmla="*/ 5258513 w 5258513"/>
                <a:gd name="connsiteY4" fmla="*/ 0 h 1389445"/>
                <a:gd name="connsiteX5" fmla="*/ 5258513 w 5258513"/>
                <a:gd name="connsiteY5" fmla="*/ 810510 h 1389445"/>
                <a:gd name="connsiteX6" fmla="*/ 5258513 w 5258513"/>
                <a:gd name="connsiteY6" fmla="*/ 810510 h 1389445"/>
                <a:gd name="connsiteX7" fmla="*/ 5258513 w 5258513"/>
                <a:gd name="connsiteY7" fmla="*/ 1157871 h 1389445"/>
                <a:gd name="connsiteX8" fmla="*/ 5258513 w 5258513"/>
                <a:gd name="connsiteY8" fmla="*/ 1389445 h 1389445"/>
                <a:gd name="connsiteX9" fmla="*/ 2191047 w 5258513"/>
                <a:gd name="connsiteY9" fmla="*/ 1389445 h 1389445"/>
                <a:gd name="connsiteX10" fmla="*/ 1550630 w 5258513"/>
                <a:gd name="connsiteY10" fmla="*/ 1743503 h 1389445"/>
                <a:gd name="connsiteX11" fmla="*/ 876419 w 5258513"/>
                <a:gd name="connsiteY11" fmla="*/ 1389445 h 1389445"/>
                <a:gd name="connsiteX12" fmla="*/ 0 w 5258513"/>
                <a:gd name="connsiteY12" fmla="*/ 1389445 h 1389445"/>
                <a:gd name="connsiteX13" fmla="*/ 0 w 5258513"/>
                <a:gd name="connsiteY13" fmla="*/ 1157871 h 1389445"/>
                <a:gd name="connsiteX14" fmla="*/ 0 w 5258513"/>
                <a:gd name="connsiteY14" fmla="*/ 810510 h 1389445"/>
                <a:gd name="connsiteX15" fmla="*/ 0 w 5258513"/>
                <a:gd name="connsiteY15" fmla="*/ 810510 h 1389445"/>
                <a:gd name="connsiteX16" fmla="*/ 0 w 5258513"/>
                <a:gd name="connsiteY16" fmla="*/ 0 h 1389445"/>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2191047 w 5258513"/>
                <a:gd name="connsiteY10" fmla="*/ 1389445 h 1743503"/>
                <a:gd name="connsiteX11" fmla="*/ 1550630 w 5258513"/>
                <a:gd name="connsiteY11" fmla="*/ 1743503 h 1743503"/>
                <a:gd name="connsiteX12" fmla="*/ 876419 w 5258513"/>
                <a:gd name="connsiteY12" fmla="*/ 1389445 h 1743503"/>
                <a:gd name="connsiteX13" fmla="*/ 0 w 5258513"/>
                <a:gd name="connsiteY13" fmla="*/ 1389445 h 1743503"/>
                <a:gd name="connsiteX14" fmla="*/ 0 w 5258513"/>
                <a:gd name="connsiteY14" fmla="*/ 1157871 h 1743503"/>
                <a:gd name="connsiteX15" fmla="*/ 0 w 5258513"/>
                <a:gd name="connsiteY15" fmla="*/ 810510 h 1743503"/>
                <a:gd name="connsiteX16" fmla="*/ 0 w 5258513"/>
                <a:gd name="connsiteY16" fmla="*/ 810510 h 1743503"/>
                <a:gd name="connsiteX17" fmla="*/ 0 w 5258513"/>
                <a:gd name="connsiteY17"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2191047 w 5258513"/>
                <a:gd name="connsiteY11" fmla="*/ 1389445 h 1743503"/>
                <a:gd name="connsiteX12" fmla="*/ 1550630 w 5258513"/>
                <a:gd name="connsiteY12" fmla="*/ 1743503 h 1743503"/>
                <a:gd name="connsiteX13" fmla="*/ 876419 w 5258513"/>
                <a:gd name="connsiteY13" fmla="*/ 1389445 h 1743503"/>
                <a:gd name="connsiteX14" fmla="*/ 0 w 5258513"/>
                <a:gd name="connsiteY14" fmla="*/ 1389445 h 1743503"/>
                <a:gd name="connsiteX15" fmla="*/ 0 w 5258513"/>
                <a:gd name="connsiteY15" fmla="*/ 1157871 h 1743503"/>
                <a:gd name="connsiteX16" fmla="*/ 0 w 5258513"/>
                <a:gd name="connsiteY16" fmla="*/ 810510 h 1743503"/>
                <a:gd name="connsiteX17" fmla="*/ 0 w 5258513"/>
                <a:gd name="connsiteY17" fmla="*/ 810510 h 1743503"/>
                <a:gd name="connsiteX18" fmla="*/ 0 w 5258513"/>
                <a:gd name="connsiteY18"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3369935 w 5258513"/>
                <a:gd name="connsiteY11" fmla="*/ 1385618 h 1743503"/>
                <a:gd name="connsiteX12" fmla="*/ 2191047 w 5258513"/>
                <a:gd name="connsiteY12" fmla="*/ 1389445 h 1743503"/>
                <a:gd name="connsiteX13" fmla="*/ 1550630 w 5258513"/>
                <a:gd name="connsiteY13" fmla="*/ 1743503 h 1743503"/>
                <a:gd name="connsiteX14" fmla="*/ 876419 w 5258513"/>
                <a:gd name="connsiteY14" fmla="*/ 1389445 h 1743503"/>
                <a:gd name="connsiteX15" fmla="*/ 0 w 5258513"/>
                <a:gd name="connsiteY15" fmla="*/ 1389445 h 1743503"/>
                <a:gd name="connsiteX16" fmla="*/ 0 w 5258513"/>
                <a:gd name="connsiteY16" fmla="*/ 1157871 h 1743503"/>
                <a:gd name="connsiteX17" fmla="*/ 0 w 5258513"/>
                <a:gd name="connsiteY17" fmla="*/ 810510 h 1743503"/>
                <a:gd name="connsiteX18" fmla="*/ 0 w 5258513"/>
                <a:gd name="connsiteY18" fmla="*/ 810510 h 1743503"/>
                <a:gd name="connsiteX19" fmla="*/ 0 w 5258513"/>
                <a:gd name="connsiteY19" fmla="*/ 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461375 w 5258513"/>
                <a:gd name="connsiteY19" fmla="*/ 1477058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71687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26090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7919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8838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97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18839 w 5258513"/>
                <a:gd name="connsiteY18" fmla="*/ 3029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1064 w 5258513"/>
                <a:gd name="connsiteY18" fmla="*/ 30932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28364 w 5258513"/>
                <a:gd name="connsiteY18" fmla="*/ 31249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4239 w 5258513"/>
                <a:gd name="connsiteY18" fmla="*/ 3156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37889 w 5258513"/>
                <a:gd name="connsiteY18" fmla="*/ 318847 h 174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8513" h="1743503">
                  <a:moveTo>
                    <a:pt x="3927719" y="1385618"/>
                  </a:moveTo>
                  <a:lnTo>
                    <a:pt x="2191047" y="1389445"/>
                  </a:lnTo>
                  <a:lnTo>
                    <a:pt x="1550630" y="1743503"/>
                  </a:lnTo>
                  <a:lnTo>
                    <a:pt x="876419" y="1389445"/>
                  </a:lnTo>
                  <a:lnTo>
                    <a:pt x="0" y="1389445"/>
                  </a:lnTo>
                  <a:lnTo>
                    <a:pt x="0" y="1157871"/>
                  </a:lnTo>
                  <a:lnTo>
                    <a:pt x="0" y="810510"/>
                  </a:lnTo>
                  <a:lnTo>
                    <a:pt x="0" y="810510"/>
                  </a:lnTo>
                  <a:lnTo>
                    <a:pt x="0" y="0"/>
                  </a:lnTo>
                  <a:lnTo>
                    <a:pt x="876419" y="0"/>
                  </a:lnTo>
                  <a:lnTo>
                    <a:pt x="876419" y="0"/>
                  </a:lnTo>
                  <a:lnTo>
                    <a:pt x="2191047" y="0"/>
                  </a:lnTo>
                  <a:lnTo>
                    <a:pt x="5258513" y="0"/>
                  </a:lnTo>
                  <a:lnTo>
                    <a:pt x="5258513" y="810510"/>
                  </a:lnTo>
                  <a:lnTo>
                    <a:pt x="5258513" y="810510"/>
                  </a:lnTo>
                  <a:lnTo>
                    <a:pt x="5258513" y="1157871"/>
                  </a:lnTo>
                  <a:lnTo>
                    <a:pt x="5258513" y="1389445"/>
                  </a:lnTo>
                  <a:lnTo>
                    <a:pt x="4133783" y="1390615"/>
                  </a:lnTo>
                  <a:cubicBezTo>
                    <a:pt x="4133798" y="1026402"/>
                    <a:pt x="4137874" y="683060"/>
                    <a:pt x="4137889" y="318847"/>
                  </a:cubicBezTo>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itle 1">
              <a:extLst>
                <a:ext uri="{FF2B5EF4-FFF2-40B4-BE49-F238E27FC236}">
                  <a16:creationId xmlns:a16="http://schemas.microsoft.com/office/drawing/2014/main" id="{C9F71291-AC44-E04C-87B3-9DC5EF0F1B35}"/>
                </a:ext>
              </a:extLst>
            </p:cNvPr>
            <p:cNvSpPr txBox="1">
              <a:spLocks/>
            </p:cNvSpPr>
            <p:nvPr/>
          </p:nvSpPr>
          <p:spPr>
            <a:xfrm>
              <a:off x="1757470" y="1580330"/>
              <a:ext cx="3758217" cy="131016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latin typeface="Arial" panose="020B0604020202020204" pitchFamily="34" charset="0"/>
                  <a:cs typeface="Arial" panose="020B0604020202020204" pitchFamily="34" charset="0"/>
                </a:rPr>
                <a:t>Methodology</a:t>
              </a:r>
            </a:p>
          </p:txBody>
        </p:sp>
        <p:sp>
          <p:nvSpPr>
            <p:cNvPr id="111" name="Title 1">
              <a:extLst>
                <a:ext uri="{FF2B5EF4-FFF2-40B4-BE49-F238E27FC236}">
                  <a16:creationId xmlns:a16="http://schemas.microsoft.com/office/drawing/2014/main" id="{18AFC967-2D4D-1548-B0B0-BE3F7A1E9D4E}"/>
                </a:ext>
              </a:extLst>
            </p:cNvPr>
            <p:cNvSpPr txBox="1">
              <a:spLocks/>
            </p:cNvSpPr>
            <p:nvPr/>
          </p:nvSpPr>
          <p:spPr>
            <a:xfrm>
              <a:off x="456487" y="1428404"/>
              <a:ext cx="1160126" cy="148928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6000" b="1" dirty="0">
                  <a:latin typeface="Arial" panose="020B0604020202020204" pitchFamily="34" charset="0"/>
                  <a:cs typeface="Arial" panose="020B0604020202020204" pitchFamily="34" charset="0"/>
                </a:rPr>
                <a:t>4</a:t>
              </a:r>
            </a:p>
          </p:txBody>
        </p:sp>
        <p:sp>
          <p:nvSpPr>
            <p:cNvPr id="112" name="Rectangular Callout 92">
              <a:extLst>
                <a:ext uri="{FF2B5EF4-FFF2-40B4-BE49-F238E27FC236}">
                  <a16:creationId xmlns:a16="http://schemas.microsoft.com/office/drawing/2014/main" id="{B6EBF186-016D-6345-A605-AD9E847AFA78}"/>
                </a:ext>
              </a:extLst>
            </p:cNvPr>
            <p:cNvSpPr/>
            <p:nvPr/>
          </p:nvSpPr>
          <p:spPr>
            <a:xfrm flipH="1">
              <a:off x="3541123" y="3124403"/>
              <a:ext cx="1314628" cy="354057"/>
            </a:xfrm>
            <a:custGeom>
              <a:avLst/>
              <a:gdLst>
                <a:gd name="connsiteX0" fmla="*/ 0 w 5258513"/>
                <a:gd name="connsiteY0" fmla="*/ 0 h 1389445"/>
                <a:gd name="connsiteX1" fmla="*/ 876419 w 5258513"/>
                <a:gd name="connsiteY1" fmla="*/ 0 h 1389445"/>
                <a:gd name="connsiteX2" fmla="*/ 876419 w 5258513"/>
                <a:gd name="connsiteY2" fmla="*/ 0 h 1389445"/>
                <a:gd name="connsiteX3" fmla="*/ 2191047 w 5258513"/>
                <a:gd name="connsiteY3" fmla="*/ 0 h 1389445"/>
                <a:gd name="connsiteX4" fmla="*/ 5258513 w 5258513"/>
                <a:gd name="connsiteY4" fmla="*/ 0 h 1389445"/>
                <a:gd name="connsiteX5" fmla="*/ 5258513 w 5258513"/>
                <a:gd name="connsiteY5" fmla="*/ 810510 h 1389445"/>
                <a:gd name="connsiteX6" fmla="*/ 5258513 w 5258513"/>
                <a:gd name="connsiteY6" fmla="*/ 810510 h 1389445"/>
                <a:gd name="connsiteX7" fmla="*/ 5258513 w 5258513"/>
                <a:gd name="connsiteY7" fmla="*/ 1157871 h 1389445"/>
                <a:gd name="connsiteX8" fmla="*/ 5258513 w 5258513"/>
                <a:gd name="connsiteY8" fmla="*/ 1389445 h 1389445"/>
                <a:gd name="connsiteX9" fmla="*/ 2191047 w 5258513"/>
                <a:gd name="connsiteY9" fmla="*/ 1389445 h 1389445"/>
                <a:gd name="connsiteX10" fmla="*/ 1550630 w 5258513"/>
                <a:gd name="connsiteY10" fmla="*/ 1743503 h 1389445"/>
                <a:gd name="connsiteX11" fmla="*/ 876419 w 5258513"/>
                <a:gd name="connsiteY11" fmla="*/ 1389445 h 1389445"/>
                <a:gd name="connsiteX12" fmla="*/ 0 w 5258513"/>
                <a:gd name="connsiteY12" fmla="*/ 1389445 h 1389445"/>
                <a:gd name="connsiteX13" fmla="*/ 0 w 5258513"/>
                <a:gd name="connsiteY13" fmla="*/ 1157871 h 1389445"/>
                <a:gd name="connsiteX14" fmla="*/ 0 w 5258513"/>
                <a:gd name="connsiteY14" fmla="*/ 810510 h 1389445"/>
                <a:gd name="connsiteX15" fmla="*/ 0 w 5258513"/>
                <a:gd name="connsiteY15" fmla="*/ 810510 h 1389445"/>
                <a:gd name="connsiteX16" fmla="*/ 0 w 5258513"/>
                <a:gd name="connsiteY16" fmla="*/ 0 h 1389445"/>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2191047 w 5258513"/>
                <a:gd name="connsiteY10" fmla="*/ 1389445 h 1743503"/>
                <a:gd name="connsiteX11" fmla="*/ 1550630 w 5258513"/>
                <a:gd name="connsiteY11" fmla="*/ 1743503 h 1743503"/>
                <a:gd name="connsiteX12" fmla="*/ 876419 w 5258513"/>
                <a:gd name="connsiteY12" fmla="*/ 1389445 h 1743503"/>
                <a:gd name="connsiteX13" fmla="*/ 0 w 5258513"/>
                <a:gd name="connsiteY13" fmla="*/ 1389445 h 1743503"/>
                <a:gd name="connsiteX14" fmla="*/ 0 w 5258513"/>
                <a:gd name="connsiteY14" fmla="*/ 1157871 h 1743503"/>
                <a:gd name="connsiteX15" fmla="*/ 0 w 5258513"/>
                <a:gd name="connsiteY15" fmla="*/ 810510 h 1743503"/>
                <a:gd name="connsiteX16" fmla="*/ 0 w 5258513"/>
                <a:gd name="connsiteY16" fmla="*/ 810510 h 1743503"/>
                <a:gd name="connsiteX17" fmla="*/ 0 w 5258513"/>
                <a:gd name="connsiteY17"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2191047 w 5258513"/>
                <a:gd name="connsiteY11" fmla="*/ 1389445 h 1743503"/>
                <a:gd name="connsiteX12" fmla="*/ 1550630 w 5258513"/>
                <a:gd name="connsiteY12" fmla="*/ 1743503 h 1743503"/>
                <a:gd name="connsiteX13" fmla="*/ 876419 w 5258513"/>
                <a:gd name="connsiteY13" fmla="*/ 1389445 h 1743503"/>
                <a:gd name="connsiteX14" fmla="*/ 0 w 5258513"/>
                <a:gd name="connsiteY14" fmla="*/ 1389445 h 1743503"/>
                <a:gd name="connsiteX15" fmla="*/ 0 w 5258513"/>
                <a:gd name="connsiteY15" fmla="*/ 1157871 h 1743503"/>
                <a:gd name="connsiteX16" fmla="*/ 0 w 5258513"/>
                <a:gd name="connsiteY16" fmla="*/ 810510 h 1743503"/>
                <a:gd name="connsiteX17" fmla="*/ 0 w 5258513"/>
                <a:gd name="connsiteY17" fmla="*/ 810510 h 1743503"/>
                <a:gd name="connsiteX18" fmla="*/ 0 w 5258513"/>
                <a:gd name="connsiteY18"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3369935 w 5258513"/>
                <a:gd name="connsiteY11" fmla="*/ 1385618 h 1743503"/>
                <a:gd name="connsiteX12" fmla="*/ 2191047 w 5258513"/>
                <a:gd name="connsiteY12" fmla="*/ 1389445 h 1743503"/>
                <a:gd name="connsiteX13" fmla="*/ 1550630 w 5258513"/>
                <a:gd name="connsiteY13" fmla="*/ 1743503 h 1743503"/>
                <a:gd name="connsiteX14" fmla="*/ 876419 w 5258513"/>
                <a:gd name="connsiteY14" fmla="*/ 1389445 h 1743503"/>
                <a:gd name="connsiteX15" fmla="*/ 0 w 5258513"/>
                <a:gd name="connsiteY15" fmla="*/ 1389445 h 1743503"/>
                <a:gd name="connsiteX16" fmla="*/ 0 w 5258513"/>
                <a:gd name="connsiteY16" fmla="*/ 1157871 h 1743503"/>
                <a:gd name="connsiteX17" fmla="*/ 0 w 5258513"/>
                <a:gd name="connsiteY17" fmla="*/ 810510 h 1743503"/>
                <a:gd name="connsiteX18" fmla="*/ 0 w 5258513"/>
                <a:gd name="connsiteY18" fmla="*/ 810510 h 1743503"/>
                <a:gd name="connsiteX19" fmla="*/ 0 w 5258513"/>
                <a:gd name="connsiteY19" fmla="*/ 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461375 w 5258513"/>
                <a:gd name="connsiteY19" fmla="*/ 1477058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71687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26090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7919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8838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97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18839 w 5258513"/>
                <a:gd name="connsiteY18" fmla="*/ 3029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1064 w 5258513"/>
                <a:gd name="connsiteY18" fmla="*/ 30932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28364 w 5258513"/>
                <a:gd name="connsiteY18" fmla="*/ 31249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4239 w 5258513"/>
                <a:gd name="connsiteY18" fmla="*/ 3156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37889 w 5258513"/>
                <a:gd name="connsiteY18" fmla="*/ 31884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81051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10" fmla="*/ 876419 w 3927719"/>
                <a:gd name="connsiteY10" fmla="*/ 0 h 1743503"/>
                <a:gd name="connsiteX11" fmla="*/ 2191047 w 3927719"/>
                <a:gd name="connsiteY11"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10" fmla="*/ 876419 w 3927719"/>
                <a:gd name="connsiteY10"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876419 w 3927719"/>
                <a:gd name="connsiteY8" fmla="*/ 0 h 1743503"/>
                <a:gd name="connsiteX0" fmla="*/ 3927719 w 3927719"/>
                <a:gd name="connsiteY0" fmla="*/ 575108 h 932993"/>
                <a:gd name="connsiteX1" fmla="*/ 2191047 w 3927719"/>
                <a:gd name="connsiteY1" fmla="*/ 578935 h 932993"/>
                <a:gd name="connsiteX2" fmla="*/ 1550630 w 3927719"/>
                <a:gd name="connsiteY2" fmla="*/ 932993 h 932993"/>
                <a:gd name="connsiteX3" fmla="*/ 876419 w 3927719"/>
                <a:gd name="connsiteY3" fmla="*/ 578935 h 932993"/>
                <a:gd name="connsiteX4" fmla="*/ 0 w 3927719"/>
                <a:gd name="connsiteY4" fmla="*/ 578935 h 932993"/>
                <a:gd name="connsiteX5" fmla="*/ 0 w 3927719"/>
                <a:gd name="connsiteY5" fmla="*/ 347361 h 932993"/>
                <a:gd name="connsiteX6" fmla="*/ 0 w 3927719"/>
                <a:gd name="connsiteY6" fmla="*/ 0 h 932993"/>
                <a:gd name="connsiteX7" fmla="*/ 0 w 3927719"/>
                <a:gd name="connsiteY7" fmla="*/ 0 h 932993"/>
                <a:gd name="connsiteX0" fmla="*/ 3927719 w 3927719"/>
                <a:gd name="connsiteY0" fmla="*/ 575108 h 932993"/>
                <a:gd name="connsiteX1" fmla="*/ 2191047 w 3927719"/>
                <a:gd name="connsiteY1" fmla="*/ 578935 h 932993"/>
                <a:gd name="connsiteX2" fmla="*/ 1550630 w 3927719"/>
                <a:gd name="connsiteY2" fmla="*/ 932993 h 932993"/>
                <a:gd name="connsiteX3" fmla="*/ 876419 w 3927719"/>
                <a:gd name="connsiteY3" fmla="*/ 578935 h 932993"/>
                <a:gd name="connsiteX4" fmla="*/ 0 w 3927719"/>
                <a:gd name="connsiteY4" fmla="*/ 578935 h 932993"/>
                <a:gd name="connsiteX5" fmla="*/ 0 w 3927719"/>
                <a:gd name="connsiteY5" fmla="*/ 347361 h 932993"/>
                <a:gd name="connsiteX6" fmla="*/ 0 w 3927719"/>
                <a:gd name="connsiteY6" fmla="*/ 0 h 932993"/>
                <a:gd name="connsiteX0" fmla="*/ 3927719 w 3927719"/>
                <a:gd name="connsiteY0" fmla="*/ 227747 h 585632"/>
                <a:gd name="connsiteX1" fmla="*/ 2191047 w 3927719"/>
                <a:gd name="connsiteY1" fmla="*/ 231574 h 585632"/>
                <a:gd name="connsiteX2" fmla="*/ 1550630 w 3927719"/>
                <a:gd name="connsiteY2" fmla="*/ 585632 h 585632"/>
                <a:gd name="connsiteX3" fmla="*/ 876419 w 3927719"/>
                <a:gd name="connsiteY3" fmla="*/ 231574 h 585632"/>
                <a:gd name="connsiteX4" fmla="*/ 0 w 3927719"/>
                <a:gd name="connsiteY4" fmla="*/ 231574 h 585632"/>
                <a:gd name="connsiteX5" fmla="*/ 0 w 3927719"/>
                <a:gd name="connsiteY5" fmla="*/ 0 h 585632"/>
                <a:gd name="connsiteX0" fmla="*/ 3927719 w 3927719"/>
                <a:gd name="connsiteY0" fmla="*/ 0 h 357885"/>
                <a:gd name="connsiteX1" fmla="*/ 2191047 w 3927719"/>
                <a:gd name="connsiteY1" fmla="*/ 3827 h 357885"/>
                <a:gd name="connsiteX2" fmla="*/ 1550630 w 3927719"/>
                <a:gd name="connsiteY2" fmla="*/ 357885 h 357885"/>
                <a:gd name="connsiteX3" fmla="*/ 876419 w 3927719"/>
                <a:gd name="connsiteY3" fmla="*/ 3827 h 357885"/>
                <a:gd name="connsiteX4" fmla="*/ 0 w 3927719"/>
                <a:gd name="connsiteY4" fmla="*/ 3827 h 357885"/>
                <a:gd name="connsiteX0" fmla="*/ 3051300 w 3051300"/>
                <a:gd name="connsiteY0" fmla="*/ 0 h 357885"/>
                <a:gd name="connsiteX1" fmla="*/ 1314628 w 3051300"/>
                <a:gd name="connsiteY1" fmla="*/ 3827 h 357885"/>
                <a:gd name="connsiteX2" fmla="*/ 674211 w 3051300"/>
                <a:gd name="connsiteY2" fmla="*/ 357885 h 357885"/>
                <a:gd name="connsiteX3" fmla="*/ 0 w 3051300"/>
                <a:gd name="connsiteY3" fmla="*/ 3827 h 357885"/>
                <a:gd name="connsiteX0" fmla="*/ 1314628 w 1314628"/>
                <a:gd name="connsiteY0" fmla="*/ 0 h 354058"/>
                <a:gd name="connsiteX1" fmla="*/ 674211 w 1314628"/>
                <a:gd name="connsiteY1" fmla="*/ 354058 h 354058"/>
                <a:gd name="connsiteX2" fmla="*/ 0 w 1314628"/>
                <a:gd name="connsiteY2" fmla="*/ 0 h 354058"/>
              </a:gdLst>
              <a:ahLst/>
              <a:cxnLst>
                <a:cxn ang="0">
                  <a:pos x="connsiteX0" y="connsiteY0"/>
                </a:cxn>
                <a:cxn ang="0">
                  <a:pos x="connsiteX1" y="connsiteY1"/>
                </a:cxn>
                <a:cxn ang="0">
                  <a:pos x="connsiteX2" y="connsiteY2"/>
                </a:cxn>
              </a:cxnLst>
              <a:rect l="l" t="t" r="r" b="b"/>
              <a:pathLst>
                <a:path w="1314628" h="354058">
                  <a:moveTo>
                    <a:pt x="1314628" y="0"/>
                  </a:moveTo>
                  <a:lnTo>
                    <a:pt x="674211" y="354058"/>
                  </a:lnTo>
                  <a:lnTo>
                    <a:pt x="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042252BE-9645-4541-AAFB-D7EC33C5FEC5}"/>
              </a:ext>
            </a:extLst>
          </p:cNvPr>
          <p:cNvGrpSpPr/>
          <p:nvPr/>
        </p:nvGrpSpPr>
        <p:grpSpPr>
          <a:xfrm>
            <a:off x="6089479" y="2742534"/>
            <a:ext cx="5258513" cy="1560677"/>
            <a:chOff x="469530" y="1401203"/>
            <a:chExt cx="5258513" cy="2077257"/>
          </a:xfrm>
        </p:grpSpPr>
        <p:sp>
          <p:nvSpPr>
            <p:cNvPr id="104" name="Rectangular Callout 92">
              <a:extLst>
                <a:ext uri="{FF2B5EF4-FFF2-40B4-BE49-F238E27FC236}">
                  <a16:creationId xmlns:a16="http://schemas.microsoft.com/office/drawing/2014/main" id="{A6F99F8B-9470-9D42-AAAA-93D5C981B75E}"/>
                </a:ext>
              </a:extLst>
            </p:cNvPr>
            <p:cNvSpPr/>
            <p:nvPr/>
          </p:nvSpPr>
          <p:spPr>
            <a:xfrm flipH="1">
              <a:off x="469530" y="1658519"/>
              <a:ext cx="5258513" cy="1743503"/>
            </a:xfrm>
            <a:custGeom>
              <a:avLst/>
              <a:gdLst>
                <a:gd name="connsiteX0" fmla="*/ 0 w 5258513"/>
                <a:gd name="connsiteY0" fmla="*/ 0 h 1389445"/>
                <a:gd name="connsiteX1" fmla="*/ 876419 w 5258513"/>
                <a:gd name="connsiteY1" fmla="*/ 0 h 1389445"/>
                <a:gd name="connsiteX2" fmla="*/ 876419 w 5258513"/>
                <a:gd name="connsiteY2" fmla="*/ 0 h 1389445"/>
                <a:gd name="connsiteX3" fmla="*/ 2191047 w 5258513"/>
                <a:gd name="connsiteY3" fmla="*/ 0 h 1389445"/>
                <a:gd name="connsiteX4" fmla="*/ 5258513 w 5258513"/>
                <a:gd name="connsiteY4" fmla="*/ 0 h 1389445"/>
                <a:gd name="connsiteX5" fmla="*/ 5258513 w 5258513"/>
                <a:gd name="connsiteY5" fmla="*/ 810510 h 1389445"/>
                <a:gd name="connsiteX6" fmla="*/ 5258513 w 5258513"/>
                <a:gd name="connsiteY6" fmla="*/ 810510 h 1389445"/>
                <a:gd name="connsiteX7" fmla="*/ 5258513 w 5258513"/>
                <a:gd name="connsiteY7" fmla="*/ 1157871 h 1389445"/>
                <a:gd name="connsiteX8" fmla="*/ 5258513 w 5258513"/>
                <a:gd name="connsiteY8" fmla="*/ 1389445 h 1389445"/>
                <a:gd name="connsiteX9" fmla="*/ 2191047 w 5258513"/>
                <a:gd name="connsiteY9" fmla="*/ 1389445 h 1389445"/>
                <a:gd name="connsiteX10" fmla="*/ 1550630 w 5258513"/>
                <a:gd name="connsiteY10" fmla="*/ 1743503 h 1389445"/>
                <a:gd name="connsiteX11" fmla="*/ 876419 w 5258513"/>
                <a:gd name="connsiteY11" fmla="*/ 1389445 h 1389445"/>
                <a:gd name="connsiteX12" fmla="*/ 0 w 5258513"/>
                <a:gd name="connsiteY12" fmla="*/ 1389445 h 1389445"/>
                <a:gd name="connsiteX13" fmla="*/ 0 w 5258513"/>
                <a:gd name="connsiteY13" fmla="*/ 1157871 h 1389445"/>
                <a:gd name="connsiteX14" fmla="*/ 0 w 5258513"/>
                <a:gd name="connsiteY14" fmla="*/ 810510 h 1389445"/>
                <a:gd name="connsiteX15" fmla="*/ 0 w 5258513"/>
                <a:gd name="connsiteY15" fmla="*/ 810510 h 1389445"/>
                <a:gd name="connsiteX16" fmla="*/ 0 w 5258513"/>
                <a:gd name="connsiteY16" fmla="*/ 0 h 1389445"/>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2191047 w 5258513"/>
                <a:gd name="connsiteY10" fmla="*/ 1389445 h 1743503"/>
                <a:gd name="connsiteX11" fmla="*/ 1550630 w 5258513"/>
                <a:gd name="connsiteY11" fmla="*/ 1743503 h 1743503"/>
                <a:gd name="connsiteX12" fmla="*/ 876419 w 5258513"/>
                <a:gd name="connsiteY12" fmla="*/ 1389445 h 1743503"/>
                <a:gd name="connsiteX13" fmla="*/ 0 w 5258513"/>
                <a:gd name="connsiteY13" fmla="*/ 1389445 h 1743503"/>
                <a:gd name="connsiteX14" fmla="*/ 0 w 5258513"/>
                <a:gd name="connsiteY14" fmla="*/ 1157871 h 1743503"/>
                <a:gd name="connsiteX15" fmla="*/ 0 w 5258513"/>
                <a:gd name="connsiteY15" fmla="*/ 810510 h 1743503"/>
                <a:gd name="connsiteX16" fmla="*/ 0 w 5258513"/>
                <a:gd name="connsiteY16" fmla="*/ 810510 h 1743503"/>
                <a:gd name="connsiteX17" fmla="*/ 0 w 5258513"/>
                <a:gd name="connsiteY17"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2191047 w 5258513"/>
                <a:gd name="connsiteY11" fmla="*/ 1389445 h 1743503"/>
                <a:gd name="connsiteX12" fmla="*/ 1550630 w 5258513"/>
                <a:gd name="connsiteY12" fmla="*/ 1743503 h 1743503"/>
                <a:gd name="connsiteX13" fmla="*/ 876419 w 5258513"/>
                <a:gd name="connsiteY13" fmla="*/ 1389445 h 1743503"/>
                <a:gd name="connsiteX14" fmla="*/ 0 w 5258513"/>
                <a:gd name="connsiteY14" fmla="*/ 1389445 h 1743503"/>
                <a:gd name="connsiteX15" fmla="*/ 0 w 5258513"/>
                <a:gd name="connsiteY15" fmla="*/ 1157871 h 1743503"/>
                <a:gd name="connsiteX16" fmla="*/ 0 w 5258513"/>
                <a:gd name="connsiteY16" fmla="*/ 810510 h 1743503"/>
                <a:gd name="connsiteX17" fmla="*/ 0 w 5258513"/>
                <a:gd name="connsiteY17" fmla="*/ 810510 h 1743503"/>
                <a:gd name="connsiteX18" fmla="*/ 0 w 5258513"/>
                <a:gd name="connsiteY18"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3369935 w 5258513"/>
                <a:gd name="connsiteY11" fmla="*/ 1385618 h 1743503"/>
                <a:gd name="connsiteX12" fmla="*/ 2191047 w 5258513"/>
                <a:gd name="connsiteY12" fmla="*/ 1389445 h 1743503"/>
                <a:gd name="connsiteX13" fmla="*/ 1550630 w 5258513"/>
                <a:gd name="connsiteY13" fmla="*/ 1743503 h 1743503"/>
                <a:gd name="connsiteX14" fmla="*/ 876419 w 5258513"/>
                <a:gd name="connsiteY14" fmla="*/ 1389445 h 1743503"/>
                <a:gd name="connsiteX15" fmla="*/ 0 w 5258513"/>
                <a:gd name="connsiteY15" fmla="*/ 1389445 h 1743503"/>
                <a:gd name="connsiteX16" fmla="*/ 0 w 5258513"/>
                <a:gd name="connsiteY16" fmla="*/ 1157871 h 1743503"/>
                <a:gd name="connsiteX17" fmla="*/ 0 w 5258513"/>
                <a:gd name="connsiteY17" fmla="*/ 810510 h 1743503"/>
                <a:gd name="connsiteX18" fmla="*/ 0 w 5258513"/>
                <a:gd name="connsiteY18" fmla="*/ 810510 h 1743503"/>
                <a:gd name="connsiteX19" fmla="*/ 0 w 5258513"/>
                <a:gd name="connsiteY19" fmla="*/ 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461375 w 5258513"/>
                <a:gd name="connsiteY19" fmla="*/ 1477058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71687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26090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7919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8838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97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18839 w 5258513"/>
                <a:gd name="connsiteY18" fmla="*/ 3029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1064 w 5258513"/>
                <a:gd name="connsiteY18" fmla="*/ 30932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28364 w 5258513"/>
                <a:gd name="connsiteY18" fmla="*/ 31249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4239 w 5258513"/>
                <a:gd name="connsiteY18" fmla="*/ 3156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37889 w 5258513"/>
                <a:gd name="connsiteY18" fmla="*/ 318847 h 174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8513" h="1743503">
                  <a:moveTo>
                    <a:pt x="3927719" y="1385618"/>
                  </a:moveTo>
                  <a:lnTo>
                    <a:pt x="2191047" y="1389445"/>
                  </a:lnTo>
                  <a:lnTo>
                    <a:pt x="1550630" y="1743503"/>
                  </a:lnTo>
                  <a:lnTo>
                    <a:pt x="876419" y="1389445"/>
                  </a:lnTo>
                  <a:lnTo>
                    <a:pt x="0" y="1389445"/>
                  </a:lnTo>
                  <a:lnTo>
                    <a:pt x="0" y="1157871"/>
                  </a:lnTo>
                  <a:lnTo>
                    <a:pt x="0" y="810510"/>
                  </a:lnTo>
                  <a:lnTo>
                    <a:pt x="0" y="810510"/>
                  </a:lnTo>
                  <a:lnTo>
                    <a:pt x="0" y="0"/>
                  </a:lnTo>
                  <a:lnTo>
                    <a:pt x="876419" y="0"/>
                  </a:lnTo>
                  <a:lnTo>
                    <a:pt x="876419" y="0"/>
                  </a:lnTo>
                  <a:lnTo>
                    <a:pt x="2191047" y="0"/>
                  </a:lnTo>
                  <a:lnTo>
                    <a:pt x="5258513" y="0"/>
                  </a:lnTo>
                  <a:lnTo>
                    <a:pt x="5258513" y="810510"/>
                  </a:lnTo>
                  <a:lnTo>
                    <a:pt x="5258513" y="810510"/>
                  </a:lnTo>
                  <a:lnTo>
                    <a:pt x="5258513" y="1157871"/>
                  </a:lnTo>
                  <a:lnTo>
                    <a:pt x="5258513" y="1389445"/>
                  </a:lnTo>
                  <a:lnTo>
                    <a:pt x="4133783" y="1390615"/>
                  </a:lnTo>
                  <a:cubicBezTo>
                    <a:pt x="4133798" y="1026402"/>
                    <a:pt x="4137874" y="683060"/>
                    <a:pt x="4137889" y="318847"/>
                  </a:cubicBezTo>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itle 1">
              <a:extLst>
                <a:ext uri="{FF2B5EF4-FFF2-40B4-BE49-F238E27FC236}">
                  <a16:creationId xmlns:a16="http://schemas.microsoft.com/office/drawing/2014/main" id="{EC0C664D-C423-A241-BFA7-EAB7258437CD}"/>
                </a:ext>
              </a:extLst>
            </p:cNvPr>
            <p:cNvSpPr txBox="1">
              <a:spLocks/>
            </p:cNvSpPr>
            <p:nvPr/>
          </p:nvSpPr>
          <p:spPr>
            <a:xfrm>
              <a:off x="1757470" y="1580330"/>
              <a:ext cx="3758217" cy="131016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latin typeface="Arial" panose="020B0604020202020204" pitchFamily="34" charset="0"/>
                  <a:cs typeface="Arial" panose="020B0604020202020204" pitchFamily="34" charset="0"/>
                </a:rPr>
                <a:t>ESG Databases</a:t>
              </a:r>
            </a:p>
          </p:txBody>
        </p:sp>
        <p:sp>
          <p:nvSpPr>
            <p:cNvPr id="106" name="Title 1">
              <a:extLst>
                <a:ext uri="{FF2B5EF4-FFF2-40B4-BE49-F238E27FC236}">
                  <a16:creationId xmlns:a16="http://schemas.microsoft.com/office/drawing/2014/main" id="{66D7FB78-4477-0F44-873D-AFC15E43F47D}"/>
                </a:ext>
              </a:extLst>
            </p:cNvPr>
            <p:cNvSpPr txBox="1">
              <a:spLocks/>
            </p:cNvSpPr>
            <p:nvPr/>
          </p:nvSpPr>
          <p:spPr>
            <a:xfrm>
              <a:off x="469530" y="1401203"/>
              <a:ext cx="1160126" cy="148928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6000" b="1" dirty="0">
                  <a:latin typeface="Arial" panose="020B0604020202020204" pitchFamily="34" charset="0"/>
                  <a:cs typeface="Arial" panose="020B0604020202020204" pitchFamily="34" charset="0"/>
                </a:rPr>
                <a:t>3</a:t>
              </a:r>
            </a:p>
          </p:txBody>
        </p:sp>
        <p:sp>
          <p:nvSpPr>
            <p:cNvPr id="107" name="Rectangular Callout 92">
              <a:extLst>
                <a:ext uri="{FF2B5EF4-FFF2-40B4-BE49-F238E27FC236}">
                  <a16:creationId xmlns:a16="http://schemas.microsoft.com/office/drawing/2014/main" id="{23ACFF3A-7397-9F4C-AB27-8347C71F981D}"/>
                </a:ext>
              </a:extLst>
            </p:cNvPr>
            <p:cNvSpPr/>
            <p:nvPr/>
          </p:nvSpPr>
          <p:spPr>
            <a:xfrm flipH="1">
              <a:off x="3541123" y="3124403"/>
              <a:ext cx="1314628" cy="354057"/>
            </a:xfrm>
            <a:custGeom>
              <a:avLst/>
              <a:gdLst>
                <a:gd name="connsiteX0" fmla="*/ 0 w 5258513"/>
                <a:gd name="connsiteY0" fmla="*/ 0 h 1389445"/>
                <a:gd name="connsiteX1" fmla="*/ 876419 w 5258513"/>
                <a:gd name="connsiteY1" fmla="*/ 0 h 1389445"/>
                <a:gd name="connsiteX2" fmla="*/ 876419 w 5258513"/>
                <a:gd name="connsiteY2" fmla="*/ 0 h 1389445"/>
                <a:gd name="connsiteX3" fmla="*/ 2191047 w 5258513"/>
                <a:gd name="connsiteY3" fmla="*/ 0 h 1389445"/>
                <a:gd name="connsiteX4" fmla="*/ 5258513 w 5258513"/>
                <a:gd name="connsiteY4" fmla="*/ 0 h 1389445"/>
                <a:gd name="connsiteX5" fmla="*/ 5258513 w 5258513"/>
                <a:gd name="connsiteY5" fmla="*/ 810510 h 1389445"/>
                <a:gd name="connsiteX6" fmla="*/ 5258513 w 5258513"/>
                <a:gd name="connsiteY6" fmla="*/ 810510 h 1389445"/>
                <a:gd name="connsiteX7" fmla="*/ 5258513 w 5258513"/>
                <a:gd name="connsiteY7" fmla="*/ 1157871 h 1389445"/>
                <a:gd name="connsiteX8" fmla="*/ 5258513 w 5258513"/>
                <a:gd name="connsiteY8" fmla="*/ 1389445 h 1389445"/>
                <a:gd name="connsiteX9" fmla="*/ 2191047 w 5258513"/>
                <a:gd name="connsiteY9" fmla="*/ 1389445 h 1389445"/>
                <a:gd name="connsiteX10" fmla="*/ 1550630 w 5258513"/>
                <a:gd name="connsiteY10" fmla="*/ 1743503 h 1389445"/>
                <a:gd name="connsiteX11" fmla="*/ 876419 w 5258513"/>
                <a:gd name="connsiteY11" fmla="*/ 1389445 h 1389445"/>
                <a:gd name="connsiteX12" fmla="*/ 0 w 5258513"/>
                <a:gd name="connsiteY12" fmla="*/ 1389445 h 1389445"/>
                <a:gd name="connsiteX13" fmla="*/ 0 w 5258513"/>
                <a:gd name="connsiteY13" fmla="*/ 1157871 h 1389445"/>
                <a:gd name="connsiteX14" fmla="*/ 0 w 5258513"/>
                <a:gd name="connsiteY14" fmla="*/ 810510 h 1389445"/>
                <a:gd name="connsiteX15" fmla="*/ 0 w 5258513"/>
                <a:gd name="connsiteY15" fmla="*/ 810510 h 1389445"/>
                <a:gd name="connsiteX16" fmla="*/ 0 w 5258513"/>
                <a:gd name="connsiteY16" fmla="*/ 0 h 1389445"/>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2191047 w 5258513"/>
                <a:gd name="connsiteY10" fmla="*/ 1389445 h 1743503"/>
                <a:gd name="connsiteX11" fmla="*/ 1550630 w 5258513"/>
                <a:gd name="connsiteY11" fmla="*/ 1743503 h 1743503"/>
                <a:gd name="connsiteX12" fmla="*/ 876419 w 5258513"/>
                <a:gd name="connsiteY12" fmla="*/ 1389445 h 1743503"/>
                <a:gd name="connsiteX13" fmla="*/ 0 w 5258513"/>
                <a:gd name="connsiteY13" fmla="*/ 1389445 h 1743503"/>
                <a:gd name="connsiteX14" fmla="*/ 0 w 5258513"/>
                <a:gd name="connsiteY14" fmla="*/ 1157871 h 1743503"/>
                <a:gd name="connsiteX15" fmla="*/ 0 w 5258513"/>
                <a:gd name="connsiteY15" fmla="*/ 810510 h 1743503"/>
                <a:gd name="connsiteX16" fmla="*/ 0 w 5258513"/>
                <a:gd name="connsiteY16" fmla="*/ 810510 h 1743503"/>
                <a:gd name="connsiteX17" fmla="*/ 0 w 5258513"/>
                <a:gd name="connsiteY17"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2191047 w 5258513"/>
                <a:gd name="connsiteY11" fmla="*/ 1389445 h 1743503"/>
                <a:gd name="connsiteX12" fmla="*/ 1550630 w 5258513"/>
                <a:gd name="connsiteY12" fmla="*/ 1743503 h 1743503"/>
                <a:gd name="connsiteX13" fmla="*/ 876419 w 5258513"/>
                <a:gd name="connsiteY13" fmla="*/ 1389445 h 1743503"/>
                <a:gd name="connsiteX14" fmla="*/ 0 w 5258513"/>
                <a:gd name="connsiteY14" fmla="*/ 1389445 h 1743503"/>
                <a:gd name="connsiteX15" fmla="*/ 0 w 5258513"/>
                <a:gd name="connsiteY15" fmla="*/ 1157871 h 1743503"/>
                <a:gd name="connsiteX16" fmla="*/ 0 w 5258513"/>
                <a:gd name="connsiteY16" fmla="*/ 810510 h 1743503"/>
                <a:gd name="connsiteX17" fmla="*/ 0 w 5258513"/>
                <a:gd name="connsiteY17" fmla="*/ 810510 h 1743503"/>
                <a:gd name="connsiteX18" fmla="*/ 0 w 5258513"/>
                <a:gd name="connsiteY18"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3369935 w 5258513"/>
                <a:gd name="connsiteY11" fmla="*/ 1385618 h 1743503"/>
                <a:gd name="connsiteX12" fmla="*/ 2191047 w 5258513"/>
                <a:gd name="connsiteY12" fmla="*/ 1389445 h 1743503"/>
                <a:gd name="connsiteX13" fmla="*/ 1550630 w 5258513"/>
                <a:gd name="connsiteY13" fmla="*/ 1743503 h 1743503"/>
                <a:gd name="connsiteX14" fmla="*/ 876419 w 5258513"/>
                <a:gd name="connsiteY14" fmla="*/ 1389445 h 1743503"/>
                <a:gd name="connsiteX15" fmla="*/ 0 w 5258513"/>
                <a:gd name="connsiteY15" fmla="*/ 1389445 h 1743503"/>
                <a:gd name="connsiteX16" fmla="*/ 0 w 5258513"/>
                <a:gd name="connsiteY16" fmla="*/ 1157871 h 1743503"/>
                <a:gd name="connsiteX17" fmla="*/ 0 w 5258513"/>
                <a:gd name="connsiteY17" fmla="*/ 810510 h 1743503"/>
                <a:gd name="connsiteX18" fmla="*/ 0 w 5258513"/>
                <a:gd name="connsiteY18" fmla="*/ 810510 h 1743503"/>
                <a:gd name="connsiteX19" fmla="*/ 0 w 5258513"/>
                <a:gd name="connsiteY19" fmla="*/ 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461375 w 5258513"/>
                <a:gd name="connsiteY19" fmla="*/ 1477058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71687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26090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7919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8838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97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18839 w 5258513"/>
                <a:gd name="connsiteY18" fmla="*/ 3029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1064 w 5258513"/>
                <a:gd name="connsiteY18" fmla="*/ 30932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28364 w 5258513"/>
                <a:gd name="connsiteY18" fmla="*/ 31249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4239 w 5258513"/>
                <a:gd name="connsiteY18" fmla="*/ 3156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37889 w 5258513"/>
                <a:gd name="connsiteY18" fmla="*/ 31884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81051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10" fmla="*/ 876419 w 3927719"/>
                <a:gd name="connsiteY10" fmla="*/ 0 h 1743503"/>
                <a:gd name="connsiteX11" fmla="*/ 2191047 w 3927719"/>
                <a:gd name="connsiteY11"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10" fmla="*/ 876419 w 3927719"/>
                <a:gd name="connsiteY10"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876419 w 3927719"/>
                <a:gd name="connsiteY8" fmla="*/ 0 h 1743503"/>
                <a:gd name="connsiteX0" fmla="*/ 3927719 w 3927719"/>
                <a:gd name="connsiteY0" fmla="*/ 575108 h 932993"/>
                <a:gd name="connsiteX1" fmla="*/ 2191047 w 3927719"/>
                <a:gd name="connsiteY1" fmla="*/ 578935 h 932993"/>
                <a:gd name="connsiteX2" fmla="*/ 1550630 w 3927719"/>
                <a:gd name="connsiteY2" fmla="*/ 932993 h 932993"/>
                <a:gd name="connsiteX3" fmla="*/ 876419 w 3927719"/>
                <a:gd name="connsiteY3" fmla="*/ 578935 h 932993"/>
                <a:gd name="connsiteX4" fmla="*/ 0 w 3927719"/>
                <a:gd name="connsiteY4" fmla="*/ 578935 h 932993"/>
                <a:gd name="connsiteX5" fmla="*/ 0 w 3927719"/>
                <a:gd name="connsiteY5" fmla="*/ 347361 h 932993"/>
                <a:gd name="connsiteX6" fmla="*/ 0 w 3927719"/>
                <a:gd name="connsiteY6" fmla="*/ 0 h 932993"/>
                <a:gd name="connsiteX7" fmla="*/ 0 w 3927719"/>
                <a:gd name="connsiteY7" fmla="*/ 0 h 932993"/>
                <a:gd name="connsiteX0" fmla="*/ 3927719 w 3927719"/>
                <a:gd name="connsiteY0" fmla="*/ 575108 h 932993"/>
                <a:gd name="connsiteX1" fmla="*/ 2191047 w 3927719"/>
                <a:gd name="connsiteY1" fmla="*/ 578935 h 932993"/>
                <a:gd name="connsiteX2" fmla="*/ 1550630 w 3927719"/>
                <a:gd name="connsiteY2" fmla="*/ 932993 h 932993"/>
                <a:gd name="connsiteX3" fmla="*/ 876419 w 3927719"/>
                <a:gd name="connsiteY3" fmla="*/ 578935 h 932993"/>
                <a:gd name="connsiteX4" fmla="*/ 0 w 3927719"/>
                <a:gd name="connsiteY4" fmla="*/ 578935 h 932993"/>
                <a:gd name="connsiteX5" fmla="*/ 0 w 3927719"/>
                <a:gd name="connsiteY5" fmla="*/ 347361 h 932993"/>
                <a:gd name="connsiteX6" fmla="*/ 0 w 3927719"/>
                <a:gd name="connsiteY6" fmla="*/ 0 h 932993"/>
                <a:gd name="connsiteX0" fmla="*/ 3927719 w 3927719"/>
                <a:gd name="connsiteY0" fmla="*/ 227747 h 585632"/>
                <a:gd name="connsiteX1" fmla="*/ 2191047 w 3927719"/>
                <a:gd name="connsiteY1" fmla="*/ 231574 h 585632"/>
                <a:gd name="connsiteX2" fmla="*/ 1550630 w 3927719"/>
                <a:gd name="connsiteY2" fmla="*/ 585632 h 585632"/>
                <a:gd name="connsiteX3" fmla="*/ 876419 w 3927719"/>
                <a:gd name="connsiteY3" fmla="*/ 231574 h 585632"/>
                <a:gd name="connsiteX4" fmla="*/ 0 w 3927719"/>
                <a:gd name="connsiteY4" fmla="*/ 231574 h 585632"/>
                <a:gd name="connsiteX5" fmla="*/ 0 w 3927719"/>
                <a:gd name="connsiteY5" fmla="*/ 0 h 585632"/>
                <a:gd name="connsiteX0" fmla="*/ 3927719 w 3927719"/>
                <a:gd name="connsiteY0" fmla="*/ 0 h 357885"/>
                <a:gd name="connsiteX1" fmla="*/ 2191047 w 3927719"/>
                <a:gd name="connsiteY1" fmla="*/ 3827 h 357885"/>
                <a:gd name="connsiteX2" fmla="*/ 1550630 w 3927719"/>
                <a:gd name="connsiteY2" fmla="*/ 357885 h 357885"/>
                <a:gd name="connsiteX3" fmla="*/ 876419 w 3927719"/>
                <a:gd name="connsiteY3" fmla="*/ 3827 h 357885"/>
                <a:gd name="connsiteX4" fmla="*/ 0 w 3927719"/>
                <a:gd name="connsiteY4" fmla="*/ 3827 h 357885"/>
                <a:gd name="connsiteX0" fmla="*/ 3051300 w 3051300"/>
                <a:gd name="connsiteY0" fmla="*/ 0 h 357885"/>
                <a:gd name="connsiteX1" fmla="*/ 1314628 w 3051300"/>
                <a:gd name="connsiteY1" fmla="*/ 3827 h 357885"/>
                <a:gd name="connsiteX2" fmla="*/ 674211 w 3051300"/>
                <a:gd name="connsiteY2" fmla="*/ 357885 h 357885"/>
                <a:gd name="connsiteX3" fmla="*/ 0 w 3051300"/>
                <a:gd name="connsiteY3" fmla="*/ 3827 h 357885"/>
                <a:gd name="connsiteX0" fmla="*/ 1314628 w 1314628"/>
                <a:gd name="connsiteY0" fmla="*/ 0 h 354058"/>
                <a:gd name="connsiteX1" fmla="*/ 674211 w 1314628"/>
                <a:gd name="connsiteY1" fmla="*/ 354058 h 354058"/>
                <a:gd name="connsiteX2" fmla="*/ 0 w 1314628"/>
                <a:gd name="connsiteY2" fmla="*/ 0 h 354058"/>
              </a:gdLst>
              <a:ahLst/>
              <a:cxnLst>
                <a:cxn ang="0">
                  <a:pos x="connsiteX0" y="connsiteY0"/>
                </a:cxn>
                <a:cxn ang="0">
                  <a:pos x="connsiteX1" y="connsiteY1"/>
                </a:cxn>
                <a:cxn ang="0">
                  <a:pos x="connsiteX2" y="connsiteY2"/>
                </a:cxn>
              </a:cxnLst>
              <a:rect l="l" t="t" r="r" b="b"/>
              <a:pathLst>
                <a:path w="1314628" h="354058">
                  <a:moveTo>
                    <a:pt x="1314628" y="0"/>
                  </a:moveTo>
                  <a:lnTo>
                    <a:pt x="674211" y="354058"/>
                  </a:lnTo>
                  <a:lnTo>
                    <a:pt x="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4C6A5C6A-C202-1740-8B77-6EDF06B777DB}"/>
              </a:ext>
            </a:extLst>
          </p:cNvPr>
          <p:cNvGrpSpPr/>
          <p:nvPr/>
        </p:nvGrpSpPr>
        <p:grpSpPr>
          <a:xfrm>
            <a:off x="6076437" y="1547082"/>
            <a:ext cx="5481579" cy="1553788"/>
            <a:chOff x="456488" y="1410372"/>
            <a:chExt cx="5481579" cy="2068088"/>
          </a:xfrm>
        </p:grpSpPr>
        <p:sp>
          <p:nvSpPr>
            <p:cNvPr id="89" name="Rectangular Callout 92">
              <a:extLst>
                <a:ext uri="{FF2B5EF4-FFF2-40B4-BE49-F238E27FC236}">
                  <a16:creationId xmlns:a16="http://schemas.microsoft.com/office/drawing/2014/main" id="{B9DA37AC-C2E4-9A42-B722-403B82F5C831}"/>
                </a:ext>
              </a:extLst>
            </p:cNvPr>
            <p:cNvSpPr/>
            <p:nvPr/>
          </p:nvSpPr>
          <p:spPr>
            <a:xfrm flipH="1">
              <a:off x="469530" y="1658519"/>
              <a:ext cx="5258513" cy="1743503"/>
            </a:xfrm>
            <a:custGeom>
              <a:avLst/>
              <a:gdLst>
                <a:gd name="connsiteX0" fmla="*/ 0 w 5258513"/>
                <a:gd name="connsiteY0" fmla="*/ 0 h 1389445"/>
                <a:gd name="connsiteX1" fmla="*/ 876419 w 5258513"/>
                <a:gd name="connsiteY1" fmla="*/ 0 h 1389445"/>
                <a:gd name="connsiteX2" fmla="*/ 876419 w 5258513"/>
                <a:gd name="connsiteY2" fmla="*/ 0 h 1389445"/>
                <a:gd name="connsiteX3" fmla="*/ 2191047 w 5258513"/>
                <a:gd name="connsiteY3" fmla="*/ 0 h 1389445"/>
                <a:gd name="connsiteX4" fmla="*/ 5258513 w 5258513"/>
                <a:gd name="connsiteY4" fmla="*/ 0 h 1389445"/>
                <a:gd name="connsiteX5" fmla="*/ 5258513 w 5258513"/>
                <a:gd name="connsiteY5" fmla="*/ 810510 h 1389445"/>
                <a:gd name="connsiteX6" fmla="*/ 5258513 w 5258513"/>
                <a:gd name="connsiteY6" fmla="*/ 810510 h 1389445"/>
                <a:gd name="connsiteX7" fmla="*/ 5258513 w 5258513"/>
                <a:gd name="connsiteY7" fmla="*/ 1157871 h 1389445"/>
                <a:gd name="connsiteX8" fmla="*/ 5258513 w 5258513"/>
                <a:gd name="connsiteY8" fmla="*/ 1389445 h 1389445"/>
                <a:gd name="connsiteX9" fmla="*/ 2191047 w 5258513"/>
                <a:gd name="connsiteY9" fmla="*/ 1389445 h 1389445"/>
                <a:gd name="connsiteX10" fmla="*/ 1550630 w 5258513"/>
                <a:gd name="connsiteY10" fmla="*/ 1743503 h 1389445"/>
                <a:gd name="connsiteX11" fmla="*/ 876419 w 5258513"/>
                <a:gd name="connsiteY11" fmla="*/ 1389445 h 1389445"/>
                <a:gd name="connsiteX12" fmla="*/ 0 w 5258513"/>
                <a:gd name="connsiteY12" fmla="*/ 1389445 h 1389445"/>
                <a:gd name="connsiteX13" fmla="*/ 0 w 5258513"/>
                <a:gd name="connsiteY13" fmla="*/ 1157871 h 1389445"/>
                <a:gd name="connsiteX14" fmla="*/ 0 w 5258513"/>
                <a:gd name="connsiteY14" fmla="*/ 810510 h 1389445"/>
                <a:gd name="connsiteX15" fmla="*/ 0 w 5258513"/>
                <a:gd name="connsiteY15" fmla="*/ 810510 h 1389445"/>
                <a:gd name="connsiteX16" fmla="*/ 0 w 5258513"/>
                <a:gd name="connsiteY16" fmla="*/ 0 h 1389445"/>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2191047 w 5258513"/>
                <a:gd name="connsiteY10" fmla="*/ 1389445 h 1743503"/>
                <a:gd name="connsiteX11" fmla="*/ 1550630 w 5258513"/>
                <a:gd name="connsiteY11" fmla="*/ 1743503 h 1743503"/>
                <a:gd name="connsiteX12" fmla="*/ 876419 w 5258513"/>
                <a:gd name="connsiteY12" fmla="*/ 1389445 h 1743503"/>
                <a:gd name="connsiteX13" fmla="*/ 0 w 5258513"/>
                <a:gd name="connsiteY13" fmla="*/ 1389445 h 1743503"/>
                <a:gd name="connsiteX14" fmla="*/ 0 w 5258513"/>
                <a:gd name="connsiteY14" fmla="*/ 1157871 h 1743503"/>
                <a:gd name="connsiteX15" fmla="*/ 0 w 5258513"/>
                <a:gd name="connsiteY15" fmla="*/ 810510 h 1743503"/>
                <a:gd name="connsiteX16" fmla="*/ 0 w 5258513"/>
                <a:gd name="connsiteY16" fmla="*/ 810510 h 1743503"/>
                <a:gd name="connsiteX17" fmla="*/ 0 w 5258513"/>
                <a:gd name="connsiteY17"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2191047 w 5258513"/>
                <a:gd name="connsiteY11" fmla="*/ 1389445 h 1743503"/>
                <a:gd name="connsiteX12" fmla="*/ 1550630 w 5258513"/>
                <a:gd name="connsiteY12" fmla="*/ 1743503 h 1743503"/>
                <a:gd name="connsiteX13" fmla="*/ 876419 w 5258513"/>
                <a:gd name="connsiteY13" fmla="*/ 1389445 h 1743503"/>
                <a:gd name="connsiteX14" fmla="*/ 0 w 5258513"/>
                <a:gd name="connsiteY14" fmla="*/ 1389445 h 1743503"/>
                <a:gd name="connsiteX15" fmla="*/ 0 w 5258513"/>
                <a:gd name="connsiteY15" fmla="*/ 1157871 h 1743503"/>
                <a:gd name="connsiteX16" fmla="*/ 0 w 5258513"/>
                <a:gd name="connsiteY16" fmla="*/ 810510 h 1743503"/>
                <a:gd name="connsiteX17" fmla="*/ 0 w 5258513"/>
                <a:gd name="connsiteY17" fmla="*/ 810510 h 1743503"/>
                <a:gd name="connsiteX18" fmla="*/ 0 w 5258513"/>
                <a:gd name="connsiteY18"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3369935 w 5258513"/>
                <a:gd name="connsiteY11" fmla="*/ 1385618 h 1743503"/>
                <a:gd name="connsiteX12" fmla="*/ 2191047 w 5258513"/>
                <a:gd name="connsiteY12" fmla="*/ 1389445 h 1743503"/>
                <a:gd name="connsiteX13" fmla="*/ 1550630 w 5258513"/>
                <a:gd name="connsiteY13" fmla="*/ 1743503 h 1743503"/>
                <a:gd name="connsiteX14" fmla="*/ 876419 w 5258513"/>
                <a:gd name="connsiteY14" fmla="*/ 1389445 h 1743503"/>
                <a:gd name="connsiteX15" fmla="*/ 0 w 5258513"/>
                <a:gd name="connsiteY15" fmla="*/ 1389445 h 1743503"/>
                <a:gd name="connsiteX16" fmla="*/ 0 w 5258513"/>
                <a:gd name="connsiteY16" fmla="*/ 1157871 h 1743503"/>
                <a:gd name="connsiteX17" fmla="*/ 0 w 5258513"/>
                <a:gd name="connsiteY17" fmla="*/ 810510 h 1743503"/>
                <a:gd name="connsiteX18" fmla="*/ 0 w 5258513"/>
                <a:gd name="connsiteY18" fmla="*/ 810510 h 1743503"/>
                <a:gd name="connsiteX19" fmla="*/ 0 w 5258513"/>
                <a:gd name="connsiteY19" fmla="*/ 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461375 w 5258513"/>
                <a:gd name="connsiteY19" fmla="*/ 1477058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71687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26090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7919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8838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97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18839 w 5258513"/>
                <a:gd name="connsiteY18" fmla="*/ 3029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1064 w 5258513"/>
                <a:gd name="connsiteY18" fmla="*/ 30932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28364 w 5258513"/>
                <a:gd name="connsiteY18" fmla="*/ 31249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4239 w 5258513"/>
                <a:gd name="connsiteY18" fmla="*/ 3156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37889 w 5258513"/>
                <a:gd name="connsiteY18" fmla="*/ 318847 h 174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8513" h="1743503">
                  <a:moveTo>
                    <a:pt x="3927719" y="1385618"/>
                  </a:moveTo>
                  <a:lnTo>
                    <a:pt x="2191047" y="1389445"/>
                  </a:lnTo>
                  <a:lnTo>
                    <a:pt x="1550630" y="1743503"/>
                  </a:lnTo>
                  <a:lnTo>
                    <a:pt x="876419" y="1389445"/>
                  </a:lnTo>
                  <a:lnTo>
                    <a:pt x="0" y="1389445"/>
                  </a:lnTo>
                  <a:lnTo>
                    <a:pt x="0" y="1157871"/>
                  </a:lnTo>
                  <a:lnTo>
                    <a:pt x="0" y="810510"/>
                  </a:lnTo>
                  <a:lnTo>
                    <a:pt x="0" y="810510"/>
                  </a:lnTo>
                  <a:lnTo>
                    <a:pt x="0" y="0"/>
                  </a:lnTo>
                  <a:lnTo>
                    <a:pt x="876419" y="0"/>
                  </a:lnTo>
                  <a:lnTo>
                    <a:pt x="876419" y="0"/>
                  </a:lnTo>
                  <a:lnTo>
                    <a:pt x="2191047" y="0"/>
                  </a:lnTo>
                  <a:lnTo>
                    <a:pt x="5258513" y="0"/>
                  </a:lnTo>
                  <a:lnTo>
                    <a:pt x="5258513" y="810510"/>
                  </a:lnTo>
                  <a:lnTo>
                    <a:pt x="5258513" y="810510"/>
                  </a:lnTo>
                  <a:lnTo>
                    <a:pt x="5258513" y="1157871"/>
                  </a:lnTo>
                  <a:lnTo>
                    <a:pt x="5258513" y="1389445"/>
                  </a:lnTo>
                  <a:lnTo>
                    <a:pt x="4133783" y="1390615"/>
                  </a:lnTo>
                  <a:cubicBezTo>
                    <a:pt x="4133798" y="1026402"/>
                    <a:pt x="4137874" y="683060"/>
                    <a:pt x="4137889" y="318847"/>
                  </a:cubicBezTo>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itle 1">
              <a:extLst>
                <a:ext uri="{FF2B5EF4-FFF2-40B4-BE49-F238E27FC236}">
                  <a16:creationId xmlns:a16="http://schemas.microsoft.com/office/drawing/2014/main" id="{1A53CBDC-22AA-2741-A70E-913CE81CEF89}"/>
                </a:ext>
              </a:extLst>
            </p:cNvPr>
            <p:cNvSpPr txBox="1">
              <a:spLocks/>
            </p:cNvSpPr>
            <p:nvPr/>
          </p:nvSpPr>
          <p:spPr>
            <a:xfrm>
              <a:off x="1757470" y="1580330"/>
              <a:ext cx="4180597" cy="1310159"/>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latin typeface="Arial" panose="020B0604020202020204" pitchFamily="34" charset="0"/>
                  <a:cs typeface="Arial" panose="020B0604020202020204" pitchFamily="34" charset="0"/>
                </a:rPr>
                <a:t>Working on data </a:t>
              </a:r>
            </a:p>
          </p:txBody>
        </p:sp>
        <p:sp>
          <p:nvSpPr>
            <p:cNvPr id="91" name="Title 1">
              <a:extLst>
                <a:ext uri="{FF2B5EF4-FFF2-40B4-BE49-F238E27FC236}">
                  <a16:creationId xmlns:a16="http://schemas.microsoft.com/office/drawing/2014/main" id="{44CCABCF-93CA-674F-AFB8-90B519DE4C25}"/>
                </a:ext>
              </a:extLst>
            </p:cNvPr>
            <p:cNvSpPr txBox="1">
              <a:spLocks/>
            </p:cNvSpPr>
            <p:nvPr/>
          </p:nvSpPr>
          <p:spPr>
            <a:xfrm>
              <a:off x="456488" y="1410372"/>
              <a:ext cx="1160126" cy="148928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6000" b="1" dirty="0">
                  <a:latin typeface="Arial" panose="020B0604020202020204" pitchFamily="34" charset="0"/>
                  <a:cs typeface="Arial" panose="020B0604020202020204" pitchFamily="34" charset="0"/>
                </a:rPr>
                <a:t>2</a:t>
              </a:r>
            </a:p>
          </p:txBody>
        </p:sp>
        <p:sp>
          <p:nvSpPr>
            <p:cNvPr id="92" name="Rectangular Callout 92">
              <a:extLst>
                <a:ext uri="{FF2B5EF4-FFF2-40B4-BE49-F238E27FC236}">
                  <a16:creationId xmlns:a16="http://schemas.microsoft.com/office/drawing/2014/main" id="{5D8C996F-5857-7445-847B-EAC8FD3E2B4E}"/>
                </a:ext>
              </a:extLst>
            </p:cNvPr>
            <p:cNvSpPr/>
            <p:nvPr/>
          </p:nvSpPr>
          <p:spPr>
            <a:xfrm flipH="1">
              <a:off x="3541123" y="3124403"/>
              <a:ext cx="1314628" cy="354057"/>
            </a:xfrm>
            <a:custGeom>
              <a:avLst/>
              <a:gdLst>
                <a:gd name="connsiteX0" fmla="*/ 0 w 5258513"/>
                <a:gd name="connsiteY0" fmla="*/ 0 h 1389445"/>
                <a:gd name="connsiteX1" fmla="*/ 876419 w 5258513"/>
                <a:gd name="connsiteY1" fmla="*/ 0 h 1389445"/>
                <a:gd name="connsiteX2" fmla="*/ 876419 w 5258513"/>
                <a:gd name="connsiteY2" fmla="*/ 0 h 1389445"/>
                <a:gd name="connsiteX3" fmla="*/ 2191047 w 5258513"/>
                <a:gd name="connsiteY3" fmla="*/ 0 h 1389445"/>
                <a:gd name="connsiteX4" fmla="*/ 5258513 w 5258513"/>
                <a:gd name="connsiteY4" fmla="*/ 0 h 1389445"/>
                <a:gd name="connsiteX5" fmla="*/ 5258513 w 5258513"/>
                <a:gd name="connsiteY5" fmla="*/ 810510 h 1389445"/>
                <a:gd name="connsiteX6" fmla="*/ 5258513 w 5258513"/>
                <a:gd name="connsiteY6" fmla="*/ 810510 h 1389445"/>
                <a:gd name="connsiteX7" fmla="*/ 5258513 w 5258513"/>
                <a:gd name="connsiteY7" fmla="*/ 1157871 h 1389445"/>
                <a:gd name="connsiteX8" fmla="*/ 5258513 w 5258513"/>
                <a:gd name="connsiteY8" fmla="*/ 1389445 h 1389445"/>
                <a:gd name="connsiteX9" fmla="*/ 2191047 w 5258513"/>
                <a:gd name="connsiteY9" fmla="*/ 1389445 h 1389445"/>
                <a:gd name="connsiteX10" fmla="*/ 1550630 w 5258513"/>
                <a:gd name="connsiteY10" fmla="*/ 1743503 h 1389445"/>
                <a:gd name="connsiteX11" fmla="*/ 876419 w 5258513"/>
                <a:gd name="connsiteY11" fmla="*/ 1389445 h 1389445"/>
                <a:gd name="connsiteX12" fmla="*/ 0 w 5258513"/>
                <a:gd name="connsiteY12" fmla="*/ 1389445 h 1389445"/>
                <a:gd name="connsiteX13" fmla="*/ 0 w 5258513"/>
                <a:gd name="connsiteY13" fmla="*/ 1157871 h 1389445"/>
                <a:gd name="connsiteX14" fmla="*/ 0 w 5258513"/>
                <a:gd name="connsiteY14" fmla="*/ 810510 h 1389445"/>
                <a:gd name="connsiteX15" fmla="*/ 0 w 5258513"/>
                <a:gd name="connsiteY15" fmla="*/ 810510 h 1389445"/>
                <a:gd name="connsiteX16" fmla="*/ 0 w 5258513"/>
                <a:gd name="connsiteY16" fmla="*/ 0 h 1389445"/>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2191047 w 5258513"/>
                <a:gd name="connsiteY10" fmla="*/ 1389445 h 1743503"/>
                <a:gd name="connsiteX11" fmla="*/ 1550630 w 5258513"/>
                <a:gd name="connsiteY11" fmla="*/ 1743503 h 1743503"/>
                <a:gd name="connsiteX12" fmla="*/ 876419 w 5258513"/>
                <a:gd name="connsiteY12" fmla="*/ 1389445 h 1743503"/>
                <a:gd name="connsiteX13" fmla="*/ 0 w 5258513"/>
                <a:gd name="connsiteY13" fmla="*/ 1389445 h 1743503"/>
                <a:gd name="connsiteX14" fmla="*/ 0 w 5258513"/>
                <a:gd name="connsiteY14" fmla="*/ 1157871 h 1743503"/>
                <a:gd name="connsiteX15" fmla="*/ 0 w 5258513"/>
                <a:gd name="connsiteY15" fmla="*/ 810510 h 1743503"/>
                <a:gd name="connsiteX16" fmla="*/ 0 w 5258513"/>
                <a:gd name="connsiteY16" fmla="*/ 810510 h 1743503"/>
                <a:gd name="connsiteX17" fmla="*/ 0 w 5258513"/>
                <a:gd name="connsiteY17"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2191047 w 5258513"/>
                <a:gd name="connsiteY11" fmla="*/ 1389445 h 1743503"/>
                <a:gd name="connsiteX12" fmla="*/ 1550630 w 5258513"/>
                <a:gd name="connsiteY12" fmla="*/ 1743503 h 1743503"/>
                <a:gd name="connsiteX13" fmla="*/ 876419 w 5258513"/>
                <a:gd name="connsiteY13" fmla="*/ 1389445 h 1743503"/>
                <a:gd name="connsiteX14" fmla="*/ 0 w 5258513"/>
                <a:gd name="connsiteY14" fmla="*/ 1389445 h 1743503"/>
                <a:gd name="connsiteX15" fmla="*/ 0 w 5258513"/>
                <a:gd name="connsiteY15" fmla="*/ 1157871 h 1743503"/>
                <a:gd name="connsiteX16" fmla="*/ 0 w 5258513"/>
                <a:gd name="connsiteY16" fmla="*/ 810510 h 1743503"/>
                <a:gd name="connsiteX17" fmla="*/ 0 w 5258513"/>
                <a:gd name="connsiteY17" fmla="*/ 810510 h 1743503"/>
                <a:gd name="connsiteX18" fmla="*/ 0 w 5258513"/>
                <a:gd name="connsiteY18"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3369935 w 5258513"/>
                <a:gd name="connsiteY11" fmla="*/ 1385618 h 1743503"/>
                <a:gd name="connsiteX12" fmla="*/ 2191047 w 5258513"/>
                <a:gd name="connsiteY12" fmla="*/ 1389445 h 1743503"/>
                <a:gd name="connsiteX13" fmla="*/ 1550630 w 5258513"/>
                <a:gd name="connsiteY13" fmla="*/ 1743503 h 1743503"/>
                <a:gd name="connsiteX14" fmla="*/ 876419 w 5258513"/>
                <a:gd name="connsiteY14" fmla="*/ 1389445 h 1743503"/>
                <a:gd name="connsiteX15" fmla="*/ 0 w 5258513"/>
                <a:gd name="connsiteY15" fmla="*/ 1389445 h 1743503"/>
                <a:gd name="connsiteX16" fmla="*/ 0 w 5258513"/>
                <a:gd name="connsiteY16" fmla="*/ 1157871 h 1743503"/>
                <a:gd name="connsiteX17" fmla="*/ 0 w 5258513"/>
                <a:gd name="connsiteY17" fmla="*/ 810510 h 1743503"/>
                <a:gd name="connsiteX18" fmla="*/ 0 w 5258513"/>
                <a:gd name="connsiteY18" fmla="*/ 810510 h 1743503"/>
                <a:gd name="connsiteX19" fmla="*/ 0 w 5258513"/>
                <a:gd name="connsiteY19" fmla="*/ 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461375 w 5258513"/>
                <a:gd name="connsiteY19" fmla="*/ 1477058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71687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26090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7919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8838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97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18839 w 5258513"/>
                <a:gd name="connsiteY18" fmla="*/ 3029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1064 w 5258513"/>
                <a:gd name="connsiteY18" fmla="*/ 30932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28364 w 5258513"/>
                <a:gd name="connsiteY18" fmla="*/ 31249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4239 w 5258513"/>
                <a:gd name="connsiteY18" fmla="*/ 3156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37889 w 5258513"/>
                <a:gd name="connsiteY18" fmla="*/ 31884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81051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10" fmla="*/ 876419 w 3927719"/>
                <a:gd name="connsiteY10" fmla="*/ 0 h 1743503"/>
                <a:gd name="connsiteX11" fmla="*/ 2191047 w 3927719"/>
                <a:gd name="connsiteY11"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10" fmla="*/ 876419 w 3927719"/>
                <a:gd name="connsiteY10"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876419 w 3927719"/>
                <a:gd name="connsiteY8" fmla="*/ 0 h 1743503"/>
                <a:gd name="connsiteX0" fmla="*/ 3927719 w 3927719"/>
                <a:gd name="connsiteY0" fmla="*/ 575108 h 932993"/>
                <a:gd name="connsiteX1" fmla="*/ 2191047 w 3927719"/>
                <a:gd name="connsiteY1" fmla="*/ 578935 h 932993"/>
                <a:gd name="connsiteX2" fmla="*/ 1550630 w 3927719"/>
                <a:gd name="connsiteY2" fmla="*/ 932993 h 932993"/>
                <a:gd name="connsiteX3" fmla="*/ 876419 w 3927719"/>
                <a:gd name="connsiteY3" fmla="*/ 578935 h 932993"/>
                <a:gd name="connsiteX4" fmla="*/ 0 w 3927719"/>
                <a:gd name="connsiteY4" fmla="*/ 578935 h 932993"/>
                <a:gd name="connsiteX5" fmla="*/ 0 w 3927719"/>
                <a:gd name="connsiteY5" fmla="*/ 347361 h 932993"/>
                <a:gd name="connsiteX6" fmla="*/ 0 w 3927719"/>
                <a:gd name="connsiteY6" fmla="*/ 0 h 932993"/>
                <a:gd name="connsiteX7" fmla="*/ 0 w 3927719"/>
                <a:gd name="connsiteY7" fmla="*/ 0 h 932993"/>
                <a:gd name="connsiteX0" fmla="*/ 3927719 w 3927719"/>
                <a:gd name="connsiteY0" fmla="*/ 575108 h 932993"/>
                <a:gd name="connsiteX1" fmla="*/ 2191047 w 3927719"/>
                <a:gd name="connsiteY1" fmla="*/ 578935 h 932993"/>
                <a:gd name="connsiteX2" fmla="*/ 1550630 w 3927719"/>
                <a:gd name="connsiteY2" fmla="*/ 932993 h 932993"/>
                <a:gd name="connsiteX3" fmla="*/ 876419 w 3927719"/>
                <a:gd name="connsiteY3" fmla="*/ 578935 h 932993"/>
                <a:gd name="connsiteX4" fmla="*/ 0 w 3927719"/>
                <a:gd name="connsiteY4" fmla="*/ 578935 h 932993"/>
                <a:gd name="connsiteX5" fmla="*/ 0 w 3927719"/>
                <a:gd name="connsiteY5" fmla="*/ 347361 h 932993"/>
                <a:gd name="connsiteX6" fmla="*/ 0 w 3927719"/>
                <a:gd name="connsiteY6" fmla="*/ 0 h 932993"/>
                <a:gd name="connsiteX0" fmla="*/ 3927719 w 3927719"/>
                <a:gd name="connsiteY0" fmla="*/ 227747 h 585632"/>
                <a:gd name="connsiteX1" fmla="*/ 2191047 w 3927719"/>
                <a:gd name="connsiteY1" fmla="*/ 231574 h 585632"/>
                <a:gd name="connsiteX2" fmla="*/ 1550630 w 3927719"/>
                <a:gd name="connsiteY2" fmla="*/ 585632 h 585632"/>
                <a:gd name="connsiteX3" fmla="*/ 876419 w 3927719"/>
                <a:gd name="connsiteY3" fmla="*/ 231574 h 585632"/>
                <a:gd name="connsiteX4" fmla="*/ 0 w 3927719"/>
                <a:gd name="connsiteY4" fmla="*/ 231574 h 585632"/>
                <a:gd name="connsiteX5" fmla="*/ 0 w 3927719"/>
                <a:gd name="connsiteY5" fmla="*/ 0 h 585632"/>
                <a:gd name="connsiteX0" fmla="*/ 3927719 w 3927719"/>
                <a:gd name="connsiteY0" fmla="*/ 0 h 357885"/>
                <a:gd name="connsiteX1" fmla="*/ 2191047 w 3927719"/>
                <a:gd name="connsiteY1" fmla="*/ 3827 h 357885"/>
                <a:gd name="connsiteX2" fmla="*/ 1550630 w 3927719"/>
                <a:gd name="connsiteY2" fmla="*/ 357885 h 357885"/>
                <a:gd name="connsiteX3" fmla="*/ 876419 w 3927719"/>
                <a:gd name="connsiteY3" fmla="*/ 3827 h 357885"/>
                <a:gd name="connsiteX4" fmla="*/ 0 w 3927719"/>
                <a:gd name="connsiteY4" fmla="*/ 3827 h 357885"/>
                <a:gd name="connsiteX0" fmla="*/ 3051300 w 3051300"/>
                <a:gd name="connsiteY0" fmla="*/ 0 h 357885"/>
                <a:gd name="connsiteX1" fmla="*/ 1314628 w 3051300"/>
                <a:gd name="connsiteY1" fmla="*/ 3827 h 357885"/>
                <a:gd name="connsiteX2" fmla="*/ 674211 w 3051300"/>
                <a:gd name="connsiteY2" fmla="*/ 357885 h 357885"/>
                <a:gd name="connsiteX3" fmla="*/ 0 w 3051300"/>
                <a:gd name="connsiteY3" fmla="*/ 3827 h 357885"/>
                <a:gd name="connsiteX0" fmla="*/ 1314628 w 1314628"/>
                <a:gd name="connsiteY0" fmla="*/ 0 h 354058"/>
                <a:gd name="connsiteX1" fmla="*/ 674211 w 1314628"/>
                <a:gd name="connsiteY1" fmla="*/ 354058 h 354058"/>
                <a:gd name="connsiteX2" fmla="*/ 0 w 1314628"/>
                <a:gd name="connsiteY2" fmla="*/ 0 h 354058"/>
              </a:gdLst>
              <a:ahLst/>
              <a:cxnLst>
                <a:cxn ang="0">
                  <a:pos x="connsiteX0" y="connsiteY0"/>
                </a:cxn>
                <a:cxn ang="0">
                  <a:pos x="connsiteX1" y="connsiteY1"/>
                </a:cxn>
                <a:cxn ang="0">
                  <a:pos x="connsiteX2" y="connsiteY2"/>
                </a:cxn>
              </a:cxnLst>
              <a:rect l="l" t="t" r="r" b="b"/>
              <a:pathLst>
                <a:path w="1314628" h="354058">
                  <a:moveTo>
                    <a:pt x="1314628" y="0"/>
                  </a:moveTo>
                  <a:lnTo>
                    <a:pt x="674211" y="354058"/>
                  </a:lnTo>
                  <a:lnTo>
                    <a:pt x="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itle 2">
            <a:extLst>
              <a:ext uri="{FF2B5EF4-FFF2-40B4-BE49-F238E27FC236}">
                <a16:creationId xmlns:a16="http://schemas.microsoft.com/office/drawing/2014/main" id="{FF7562F3-C05D-2247-94F3-020A63830A43}"/>
              </a:ext>
            </a:extLst>
          </p:cNvPr>
          <p:cNvSpPr txBox="1">
            <a:spLocks/>
          </p:cNvSpPr>
          <p:nvPr/>
        </p:nvSpPr>
        <p:spPr>
          <a:xfrm>
            <a:off x="802718" y="846596"/>
            <a:ext cx="10979013" cy="9236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en-US" b="1" dirty="0">
                <a:solidFill>
                  <a:schemeClr val="tx1"/>
                </a:solidFill>
                <a:effectLst>
                  <a:outerShdw dist="38100" sx="1000" sy="1000" algn="tr" rotWithShape="0">
                    <a:prstClr val="black"/>
                  </a:outerShdw>
                </a:effectLst>
                <a:latin typeface="Arial Black" panose="020B0604020202020204" pitchFamily="34" charset="0"/>
                <a:cs typeface="Arial Black" panose="020B0604020202020204" pitchFamily="34" charset="0"/>
              </a:rPr>
              <a:t>AGENDA</a:t>
            </a:r>
          </a:p>
        </p:txBody>
      </p:sp>
      <p:grpSp>
        <p:nvGrpSpPr>
          <p:cNvPr id="76" name="Group 75">
            <a:extLst>
              <a:ext uri="{FF2B5EF4-FFF2-40B4-BE49-F238E27FC236}">
                <a16:creationId xmlns:a16="http://schemas.microsoft.com/office/drawing/2014/main" id="{FCAEB0C8-E12F-A146-8314-DE728B36D745}"/>
              </a:ext>
            </a:extLst>
          </p:cNvPr>
          <p:cNvGrpSpPr/>
          <p:nvPr/>
        </p:nvGrpSpPr>
        <p:grpSpPr>
          <a:xfrm>
            <a:off x="6076437" y="344656"/>
            <a:ext cx="5265034" cy="1553873"/>
            <a:chOff x="463009" y="1410259"/>
            <a:chExt cx="5265034" cy="2068201"/>
          </a:xfrm>
        </p:grpSpPr>
        <p:sp>
          <p:nvSpPr>
            <p:cNvPr id="77" name="Rectangular Callout 92">
              <a:extLst>
                <a:ext uri="{FF2B5EF4-FFF2-40B4-BE49-F238E27FC236}">
                  <a16:creationId xmlns:a16="http://schemas.microsoft.com/office/drawing/2014/main" id="{37313E43-8B17-9A4E-8B1D-177A59FCB6E1}"/>
                </a:ext>
              </a:extLst>
            </p:cNvPr>
            <p:cNvSpPr/>
            <p:nvPr/>
          </p:nvSpPr>
          <p:spPr>
            <a:xfrm flipH="1">
              <a:off x="469530" y="1658519"/>
              <a:ext cx="5258513" cy="1743503"/>
            </a:xfrm>
            <a:custGeom>
              <a:avLst/>
              <a:gdLst>
                <a:gd name="connsiteX0" fmla="*/ 0 w 5258513"/>
                <a:gd name="connsiteY0" fmla="*/ 0 h 1389445"/>
                <a:gd name="connsiteX1" fmla="*/ 876419 w 5258513"/>
                <a:gd name="connsiteY1" fmla="*/ 0 h 1389445"/>
                <a:gd name="connsiteX2" fmla="*/ 876419 w 5258513"/>
                <a:gd name="connsiteY2" fmla="*/ 0 h 1389445"/>
                <a:gd name="connsiteX3" fmla="*/ 2191047 w 5258513"/>
                <a:gd name="connsiteY3" fmla="*/ 0 h 1389445"/>
                <a:gd name="connsiteX4" fmla="*/ 5258513 w 5258513"/>
                <a:gd name="connsiteY4" fmla="*/ 0 h 1389445"/>
                <a:gd name="connsiteX5" fmla="*/ 5258513 w 5258513"/>
                <a:gd name="connsiteY5" fmla="*/ 810510 h 1389445"/>
                <a:gd name="connsiteX6" fmla="*/ 5258513 w 5258513"/>
                <a:gd name="connsiteY6" fmla="*/ 810510 h 1389445"/>
                <a:gd name="connsiteX7" fmla="*/ 5258513 w 5258513"/>
                <a:gd name="connsiteY7" fmla="*/ 1157871 h 1389445"/>
                <a:gd name="connsiteX8" fmla="*/ 5258513 w 5258513"/>
                <a:gd name="connsiteY8" fmla="*/ 1389445 h 1389445"/>
                <a:gd name="connsiteX9" fmla="*/ 2191047 w 5258513"/>
                <a:gd name="connsiteY9" fmla="*/ 1389445 h 1389445"/>
                <a:gd name="connsiteX10" fmla="*/ 1550630 w 5258513"/>
                <a:gd name="connsiteY10" fmla="*/ 1743503 h 1389445"/>
                <a:gd name="connsiteX11" fmla="*/ 876419 w 5258513"/>
                <a:gd name="connsiteY11" fmla="*/ 1389445 h 1389445"/>
                <a:gd name="connsiteX12" fmla="*/ 0 w 5258513"/>
                <a:gd name="connsiteY12" fmla="*/ 1389445 h 1389445"/>
                <a:gd name="connsiteX13" fmla="*/ 0 w 5258513"/>
                <a:gd name="connsiteY13" fmla="*/ 1157871 h 1389445"/>
                <a:gd name="connsiteX14" fmla="*/ 0 w 5258513"/>
                <a:gd name="connsiteY14" fmla="*/ 810510 h 1389445"/>
                <a:gd name="connsiteX15" fmla="*/ 0 w 5258513"/>
                <a:gd name="connsiteY15" fmla="*/ 810510 h 1389445"/>
                <a:gd name="connsiteX16" fmla="*/ 0 w 5258513"/>
                <a:gd name="connsiteY16" fmla="*/ 0 h 1389445"/>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2191047 w 5258513"/>
                <a:gd name="connsiteY10" fmla="*/ 1389445 h 1743503"/>
                <a:gd name="connsiteX11" fmla="*/ 1550630 w 5258513"/>
                <a:gd name="connsiteY11" fmla="*/ 1743503 h 1743503"/>
                <a:gd name="connsiteX12" fmla="*/ 876419 w 5258513"/>
                <a:gd name="connsiteY12" fmla="*/ 1389445 h 1743503"/>
                <a:gd name="connsiteX13" fmla="*/ 0 w 5258513"/>
                <a:gd name="connsiteY13" fmla="*/ 1389445 h 1743503"/>
                <a:gd name="connsiteX14" fmla="*/ 0 w 5258513"/>
                <a:gd name="connsiteY14" fmla="*/ 1157871 h 1743503"/>
                <a:gd name="connsiteX15" fmla="*/ 0 w 5258513"/>
                <a:gd name="connsiteY15" fmla="*/ 810510 h 1743503"/>
                <a:gd name="connsiteX16" fmla="*/ 0 w 5258513"/>
                <a:gd name="connsiteY16" fmla="*/ 810510 h 1743503"/>
                <a:gd name="connsiteX17" fmla="*/ 0 w 5258513"/>
                <a:gd name="connsiteY17"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2191047 w 5258513"/>
                <a:gd name="connsiteY11" fmla="*/ 1389445 h 1743503"/>
                <a:gd name="connsiteX12" fmla="*/ 1550630 w 5258513"/>
                <a:gd name="connsiteY12" fmla="*/ 1743503 h 1743503"/>
                <a:gd name="connsiteX13" fmla="*/ 876419 w 5258513"/>
                <a:gd name="connsiteY13" fmla="*/ 1389445 h 1743503"/>
                <a:gd name="connsiteX14" fmla="*/ 0 w 5258513"/>
                <a:gd name="connsiteY14" fmla="*/ 1389445 h 1743503"/>
                <a:gd name="connsiteX15" fmla="*/ 0 w 5258513"/>
                <a:gd name="connsiteY15" fmla="*/ 1157871 h 1743503"/>
                <a:gd name="connsiteX16" fmla="*/ 0 w 5258513"/>
                <a:gd name="connsiteY16" fmla="*/ 810510 h 1743503"/>
                <a:gd name="connsiteX17" fmla="*/ 0 w 5258513"/>
                <a:gd name="connsiteY17" fmla="*/ 810510 h 1743503"/>
                <a:gd name="connsiteX18" fmla="*/ 0 w 5258513"/>
                <a:gd name="connsiteY18"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3369935 w 5258513"/>
                <a:gd name="connsiteY11" fmla="*/ 1385618 h 1743503"/>
                <a:gd name="connsiteX12" fmla="*/ 2191047 w 5258513"/>
                <a:gd name="connsiteY12" fmla="*/ 1389445 h 1743503"/>
                <a:gd name="connsiteX13" fmla="*/ 1550630 w 5258513"/>
                <a:gd name="connsiteY13" fmla="*/ 1743503 h 1743503"/>
                <a:gd name="connsiteX14" fmla="*/ 876419 w 5258513"/>
                <a:gd name="connsiteY14" fmla="*/ 1389445 h 1743503"/>
                <a:gd name="connsiteX15" fmla="*/ 0 w 5258513"/>
                <a:gd name="connsiteY15" fmla="*/ 1389445 h 1743503"/>
                <a:gd name="connsiteX16" fmla="*/ 0 w 5258513"/>
                <a:gd name="connsiteY16" fmla="*/ 1157871 h 1743503"/>
                <a:gd name="connsiteX17" fmla="*/ 0 w 5258513"/>
                <a:gd name="connsiteY17" fmla="*/ 810510 h 1743503"/>
                <a:gd name="connsiteX18" fmla="*/ 0 w 5258513"/>
                <a:gd name="connsiteY18" fmla="*/ 810510 h 1743503"/>
                <a:gd name="connsiteX19" fmla="*/ 0 w 5258513"/>
                <a:gd name="connsiteY19" fmla="*/ 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461375 w 5258513"/>
                <a:gd name="connsiteY19" fmla="*/ 1477058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71687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26090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7919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8838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97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18839 w 5258513"/>
                <a:gd name="connsiteY18" fmla="*/ 3029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1064 w 5258513"/>
                <a:gd name="connsiteY18" fmla="*/ 30932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28364 w 5258513"/>
                <a:gd name="connsiteY18" fmla="*/ 31249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4239 w 5258513"/>
                <a:gd name="connsiteY18" fmla="*/ 3156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37889 w 5258513"/>
                <a:gd name="connsiteY18" fmla="*/ 318847 h 174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8513" h="1743503">
                  <a:moveTo>
                    <a:pt x="3927719" y="1385618"/>
                  </a:moveTo>
                  <a:lnTo>
                    <a:pt x="2191047" y="1389445"/>
                  </a:lnTo>
                  <a:lnTo>
                    <a:pt x="1550630" y="1743503"/>
                  </a:lnTo>
                  <a:lnTo>
                    <a:pt x="876419" y="1389445"/>
                  </a:lnTo>
                  <a:lnTo>
                    <a:pt x="0" y="1389445"/>
                  </a:lnTo>
                  <a:lnTo>
                    <a:pt x="0" y="1157871"/>
                  </a:lnTo>
                  <a:lnTo>
                    <a:pt x="0" y="810510"/>
                  </a:lnTo>
                  <a:lnTo>
                    <a:pt x="0" y="810510"/>
                  </a:lnTo>
                  <a:lnTo>
                    <a:pt x="0" y="0"/>
                  </a:lnTo>
                  <a:lnTo>
                    <a:pt x="876419" y="0"/>
                  </a:lnTo>
                  <a:lnTo>
                    <a:pt x="876419" y="0"/>
                  </a:lnTo>
                  <a:lnTo>
                    <a:pt x="2191047" y="0"/>
                  </a:lnTo>
                  <a:lnTo>
                    <a:pt x="5258513" y="0"/>
                  </a:lnTo>
                  <a:lnTo>
                    <a:pt x="5258513" y="810510"/>
                  </a:lnTo>
                  <a:lnTo>
                    <a:pt x="5258513" y="810510"/>
                  </a:lnTo>
                  <a:lnTo>
                    <a:pt x="5258513" y="1157871"/>
                  </a:lnTo>
                  <a:lnTo>
                    <a:pt x="5258513" y="1389445"/>
                  </a:lnTo>
                  <a:lnTo>
                    <a:pt x="4133783" y="1390615"/>
                  </a:lnTo>
                  <a:cubicBezTo>
                    <a:pt x="4133798" y="1026402"/>
                    <a:pt x="4137874" y="683060"/>
                    <a:pt x="4137889" y="318847"/>
                  </a:cubicBezTo>
                </a:path>
              </a:pathLst>
            </a:cu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itle 1">
              <a:extLst>
                <a:ext uri="{FF2B5EF4-FFF2-40B4-BE49-F238E27FC236}">
                  <a16:creationId xmlns:a16="http://schemas.microsoft.com/office/drawing/2014/main" id="{B3A92A73-23C7-E947-B666-F2DDF95D02D8}"/>
                </a:ext>
              </a:extLst>
            </p:cNvPr>
            <p:cNvSpPr txBox="1">
              <a:spLocks/>
            </p:cNvSpPr>
            <p:nvPr/>
          </p:nvSpPr>
          <p:spPr>
            <a:xfrm>
              <a:off x="1757470" y="1580330"/>
              <a:ext cx="3758217" cy="131016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400" b="1" dirty="0">
                  <a:latin typeface="Arial" panose="020B0604020202020204" pitchFamily="34" charset="0"/>
                  <a:cs typeface="Arial" panose="020B0604020202020204" pitchFamily="34" charset="0"/>
                </a:rPr>
                <a:t>Introduction </a:t>
              </a:r>
              <a:r>
                <a:rPr lang="mr-IN"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EMR 2021</a:t>
              </a:r>
            </a:p>
          </p:txBody>
        </p:sp>
        <p:sp>
          <p:nvSpPr>
            <p:cNvPr id="79" name="Title 1">
              <a:extLst>
                <a:ext uri="{FF2B5EF4-FFF2-40B4-BE49-F238E27FC236}">
                  <a16:creationId xmlns:a16="http://schemas.microsoft.com/office/drawing/2014/main" id="{786B96EC-2F58-C44C-9A37-B588AC57ADD6}"/>
                </a:ext>
              </a:extLst>
            </p:cNvPr>
            <p:cNvSpPr txBox="1">
              <a:spLocks/>
            </p:cNvSpPr>
            <p:nvPr/>
          </p:nvSpPr>
          <p:spPr>
            <a:xfrm>
              <a:off x="463009" y="1410259"/>
              <a:ext cx="1160126" cy="148928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6000" b="1" dirty="0">
                  <a:latin typeface="Arial" panose="020B0604020202020204" pitchFamily="34" charset="0"/>
                  <a:cs typeface="Arial" panose="020B0604020202020204" pitchFamily="34" charset="0"/>
                </a:rPr>
                <a:t>1</a:t>
              </a:r>
            </a:p>
          </p:txBody>
        </p:sp>
        <p:sp>
          <p:nvSpPr>
            <p:cNvPr id="80" name="Rectangular Callout 92">
              <a:extLst>
                <a:ext uri="{FF2B5EF4-FFF2-40B4-BE49-F238E27FC236}">
                  <a16:creationId xmlns:a16="http://schemas.microsoft.com/office/drawing/2014/main" id="{6E94B599-D17C-AF4B-8F03-B591A259A192}"/>
                </a:ext>
              </a:extLst>
            </p:cNvPr>
            <p:cNvSpPr/>
            <p:nvPr/>
          </p:nvSpPr>
          <p:spPr>
            <a:xfrm flipH="1">
              <a:off x="3541123" y="3124403"/>
              <a:ext cx="1314628" cy="354057"/>
            </a:xfrm>
            <a:custGeom>
              <a:avLst/>
              <a:gdLst>
                <a:gd name="connsiteX0" fmla="*/ 0 w 5258513"/>
                <a:gd name="connsiteY0" fmla="*/ 0 h 1389445"/>
                <a:gd name="connsiteX1" fmla="*/ 876419 w 5258513"/>
                <a:gd name="connsiteY1" fmla="*/ 0 h 1389445"/>
                <a:gd name="connsiteX2" fmla="*/ 876419 w 5258513"/>
                <a:gd name="connsiteY2" fmla="*/ 0 h 1389445"/>
                <a:gd name="connsiteX3" fmla="*/ 2191047 w 5258513"/>
                <a:gd name="connsiteY3" fmla="*/ 0 h 1389445"/>
                <a:gd name="connsiteX4" fmla="*/ 5258513 w 5258513"/>
                <a:gd name="connsiteY4" fmla="*/ 0 h 1389445"/>
                <a:gd name="connsiteX5" fmla="*/ 5258513 w 5258513"/>
                <a:gd name="connsiteY5" fmla="*/ 810510 h 1389445"/>
                <a:gd name="connsiteX6" fmla="*/ 5258513 w 5258513"/>
                <a:gd name="connsiteY6" fmla="*/ 810510 h 1389445"/>
                <a:gd name="connsiteX7" fmla="*/ 5258513 w 5258513"/>
                <a:gd name="connsiteY7" fmla="*/ 1157871 h 1389445"/>
                <a:gd name="connsiteX8" fmla="*/ 5258513 w 5258513"/>
                <a:gd name="connsiteY8" fmla="*/ 1389445 h 1389445"/>
                <a:gd name="connsiteX9" fmla="*/ 2191047 w 5258513"/>
                <a:gd name="connsiteY9" fmla="*/ 1389445 h 1389445"/>
                <a:gd name="connsiteX10" fmla="*/ 1550630 w 5258513"/>
                <a:gd name="connsiteY10" fmla="*/ 1743503 h 1389445"/>
                <a:gd name="connsiteX11" fmla="*/ 876419 w 5258513"/>
                <a:gd name="connsiteY11" fmla="*/ 1389445 h 1389445"/>
                <a:gd name="connsiteX12" fmla="*/ 0 w 5258513"/>
                <a:gd name="connsiteY12" fmla="*/ 1389445 h 1389445"/>
                <a:gd name="connsiteX13" fmla="*/ 0 w 5258513"/>
                <a:gd name="connsiteY13" fmla="*/ 1157871 h 1389445"/>
                <a:gd name="connsiteX14" fmla="*/ 0 w 5258513"/>
                <a:gd name="connsiteY14" fmla="*/ 810510 h 1389445"/>
                <a:gd name="connsiteX15" fmla="*/ 0 w 5258513"/>
                <a:gd name="connsiteY15" fmla="*/ 810510 h 1389445"/>
                <a:gd name="connsiteX16" fmla="*/ 0 w 5258513"/>
                <a:gd name="connsiteY16" fmla="*/ 0 h 1389445"/>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2191047 w 5258513"/>
                <a:gd name="connsiteY10" fmla="*/ 1389445 h 1743503"/>
                <a:gd name="connsiteX11" fmla="*/ 1550630 w 5258513"/>
                <a:gd name="connsiteY11" fmla="*/ 1743503 h 1743503"/>
                <a:gd name="connsiteX12" fmla="*/ 876419 w 5258513"/>
                <a:gd name="connsiteY12" fmla="*/ 1389445 h 1743503"/>
                <a:gd name="connsiteX13" fmla="*/ 0 w 5258513"/>
                <a:gd name="connsiteY13" fmla="*/ 1389445 h 1743503"/>
                <a:gd name="connsiteX14" fmla="*/ 0 w 5258513"/>
                <a:gd name="connsiteY14" fmla="*/ 1157871 h 1743503"/>
                <a:gd name="connsiteX15" fmla="*/ 0 w 5258513"/>
                <a:gd name="connsiteY15" fmla="*/ 810510 h 1743503"/>
                <a:gd name="connsiteX16" fmla="*/ 0 w 5258513"/>
                <a:gd name="connsiteY16" fmla="*/ 810510 h 1743503"/>
                <a:gd name="connsiteX17" fmla="*/ 0 w 5258513"/>
                <a:gd name="connsiteY17"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2191047 w 5258513"/>
                <a:gd name="connsiteY11" fmla="*/ 1389445 h 1743503"/>
                <a:gd name="connsiteX12" fmla="*/ 1550630 w 5258513"/>
                <a:gd name="connsiteY12" fmla="*/ 1743503 h 1743503"/>
                <a:gd name="connsiteX13" fmla="*/ 876419 w 5258513"/>
                <a:gd name="connsiteY13" fmla="*/ 1389445 h 1743503"/>
                <a:gd name="connsiteX14" fmla="*/ 0 w 5258513"/>
                <a:gd name="connsiteY14" fmla="*/ 1389445 h 1743503"/>
                <a:gd name="connsiteX15" fmla="*/ 0 w 5258513"/>
                <a:gd name="connsiteY15" fmla="*/ 1157871 h 1743503"/>
                <a:gd name="connsiteX16" fmla="*/ 0 w 5258513"/>
                <a:gd name="connsiteY16" fmla="*/ 810510 h 1743503"/>
                <a:gd name="connsiteX17" fmla="*/ 0 w 5258513"/>
                <a:gd name="connsiteY17" fmla="*/ 810510 h 1743503"/>
                <a:gd name="connsiteX18" fmla="*/ 0 w 5258513"/>
                <a:gd name="connsiteY18" fmla="*/ 0 h 1743503"/>
                <a:gd name="connsiteX0" fmla="*/ 0 w 5258513"/>
                <a:gd name="connsiteY0" fmla="*/ 0 h 1743503"/>
                <a:gd name="connsiteX1" fmla="*/ 876419 w 5258513"/>
                <a:gd name="connsiteY1" fmla="*/ 0 h 1743503"/>
                <a:gd name="connsiteX2" fmla="*/ 876419 w 5258513"/>
                <a:gd name="connsiteY2" fmla="*/ 0 h 1743503"/>
                <a:gd name="connsiteX3" fmla="*/ 2191047 w 5258513"/>
                <a:gd name="connsiteY3" fmla="*/ 0 h 1743503"/>
                <a:gd name="connsiteX4" fmla="*/ 5258513 w 5258513"/>
                <a:gd name="connsiteY4" fmla="*/ 0 h 1743503"/>
                <a:gd name="connsiteX5" fmla="*/ 5258513 w 5258513"/>
                <a:gd name="connsiteY5" fmla="*/ 810510 h 1743503"/>
                <a:gd name="connsiteX6" fmla="*/ 5258513 w 5258513"/>
                <a:gd name="connsiteY6" fmla="*/ 810510 h 1743503"/>
                <a:gd name="connsiteX7" fmla="*/ 5258513 w 5258513"/>
                <a:gd name="connsiteY7" fmla="*/ 1157871 h 1743503"/>
                <a:gd name="connsiteX8" fmla="*/ 5258513 w 5258513"/>
                <a:gd name="connsiteY8" fmla="*/ 1389445 h 1743503"/>
                <a:gd name="connsiteX9" fmla="*/ 3973439 w 5258513"/>
                <a:gd name="connsiteY9" fmla="*/ 1385618 h 1743503"/>
                <a:gd name="connsiteX10" fmla="*/ 3671687 w 5258513"/>
                <a:gd name="connsiteY10" fmla="*/ 1385618 h 1743503"/>
                <a:gd name="connsiteX11" fmla="*/ 3369935 w 5258513"/>
                <a:gd name="connsiteY11" fmla="*/ 1385618 h 1743503"/>
                <a:gd name="connsiteX12" fmla="*/ 2191047 w 5258513"/>
                <a:gd name="connsiteY12" fmla="*/ 1389445 h 1743503"/>
                <a:gd name="connsiteX13" fmla="*/ 1550630 w 5258513"/>
                <a:gd name="connsiteY13" fmla="*/ 1743503 h 1743503"/>
                <a:gd name="connsiteX14" fmla="*/ 876419 w 5258513"/>
                <a:gd name="connsiteY14" fmla="*/ 1389445 h 1743503"/>
                <a:gd name="connsiteX15" fmla="*/ 0 w 5258513"/>
                <a:gd name="connsiteY15" fmla="*/ 1389445 h 1743503"/>
                <a:gd name="connsiteX16" fmla="*/ 0 w 5258513"/>
                <a:gd name="connsiteY16" fmla="*/ 1157871 h 1743503"/>
                <a:gd name="connsiteX17" fmla="*/ 0 w 5258513"/>
                <a:gd name="connsiteY17" fmla="*/ 810510 h 1743503"/>
                <a:gd name="connsiteX18" fmla="*/ 0 w 5258513"/>
                <a:gd name="connsiteY18" fmla="*/ 810510 h 1743503"/>
                <a:gd name="connsiteX19" fmla="*/ 0 w 5258513"/>
                <a:gd name="connsiteY19" fmla="*/ 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461375 w 5258513"/>
                <a:gd name="connsiteY19" fmla="*/ 1477058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89975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973439 w 5258513"/>
                <a:gd name="connsiteY17" fmla="*/ 1385618 h 1743503"/>
                <a:gd name="connsiteX18" fmla="*/ 3671687 w 5258513"/>
                <a:gd name="connsiteY18" fmla="*/ 1385618 h 1743503"/>
                <a:gd name="connsiteX19" fmla="*/ 3671687 w 5258513"/>
                <a:gd name="connsiteY19"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3671687 w 5258513"/>
                <a:gd name="connsiteY18" fmla="*/ 443786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3671687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211183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452930 h 1743503"/>
                <a:gd name="connsiteX0" fmla="*/ 3369935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51 w 5258513"/>
                <a:gd name="connsiteY18" fmla="*/ 44378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2895 w 5258513"/>
                <a:gd name="connsiteY18" fmla="*/ 26090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7919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8378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74607 w 5258513"/>
                <a:gd name="connsiteY18" fmla="*/ 288384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97582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83797 w 5258513"/>
                <a:gd name="connsiteY18" fmla="*/ 292979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83751 w 5258513"/>
                <a:gd name="connsiteY17" fmla="*/ 1385618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3823 w 5258513"/>
                <a:gd name="connsiteY18" fmla="*/ 297976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18839 w 5258513"/>
                <a:gd name="connsiteY18" fmla="*/ 3029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1064 w 5258513"/>
                <a:gd name="connsiteY18" fmla="*/ 30932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28364 w 5258513"/>
                <a:gd name="connsiteY18" fmla="*/ 31249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44239 w 5258513"/>
                <a:gd name="connsiteY18" fmla="*/ 315672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18" fmla="*/ 4137889 w 5258513"/>
                <a:gd name="connsiteY18" fmla="*/ 318847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17" fmla="*/ 4133783 w 5258513"/>
                <a:gd name="connsiteY17" fmla="*/ 1390615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16" fmla="*/ 5258513 w 5258513"/>
                <a:gd name="connsiteY16" fmla="*/ 1389445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15" fmla="*/ 5258513 w 5258513"/>
                <a:gd name="connsiteY15" fmla="*/ 1157871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14" fmla="*/ 5258513 w 5258513"/>
                <a:gd name="connsiteY14" fmla="*/ 810510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0 h 1743503"/>
                <a:gd name="connsiteX13" fmla="*/ 5258513 w 5258513"/>
                <a:gd name="connsiteY13" fmla="*/ 810510 h 1743503"/>
                <a:gd name="connsiteX0" fmla="*/ 3927719 w 5258513"/>
                <a:gd name="connsiteY0" fmla="*/ 1385618 h 1743503"/>
                <a:gd name="connsiteX1" fmla="*/ 2191047 w 5258513"/>
                <a:gd name="connsiteY1" fmla="*/ 1389445 h 1743503"/>
                <a:gd name="connsiteX2" fmla="*/ 1550630 w 5258513"/>
                <a:gd name="connsiteY2" fmla="*/ 1743503 h 1743503"/>
                <a:gd name="connsiteX3" fmla="*/ 876419 w 5258513"/>
                <a:gd name="connsiteY3" fmla="*/ 1389445 h 1743503"/>
                <a:gd name="connsiteX4" fmla="*/ 0 w 5258513"/>
                <a:gd name="connsiteY4" fmla="*/ 1389445 h 1743503"/>
                <a:gd name="connsiteX5" fmla="*/ 0 w 5258513"/>
                <a:gd name="connsiteY5" fmla="*/ 1157871 h 1743503"/>
                <a:gd name="connsiteX6" fmla="*/ 0 w 5258513"/>
                <a:gd name="connsiteY6" fmla="*/ 810510 h 1743503"/>
                <a:gd name="connsiteX7" fmla="*/ 0 w 5258513"/>
                <a:gd name="connsiteY7" fmla="*/ 810510 h 1743503"/>
                <a:gd name="connsiteX8" fmla="*/ 0 w 5258513"/>
                <a:gd name="connsiteY8" fmla="*/ 0 h 1743503"/>
                <a:gd name="connsiteX9" fmla="*/ 876419 w 5258513"/>
                <a:gd name="connsiteY9" fmla="*/ 0 h 1743503"/>
                <a:gd name="connsiteX10" fmla="*/ 876419 w 5258513"/>
                <a:gd name="connsiteY10" fmla="*/ 0 h 1743503"/>
                <a:gd name="connsiteX11" fmla="*/ 2191047 w 5258513"/>
                <a:gd name="connsiteY11" fmla="*/ 0 h 1743503"/>
                <a:gd name="connsiteX12" fmla="*/ 5258513 w 5258513"/>
                <a:gd name="connsiteY12" fmla="*/ 81051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10" fmla="*/ 876419 w 3927719"/>
                <a:gd name="connsiteY10" fmla="*/ 0 h 1743503"/>
                <a:gd name="connsiteX11" fmla="*/ 2191047 w 3927719"/>
                <a:gd name="connsiteY11"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10" fmla="*/ 876419 w 3927719"/>
                <a:gd name="connsiteY10"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0 w 3927719"/>
                <a:gd name="connsiteY8" fmla="*/ 0 h 1743503"/>
                <a:gd name="connsiteX9" fmla="*/ 876419 w 3927719"/>
                <a:gd name="connsiteY9" fmla="*/ 0 h 1743503"/>
                <a:gd name="connsiteX0" fmla="*/ 3927719 w 3927719"/>
                <a:gd name="connsiteY0" fmla="*/ 1385618 h 1743503"/>
                <a:gd name="connsiteX1" fmla="*/ 2191047 w 3927719"/>
                <a:gd name="connsiteY1" fmla="*/ 1389445 h 1743503"/>
                <a:gd name="connsiteX2" fmla="*/ 1550630 w 3927719"/>
                <a:gd name="connsiteY2" fmla="*/ 1743503 h 1743503"/>
                <a:gd name="connsiteX3" fmla="*/ 876419 w 3927719"/>
                <a:gd name="connsiteY3" fmla="*/ 1389445 h 1743503"/>
                <a:gd name="connsiteX4" fmla="*/ 0 w 3927719"/>
                <a:gd name="connsiteY4" fmla="*/ 1389445 h 1743503"/>
                <a:gd name="connsiteX5" fmla="*/ 0 w 3927719"/>
                <a:gd name="connsiteY5" fmla="*/ 1157871 h 1743503"/>
                <a:gd name="connsiteX6" fmla="*/ 0 w 3927719"/>
                <a:gd name="connsiteY6" fmla="*/ 810510 h 1743503"/>
                <a:gd name="connsiteX7" fmla="*/ 0 w 3927719"/>
                <a:gd name="connsiteY7" fmla="*/ 810510 h 1743503"/>
                <a:gd name="connsiteX8" fmla="*/ 876419 w 3927719"/>
                <a:gd name="connsiteY8" fmla="*/ 0 h 1743503"/>
                <a:gd name="connsiteX0" fmla="*/ 3927719 w 3927719"/>
                <a:gd name="connsiteY0" fmla="*/ 575108 h 932993"/>
                <a:gd name="connsiteX1" fmla="*/ 2191047 w 3927719"/>
                <a:gd name="connsiteY1" fmla="*/ 578935 h 932993"/>
                <a:gd name="connsiteX2" fmla="*/ 1550630 w 3927719"/>
                <a:gd name="connsiteY2" fmla="*/ 932993 h 932993"/>
                <a:gd name="connsiteX3" fmla="*/ 876419 w 3927719"/>
                <a:gd name="connsiteY3" fmla="*/ 578935 h 932993"/>
                <a:gd name="connsiteX4" fmla="*/ 0 w 3927719"/>
                <a:gd name="connsiteY4" fmla="*/ 578935 h 932993"/>
                <a:gd name="connsiteX5" fmla="*/ 0 w 3927719"/>
                <a:gd name="connsiteY5" fmla="*/ 347361 h 932993"/>
                <a:gd name="connsiteX6" fmla="*/ 0 w 3927719"/>
                <a:gd name="connsiteY6" fmla="*/ 0 h 932993"/>
                <a:gd name="connsiteX7" fmla="*/ 0 w 3927719"/>
                <a:gd name="connsiteY7" fmla="*/ 0 h 932993"/>
                <a:gd name="connsiteX0" fmla="*/ 3927719 w 3927719"/>
                <a:gd name="connsiteY0" fmla="*/ 575108 h 932993"/>
                <a:gd name="connsiteX1" fmla="*/ 2191047 w 3927719"/>
                <a:gd name="connsiteY1" fmla="*/ 578935 h 932993"/>
                <a:gd name="connsiteX2" fmla="*/ 1550630 w 3927719"/>
                <a:gd name="connsiteY2" fmla="*/ 932993 h 932993"/>
                <a:gd name="connsiteX3" fmla="*/ 876419 w 3927719"/>
                <a:gd name="connsiteY3" fmla="*/ 578935 h 932993"/>
                <a:gd name="connsiteX4" fmla="*/ 0 w 3927719"/>
                <a:gd name="connsiteY4" fmla="*/ 578935 h 932993"/>
                <a:gd name="connsiteX5" fmla="*/ 0 w 3927719"/>
                <a:gd name="connsiteY5" fmla="*/ 347361 h 932993"/>
                <a:gd name="connsiteX6" fmla="*/ 0 w 3927719"/>
                <a:gd name="connsiteY6" fmla="*/ 0 h 932993"/>
                <a:gd name="connsiteX0" fmla="*/ 3927719 w 3927719"/>
                <a:gd name="connsiteY0" fmla="*/ 227747 h 585632"/>
                <a:gd name="connsiteX1" fmla="*/ 2191047 w 3927719"/>
                <a:gd name="connsiteY1" fmla="*/ 231574 h 585632"/>
                <a:gd name="connsiteX2" fmla="*/ 1550630 w 3927719"/>
                <a:gd name="connsiteY2" fmla="*/ 585632 h 585632"/>
                <a:gd name="connsiteX3" fmla="*/ 876419 w 3927719"/>
                <a:gd name="connsiteY3" fmla="*/ 231574 h 585632"/>
                <a:gd name="connsiteX4" fmla="*/ 0 w 3927719"/>
                <a:gd name="connsiteY4" fmla="*/ 231574 h 585632"/>
                <a:gd name="connsiteX5" fmla="*/ 0 w 3927719"/>
                <a:gd name="connsiteY5" fmla="*/ 0 h 585632"/>
                <a:gd name="connsiteX0" fmla="*/ 3927719 w 3927719"/>
                <a:gd name="connsiteY0" fmla="*/ 0 h 357885"/>
                <a:gd name="connsiteX1" fmla="*/ 2191047 w 3927719"/>
                <a:gd name="connsiteY1" fmla="*/ 3827 h 357885"/>
                <a:gd name="connsiteX2" fmla="*/ 1550630 w 3927719"/>
                <a:gd name="connsiteY2" fmla="*/ 357885 h 357885"/>
                <a:gd name="connsiteX3" fmla="*/ 876419 w 3927719"/>
                <a:gd name="connsiteY3" fmla="*/ 3827 h 357885"/>
                <a:gd name="connsiteX4" fmla="*/ 0 w 3927719"/>
                <a:gd name="connsiteY4" fmla="*/ 3827 h 357885"/>
                <a:gd name="connsiteX0" fmla="*/ 3051300 w 3051300"/>
                <a:gd name="connsiteY0" fmla="*/ 0 h 357885"/>
                <a:gd name="connsiteX1" fmla="*/ 1314628 w 3051300"/>
                <a:gd name="connsiteY1" fmla="*/ 3827 h 357885"/>
                <a:gd name="connsiteX2" fmla="*/ 674211 w 3051300"/>
                <a:gd name="connsiteY2" fmla="*/ 357885 h 357885"/>
                <a:gd name="connsiteX3" fmla="*/ 0 w 3051300"/>
                <a:gd name="connsiteY3" fmla="*/ 3827 h 357885"/>
                <a:gd name="connsiteX0" fmla="*/ 1314628 w 1314628"/>
                <a:gd name="connsiteY0" fmla="*/ 0 h 354058"/>
                <a:gd name="connsiteX1" fmla="*/ 674211 w 1314628"/>
                <a:gd name="connsiteY1" fmla="*/ 354058 h 354058"/>
                <a:gd name="connsiteX2" fmla="*/ 0 w 1314628"/>
                <a:gd name="connsiteY2" fmla="*/ 0 h 354058"/>
              </a:gdLst>
              <a:ahLst/>
              <a:cxnLst>
                <a:cxn ang="0">
                  <a:pos x="connsiteX0" y="connsiteY0"/>
                </a:cxn>
                <a:cxn ang="0">
                  <a:pos x="connsiteX1" y="connsiteY1"/>
                </a:cxn>
                <a:cxn ang="0">
                  <a:pos x="connsiteX2" y="connsiteY2"/>
                </a:cxn>
              </a:cxnLst>
              <a:rect l="l" t="t" r="r" b="b"/>
              <a:pathLst>
                <a:path w="1314628" h="354058">
                  <a:moveTo>
                    <a:pt x="1314628" y="0"/>
                  </a:moveTo>
                  <a:lnTo>
                    <a:pt x="674211" y="354058"/>
                  </a:lnTo>
                  <a:lnTo>
                    <a:pt x="0" y="0"/>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2" name="Straight Connector 81">
            <a:extLst>
              <a:ext uri="{FF2B5EF4-FFF2-40B4-BE49-F238E27FC236}">
                <a16:creationId xmlns:a16="http://schemas.microsoft.com/office/drawing/2014/main" id="{624B4C03-68E5-C646-91BC-E0D8CD38A528}"/>
              </a:ext>
            </a:extLst>
          </p:cNvPr>
          <p:cNvCxnSpPr>
            <a:cxnSpLocks/>
          </p:cNvCxnSpPr>
          <p:nvPr/>
        </p:nvCxnSpPr>
        <p:spPr>
          <a:xfrm>
            <a:off x="866256" y="1744404"/>
            <a:ext cx="4841654" cy="17648"/>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Footer Placeholder 4">
            <a:extLst>
              <a:ext uri="{FF2B5EF4-FFF2-40B4-BE49-F238E27FC236}">
                <a16:creationId xmlns:a16="http://schemas.microsoft.com/office/drawing/2014/main" id="{ABD1C7DA-EE33-3247-8ABC-FB8C0234F830}"/>
              </a:ext>
            </a:extLst>
          </p:cNvPr>
          <p:cNvSpPr txBox="1">
            <a:spLocks/>
          </p:cNvSpPr>
          <p:nvPr/>
        </p:nvSpPr>
        <p:spPr>
          <a:xfrm>
            <a:off x="3552832" y="6469056"/>
            <a:ext cx="7788639" cy="30737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6</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98BB54B-E69F-0749-B095-EA04F29BFACF}"/>
              </a:ext>
            </a:extLst>
          </p:cNvPr>
          <p:cNvSpPr/>
          <p:nvPr/>
        </p:nvSpPr>
        <p:spPr>
          <a:xfrm>
            <a:off x="844008" y="1957695"/>
            <a:ext cx="4457495" cy="1569660"/>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Emerging Market Multinationals, </a:t>
            </a:r>
          </a:p>
          <a:p>
            <a:r>
              <a:rPr lang="en-US" sz="2400" b="1" dirty="0">
                <a:latin typeface="Arial" panose="020B0604020202020204" pitchFamily="34" charset="0"/>
                <a:cs typeface="Arial" panose="020B0604020202020204" pitchFamily="34" charset="0"/>
              </a:rPr>
              <a:t>building the future on ESG excellence</a:t>
            </a:r>
          </a:p>
        </p:txBody>
      </p:sp>
    </p:spTree>
    <p:extLst>
      <p:ext uri="{BB962C8B-B14F-4D97-AF65-F5344CB8AC3E}">
        <p14:creationId xmlns:p14="http://schemas.microsoft.com/office/powerpoint/2010/main" val="221035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A29E5F-5589-0247-B554-26B59128830E}"/>
              </a:ext>
            </a:extLst>
          </p:cNvPr>
          <p:cNvPicPr>
            <a:picLocks noChangeAspect="1"/>
          </p:cNvPicPr>
          <p:nvPr/>
        </p:nvPicPr>
        <p:blipFill>
          <a:blip r:embed="rId3">
            <a:alphaModFix amt="25000"/>
          </a:blip>
          <a:srcRect/>
          <a:stretch/>
        </p:blipFill>
        <p:spPr>
          <a:xfrm>
            <a:off x="2023" y="0"/>
            <a:ext cx="12192000" cy="6858000"/>
          </a:xfrm>
          <a:prstGeom prst="rect">
            <a:avLst/>
          </a:prstGeom>
        </p:spPr>
      </p:pic>
      <p:sp>
        <p:nvSpPr>
          <p:cNvPr id="8" name="Footer Placeholder 4">
            <a:extLst>
              <a:ext uri="{FF2B5EF4-FFF2-40B4-BE49-F238E27FC236}">
                <a16:creationId xmlns:a16="http://schemas.microsoft.com/office/drawing/2014/main" id="{8BDA117E-424F-0E4C-98E9-FCEAC353EA44}"/>
              </a:ext>
            </a:extLst>
          </p:cNvPr>
          <p:cNvSpPr txBox="1">
            <a:spLocks/>
          </p:cNvSpPr>
          <p:nvPr/>
        </p:nvSpPr>
        <p:spPr>
          <a:xfrm>
            <a:off x="4038599" y="6356350"/>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7</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B87A936-DB90-F940-AE43-08CCAD39F94B}"/>
              </a:ext>
            </a:extLst>
          </p:cNvPr>
          <p:cNvSpPr txBox="1">
            <a:spLocks/>
          </p:cNvSpPr>
          <p:nvPr/>
        </p:nvSpPr>
        <p:spPr>
          <a:xfrm>
            <a:off x="5631238" y="5178688"/>
            <a:ext cx="6560762" cy="12294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b="1" dirty="0">
              <a:effectLst>
                <a:outerShdw blurRad="50800" dist="38100" dir="8100000" algn="tr" rotWithShape="0">
                  <a:prstClr val="black">
                    <a:alpha val="40000"/>
                  </a:prstClr>
                </a:outerShdw>
              </a:effectLst>
              <a:latin typeface="Arial Black" panose="020B0604020202020204" pitchFamily="34" charset="0"/>
              <a:cs typeface="Arial Black" panose="020B0604020202020204" pitchFamily="34" charset="0"/>
            </a:endParaRPr>
          </a:p>
        </p:txBody>
      </p:sp>
      <p:cxnSp>
        <p:nvCxnSpPr>
          <p:cNvPr id="9" name="Straight Connector 8">
            <a:extLst>
              <a:ext uri="{FF2B5EF4-FFF2-40B4-BE49-F238E27FC236}">
                <a16:creationId xmlns:a16="http://schemas.microsoft.com/office/drawing/2014/main" id="{1788F1A3-BC59-9A4F-BB1F-023C9A385F08}"/>
              </a:ext>
            </a:extLst>
          </p:cNvPr>
          <p:cNvCxnSpPr>
            <a:cxnSpLocks/>
          </p:cNvCxnSpPr>
          <p:nvPr/>
        </p:nvCxnSpPr>
        <p:spPr>
          <a:xfrm>
            <a:off x="564045" y="5875273"/>
            <a:ext cx="281415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ubtitle 1">
            <a:extLst>
              <a:ext uri="{FF2B5EF4-FFF2-40B4-BE49-F238E27FC236}">
                <a16:creationId xmlns:a16="http://schemas.microsoft.com/office/drawing/2014/main" id="{6B644185-D84D-0448-BC42-52FCC036830E}"/>
              </a:ext>
            </a:extLst>
          </p:cNvPr>
          <p:cNvSpPr txBox="1">
            <a:spLocks/>
          </p:cNvSpPr>
          <p:nvPr/>
        </p:nvSpPr>
        <p:spPr>
          <a:xfrm>
            <a:off x="564045" y="5178688"/>
            <a:ext cx="6138848" cy="467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INTRODUCTION</a:t>
            </a:r>
            <a:endParaRPr lang="en-US" b="1"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81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14F829-C099-1A49-8AB9-CDBDB5FB9C25}"/>
              </a:ext>
            </a:extLst>
          </p:cNvPr>
          <p:cNvCxnSpPr>
            <a:cxnSpLocks/>
          </p:cNvCxnSpPr>
          <p:nvPr/>
        </p:nvCxnSpPr>
        <p:spPr>
          <a:xfrm>
            <a:off x="940882" y="366881"/>
            <a:ext cx="10142809"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Subtitle 1">
            <a:extLst>
              <a:ext uri="{FF2B5EF4-FFF2-40B4-BE49-F238E27FC236}">
                <a16:creationId xmlns:a16="http://schemas.microsoft.com/office/drawing/2014/main" id="{5A367F9E-150C-C540-9FEB-B8C276181A1C}"/>
              </a:ext>
            </a:extLst>
          </p:cNvPr>
          <p:cNvSpPr txBox="1">
            <a:spLocks/>
          </p:cNvSpPr>
          <p:nvPr/>
        </p:nvSpPr>
        <p:spPr>
          <a:xfrm>
            <a:off x="870333" y="700542"/>
            <a:ext cx="10236938" cy="673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The Emerging Market Report (EMR) 2021 will be launched at the EMI conference on November 5</a:t>
            </a:r>
            <a:r>
              <a:rPr lang="en-US" sz="2000" baseline="30000" dirty="0">
                <a:latin typeface="Arial" panose="020B0604020202020204" pitchFamily="34" charset="0"/>
                <a:cs typeface="Arial" panose="020B0604020202020204" pitchFamily="34" charset="0"/>
              </a:rPr>
              <a:t>th</a:t>
            </a:r>
            <a:endParaRPr lang="en-US" sz="2000" dirty="0">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endParaRPr>
          </a:p>
        </p:txBody>
      </p:sp>
      <p:cxnSp>
        <p:nvCxnSpPr>
          <p:cNvPr id="11" name="Прямая соединительная линия 19">
            <a:extLst>
              <a:ext uri="{FF2B5EF4-FFF2-40B4-BE49-F238E27FC236}">
                <a16:creationId xmlns:a16="http://schemas.microsoft.com/office/drawing/2014/main" id="{225331EB-0093-9E46-AF66-E172BADF1E33}"/>
              </a:ext>
            </a:extLst>
          </p:cNvPr>
          <p:cNvCxnSpPr>
            <a:cxnSpLocks/>
          </p:cNvCxnSpPr>
          <p:nvPr/>
        </p:nvCxnSpPr>
        <p:spPr>
          <a:xfrm>
            <a:off x="2078841" y="4933957"/>
            <a:ext cx="219847"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A816C9C8-A106-C442-A49C-64C2CF68BEC0}"/>
              </a:ext>
            </a:extLst>
          </p:cNvPr>
          <p:cNvGrpSpPr/>
          <p:nvPr/>
        </p:nvGrpSpPr>
        <p:grpSpPr>
          <a:xfrm>
            <a:off x="964462" y="2162128"/>
            <a:ext cx="3051205" cy="4087584"/>
            <a:chOff x="964462" y="2316922"/>
            <a:chExt cx="2773823" cy="4087583"/>
          </a:xfrm>
        </p:grpSpPr>
        <p:sp>
          <p:nvSpPr>
            <p:cNvPr id="8" name="Прямоугольник 3">
              <a:extLst>
                <a:ext uri="{FF2B5EF4-FFF2-40B4-BE49-F238E27FC236}">
                  <a16:creationId xmlns:a16="http://schemas.microsoft.com/office/drawing/2014/main" id="{A7D52232-C96A-AF4F-B565-3C21AAAC49AF}"/>
                </a:ext>
              </a:extLst>
            </p:cNvPr>
            <p:cNvSpPr/>
            <p:nvPr/>
          </p:nvSpPr>
          <p:spPr>
            <a:xfrm>
              <a:off x="964462" y="2422017"/>
              <a:ext cx="2773820" cy="3982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9" name="TextBox 8">
              <a:extLst>
                <a:ext uri="{FF2B5EF4-FFF2-40B4-BE49-F238E27FC236}">
                  <a16:creationId xmlns:a16="http://schemas.microsoft.com/office/drawing/2014/main" id="{EF83CC7D-0630-624D-A7B2-DACC0318AE0A}"/>
                </a:ext>
              </a:extLst>
            </p:cNvPr>
            <p:cNvSpPr txBox="1"/>
            <p:nvPr/>
          </p:nvSpPr>
          <p:spPr>
            <a:xfrm>
              <a:off x="1093502" y="2669112"/>
              <a:ext cx="2429627" cy="830997"/>
            </a:xfrm>
            <a:prstGeom prst="rect">
              <a:avLst/>
            </a:prstGeom>
            <a:noFill/>
          </p:spPr>
          <p:txBody>
            <a:bodyPr wrap="square" rtlCol="0">
              <a:spAutoFit/>
            </a:bodyPr>
            <a:lstStyle/>
            <a:p>
              <a:r>
                <a:rPr lang="pt-BR" sz="24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2</a:t>
              </a:r>
              <a:r>
                <a:rPr lang="en-US" sz="24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021 EMR Theme</a:t>
              </a:r>
            </a:p>
          </p:txBody>
        </p:sp>
        <p:sp>
          <p:nvSpPr>
            <p:cNvPr id="12" name="Прямоугольник 30">
              <a:extLst>
                <a:ext uri="{FF2B5EF4-FFF2-40B4-BE49-F238E27FC236}">
                  <a16:creationId xmlns:a16="http://schemas.microsoft.com/office/drawing/2014/main" id="{75A56DC9-D35C-FF48-8B89-4D651B8B6BF3}"/>
                </a:ext>
              </a:extLst>
            </p:cNvPr>
            <p:cNvSpPr/>
            <p:nvPr/>
          </p:nvSpPr>
          <p:spPr>
            <a:xfrm rot="16200000">
              <a:off x="2239087"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3" name="TextBox 12">
              <a:extLst>
                <a:ext uri="{FF2B5EF4-FFF2-40B4-BE49-F238E27FC236}">
                  <a16:creationId xmlns:a16="http://schemas.microsoft.com/office/drawing/2014/main" id="{234E8A93-616B-7642-B1CE-FD9ADFB9A7FD}"/>
                </a:ext>
              </a:extLst>
            </p:cNvPr>
            <p:cNvSpPr txBox="1"/>
            <p:nvPr/>
          </p:nvSpPr>
          <p:spPr>
            <a:xfrm>
              <a:off x="1093502" y="4259372"/>
              <a:ext cx="2429627" cy="1938992"/>
            </a:xfrm>
            <a:prstGeom prst="rect">
              <a:avLst/>
            </a:prstGeom>
            <a:noFill/>
          </p:spPr>
          <p:txBody>
            <a:bodyPr wrap="square" rtlCol="0">
              <a:spAutoFit/>
            </a:bodyPr>
            <a:lstStyle/>
            <a:p>
              <a:pPr algn="ctr"/>
              <a:r>
                <a:rPr lang="en-US" sz="2000" i="0" dirty="0">
                  <a:effectLst/>
                  <a:latin typeface="Arial" panose="020B0604020202020204" pitchFamily="34" charset="0"/>
                </a:rPr>
                <a:t>Environmental, Social, and Governance:</a:t>
              </a:r>
              <a:r>
                <a:rPr lang="en-US" sz="2000" dirty="0">
                  <a:latin typeface="Arial" panose="020B0604020202020204" pitchFamily="34" charset="0"/>
                </a:rPr>
                <a:t> an opportunity for Emerging Multinationals</a:t>
              </a:r>
              <a:endParaRPr lang="en-US" sz="1600" dirty="0"/>
            </a:p>
          </p:txBody>
        </p:sp>
        <p:cxnSp>
          <p:nvCxnSpPr>
            <p:cNvPr id="3" name="Straight Connector 2">
              <a:extLst>
                <a:ext uri="{FF2B5EF4-FFF2-40B4-BE49-F238E27FC236}">
                  <a16:creationId xmlns:a16="http://schemas.microsoft.com/office/drawing/2014/main" id="{2BA4C643-67C8-7340-8D7C-C0115C04A441}"/>
                </a:ext>
              </a:extLst>
            </p:cNvPr>
            <p:cNvCxnSpPr/>
            <p:nvPr/>
          </p:nvCxnSpPr>
          <p:spPr>
            <a:xfrm>
              <a:off x="1196788" y="3700577"/>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61912AC-5A39-5A40-B80B-72540B034276}"/>
              </a:ext>
            </a:extLst>
          </p:cNvPr>
          <p:cNvGrpSpPr/>
          <p:nvPr/>
        </p:nvGrpSpPr>
        <p:grpSpPr>
          <a:xfrm>
            <a:off x="4491752" y="2162128"/>
            <a:ext cx="3051205" cy="4087584"/>
            <a:chOff x="3970608" y="2316922"/>
            <a:chExt cx="2773823" cy="4087583"/>
          </a:xfrm>
        </p:grpSpPr>
        <p:sp>
          <p:nvSpPr>
            <p:cNvPr id="14" name="Прямоугольник 3">
              <a:extLst>
                <a:ext uri="{FF2B5EF4-FFF2-40B4-BE49-F238E27FC236}">
                  <a16:creationId xmlns:a16="http://schemas.microsoft.com/office/drawing/2014/main" id="{1AD073E8-EAE1-D94C-A2F5-88CDE1689E86}"/>
                </a:ext>
              </a:extLst>
            </p:cNvPr>
            <p:cNvSpPr/>
            <p:nvPr/>
          </p:nvSpPr>
          <p:spPr>
            <a:xfrm>
              <a:off x="3970608" y="2422017"/>
              <a:ext cx="2773820" cy="3982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5" name="TextBox 14">
              <a:extLst>
                <a:ext uri="{FF2B5EF4-FFF2-40B4-BE49-F238E27FC236}">
                  <a16:creationId xmlns:a16="http://schemas.microsoft.com/office/drawing/2014/main" id="{8A765097-5210-DC4F-ACED-70035085263E}"/>
                </a:ext>
              </a:extLst>
            </p:cNvPr>
            <p:cNvSpPr txBox="1"/>
            <p:nvPr/>
          </p:nvSpPr>
          <p:spPr>
            <a:xfrm>
              <a:off x="4099648" y="2669112"/>
              <a:ext cx="2516365" cy="461665"/>
            </a:xfrm>
            <a:prstGeom prst="rect">
              <a:avLst/>
            </a:prstGeom>
            <a:noFill/>
          </p:spPr>
          <p:txBody>
            <a:bodyPr wrap="square" rtlCol="0">
              <a:spAutoFit/>
            </a:bodyPr>
            <a:lstStyle/>
            <a:p>
              <a:r>
                <a:rPr lang="en-US" sz="2400" b="1" dirty="0">
                  <a:solidFill>
                    <a:schemeClr val="tx1">
                      <a:lumMod val="75000"/>
                      <a:lumOff val="25000"/>
                    </a:schemeClr>
                  </a:solidFill>
                  <a:latin typeface="Arial Black" panose="020B0604020202020204" pitchFamily="34" charset="0"/>
                  <a:ea typeface="Roboto Black" panose="02000000000000000000" pitchFamily="2" charset="0"/>
                  <a:cs typeface="Arial Black" panose="020B0604020202020204" pitchFamily="34" charset="0"/>
                </a:rPr>
                <a:t>Top EM firms</a:t>
              </a:r>
            </a:p>
          </p:txBody>
        </p:sp>
        <p:sp>
          <p:nvSpPr>
            <p:cNvPr id="16" name="Прямоугольник 30">
              <a:extLst>
                <a:ext uri="{FF2B5EF4-FFF2-40B4-BE49-F238E27FC236}">
                  <a16:creationId xmlns:a16="http://schemas.microsoft.com/office/drawing/2014/main" id="{501FD6A4-2F4C-6649-BAED-8D159C2AECCE}"/>
                </a:ext>
              </a:extLst>
            </p:cNvPr>
            <p:cNvSpPr/>
            <p:nvPr/>
          </p:nvSpPr>
          <p:spPr>
            <a:xfrm rot="16200000">
              <a:off x="5245233"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17" name="TextBox 16">
              <a:extLst>
                <a:ext uri="{FF2B5EF4-FFF2-40B4-BE49-F238E27FC236}">
                  <a16:creationId xmlns:a16="http://schemas.microsoft.com/office/drawing/2014/main" id="{DBC915AB-B9B1-7540-8EF0-99D3FE4C84D5}"/>
                </a:ext>
              </a:extLst>
            </p:cNvPr>
            <p:cNvSpPr txBox="1"/>
            <p:nvPr/>
          </p:nvSpPr>
          <p:spPr>
            <a:xfrm>
              <a:off x="4012913" y="4259372"/>
              <a:ext cx="2731518" cy="707886"/>
            </a:xfrm>
            <a:prstGeom prst="rect">
              <a:avLst/>
            </a:prstGeom>
            <a:noFill/>
          </p:spPr>
          <p:txBody>
            <a:bodyPr wrap="square" rtlCol="0">
              <a:spAutoFit/>
            </a:bodyPr>
            <a:lstStyle/>
            <a:p>
              <a:pPr lvl="0" algn="ctr">
                <a:spcBef>
                  <a:spcPts val="1200"/>
                </a:spcBef>
              </a:pPr>
              <a:r>
                <a:rPr lang="en-US" sz="2000" dirty="0"/>
                <a:t>according to their ESG performance</a:t>
              </a:r>
            </a:p>
          </p:txBody>
        </p:sp>
        <p:cxnSp>
          <p:nvCxnSpPr>
            <p:cNvPr id="18" name="Straight Connector 17">
              <a:extLst>
                <a:ext uri="{FF2B5EF4-FFF2-40B4-BE49-F238E27FC236}">
                  <a16:creationId xmlns:a16="http://schemas.microsoft.com/office/drawing/2014/main" id="{6C7CD8C3-F49D-8B4A-87C6-BBAE357F3C7C}"/>
                </a:ext>
              </a:extLst>
            </p:cNvPr>
            <p:cNvCxnSpPr/>
            <p:nvPr/>
          </p:nvCxnSpPr>
          <p:spPr>
            <a:xfrm>
              <a:off x="4202934" y="3700577"/>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430ACC0C-D1C2-3240-A05D-1019B86522E2}"/>
              </a:ext>
            </a:extLst>
          </p:cNvPr>
          <p:cNvGrpSpPr/>
          <p:nvPr/>
        </p:nvGrpSpPr>
        <p:grpSpPr>
          <a:xfrm>
            <a:off x="8032489" y="2162128"/>
            <a:ext cx="3051205" cy="4087584"/>
            <a:chOff x="6976751" y="2316922"/>
            <a:chExt cx="2773823" cy="4087583"/>
          </a:xfrm>
        </p:grpSpPr>
        <p:sp>
          <p:nvSpPr>
            <p:cNvPr id="19" name="Прямоугольник 3">
              <a:extLst>
                <a:ext uri="{FF2B5EF4-FFF2-40B4-BE49-F238E27FC236}">
                  <a16:creationId xmlns:a16="http://schemas.microsoft.com/office/drawing/2014/main" id="{FFD81AB1-E5C1-554C-82FA-DAA588E56770}"/>
                </a:ext>
              </a:extLst>
            </p:cNvPr>
            <p:cNvSpPr/>
            <p:nvPr/>
          </p:nvSpPr>
          <p:spPr>
            <a:xfrm>
              <a:off x="6976751" y="2422017"/>
              <a:ext cx="2773820" cy="3982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20" name="TextBox 19">
              <a:extLst>
                <a:ext uri="{FF2B5EF4-FFF2-40B4-BE49-F238E27FC236}">
                  <a16:creationId xmlns:a16="http://schemas.microsoft.com/office/drawing/2014/main" id="{F7CA8E6C-E930-F849-BA5A-F2869BD49D2B}"/>
                </a:ext>
              </a:extLst>
            </p:cNvPr>
            <p:cNvSpPr txBox="1"/>
            <p:nvPr/>
          </p:nvSpPr>
          <p:spPr>
            <a:xfrm>
              <a:off x="7105791" y="2669112"/>
              <a:ext cx="2644780" cy="830997"/>
            </a:xfrm>
            <a:prstGeom prst="rect">
              <a:avLst/>
            </a:prstGeom>
            <a:noFill/>
          </p:spPr>
          <p:txBody>
            <a:bodyPr wrap="square" rtlCol="0">
              <a:spAutoFit/>
            </a:bodyPr>
            <a:lstStyle/>
            <a:p>
              <a:r>
                <a:rPr lang="en-US" sz="2400" b="1" dirty="0">
                  <a:latin typeface="Arial Black" panose="020B0604020202020204" pitchFamily="34" charset="0"/>
                  <a:ea typeface="Roboto Black" panose="02000000000000000000" pitchFamily="2" charset="0"/>
                  <a:cs typeface="Arial Black" panose="020B0604020202020204" pitchFamily="34" charset="0"/>
                  <a:hlinkClick r:id="rId3"/>
                </a:rPr>
                <a:t>Emerging </a:t>
              </a:r>
              <a:r>
                <a:rPr lang="en-US" sz="2400" b="1" dirty="0">
                  <a:solidFill>
                    <a:schemeClr val="tx1"/>
                  </a:solidFill>
                  <a:latin typeface="Arial Black" panose="020B0604020202020204" pitchFamily="34" charset="0"/>
                  <a:ea typeface="Roboto Black" panose="02000000000000000000" pitchFamily="2" charset="0"/>
                  <a:cs typeface="Arial Black" panose="020B0604020202020204" pitchFamily="34" charset="0"/>
                  <a:hlinkClick r:id="rId3"/>
                </a:rPr>
                <a:t>Market Report</a:t>
              </a:r>
              <a:endParaRPr lang="en-US" sz="2400" b="1" dirty="0">
                <a:solidFill>
                  <a:schemeClr val="tx1"/>
                </a:solidFill>
                <a:latin typeface="Arial Black" panose="020B0604020202020204" pitchFamily="34" charset="0"/>
                <a:ea typeface="Roboto Black" panose="02000000000000000000" pitchFamily="2" charset="0"/>
                <a:cs typeface="Arial Black" panose="020B0604020202020204" pitchFamily="34" charset="0"/>
              </a:endParaRPr>
            </a:p>
          </p:txBody>
        </p:sp>
        <p:sp>
          <p:nvSpPr>
            <p:cNvPr id="21" name="Прямоугольник 30">
              <a:extLst>
                <a:ext uri="{FF2B5EF4-FFF2-40B4-BE49-F238E27FC236}">
                  <a16:creationId xmlns:a16="http://schemas.microsoft.com/office/drawing/2014/main" id="{D239CA04-7BB5-0643-8EFD-FB430C5AD146}"/>
                </a:ext>
              </a:extLst>
            </p:cNvPr>
            <p:cNvSpPr/>
            <p:nvPr/>
          </p:nvSpPr>
          <p:spPr>
            <a:xfrm rot="16200000">
              <a:off x="8251376" y="1042297"/>
              <a:ext cx="224573" cy="277382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latin typeface="Georgia" panose="02040502050405020303" pitchFamily="18" charset="0"/>
              </a:endParaRPr>
            </a:p>
          </p:txBody>
        </p:sp>
        <p:sp>
          <p:nvSpPr>
            <p:cNvPr id="22" name="TextBox 21">
              <a:extLst>
                <a:ext uri="{FF2B5EF4-FFF2-40B4-BE49-F238E27FC236}">
                  <a16:creationId xmlns:a16="http://schemas.microsoft.com/office/drawing/2014/main" id="{C1B994F9-E442-2040-A88E-7ABCDE6B1508}"/>
                </a:ext>
              </a:extLst>
            </p:cNvPr>
            <p:cNvSpPr txBox="1"/>
            <p:nvPr/>
          </p:nvSpPr>
          <p:spPr>
            <a:xfrm>
              <a:off x="7105791" y="3937721"/>
              <a:ext cx="2429627" cy="2062102"/>
            </a:xfrm>
            <a:prstGeom prst="rect">
              <a:avLst/>
            </a:prstGeom>
            <a:noFill/>
          </p:spPr>
          <p:txBody>
            <a:bodyPr wrap="square" rtlCol="0">
              <a:spAutoFit/>
            </a:bodyPr>
            <a:lstStyle/>
            <a:p>
              <a:pPr lvl="0" algn="ctr">
                <a:spcBef>
                  <a:spcPts val="1200"/>
                </a:spcBef>
              </a:pPr>
              <a:r>
                <a:rPr lang="en-US" sz="1600" dirty="0"/>
                <a:t>Emerging Market Report’s goal is to look for insights into emerging countries and the performance of emerging market multinationals, comparing their performance with the rest of the world</a:t>
              </a:r>
            </a:p>
          </p:txBody>
        </p:sp>
        <p:cxnSp>
          <p:nvCxnSpPr>
            <p:cNvPr id="23" name="Straight Connector 22">
              <a:extLst>
                <a:ext uri="{FF2B5EF4-FFF2-40B4-BE49-F238E27FC236}">
                  <a16:creationId xmlns:a16="http://schemas.microsoft.com/office/drawing/2014/main" id="{01F931C6-B5D7-4C45-8346-D06C6C1A3CB2}"/>
                </a:ext>
              </a:extLst>
            </p:cNvPr>
            <p:cNvCxnSpPr/>
            <p:nvPr/>
          </p:nvCxnSpPr>
          <p:spPr>
            <a:xfrm>
              <a:off x="7209078" y="3700577"/>
              <a:ext cx="49754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Footer Placeholder 4">
            <a:extLst>
              <a:ext uri="{FF2B5EF4-FFF2-40B4-BE49-F238E27FC236}">
                <a16:creationId xmlns:a16="http://schemas.microsoft.com/office/drawing/2014/main" id="{75E99DAB-768E-2C48-A041-CD1797D37258}"/>
              </a:ext>
            </a:extLst>
          </p:cNvPr>
          <p:cNvSpPr txBox="1">
            <a:spLocks/>
          </p:cNvSpPr>
          <p:nvPr/>
        </p:nvSpPr>
        <p:spPr>
          <a:xfrm>
            <a:off x="4038599" y="6362046"/>
            <a:ext cx="7788639" cy="365125"/>
          </a:xfrm>
          <a:prstGeom prst="rect">
            <a:avLst/>
          </a:prstGeom>
        </p:spPr>
        <p:txBody>
          <a:bodyP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65000"/>
                    <a:lumOff val="35000"/>
                  </a:schemeClr>
                </a:solidFill>
                <a:latin typeface="Arial" panose="020B0604020202020204" pitchFamily="34" charset="0"/>
                <a:cs typeface="Arial" panose="020B0604020202020204" pitchFamily="34" charset="0"/>
              </a:rPr>
              <a:t>Cornell SC Johnson College of Business    </a:t>
            </a:r>
            <a:fld id="{6BC6B64C-2C78-0546-8075-679D924F1D06}" type="slidenum">
              <a:rPr lang="en-US" smtClean="0">
                <a:solidFill>
                  <a:schemeClr val="tx1">
                    <a:lumMod val="65000"/>
                    <a:lumOff val="35000"/>
                  </a:schemeClr>
                </a:solidFill>
                <a:latin typeface="Arial" panose="020B0604020202020204" pitchFamily="34" charset="0"/>
                <a:cs typeface="Arial" panose="020B0604020202020204" pitchFamily="34" charset="0"/>
              </a:rPr>
              <a:pPr/>
              <a:t>8</a:t>
            </a:fld>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48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16E9-EF21-9F42-8AAA-D2A48DE3D46D}"/>
              </a:ext>
            </a:extLst>
          </p:cNvPr>
          <p:cNvSpPr>
            <a:spLocks noGrp="1"/>
          </p:cNvSpPr>
          <p:nvPr>
            <p:ph type="title"/>
          </p:nvPr>
        </p:nvSpPr>
        <p:spPr/>
        <p:txBody>
          <a:bodyPr>
            <a:normAutofit/>
          </a:bodyPr>
          <a:lstStyle/>
          <a:p>
            <a:r>
              <a:rPr lang="en-US" sz="3200" dirty="0">
                <a:latin typeface="+mn-lt"/>
              </a:rPr>
              <a:t>2021 EMR : </a:t>
            </a:r>
            <a:r>
              <a:rPr lang="en-US" sz="3200" dirty="0">
                <a:solidFill>
                  <a:srgbClr val="000000"/>
                </a:solidFill>
                <a:latin typeface="+mn-lt"/>
              </a:rPr>
              <a:t>Emerging Market Multinationals, building the future on ESG excellence </a:t>
            </a:r>
            <a:endParaRPr lang="en-US" sz="3200" dirty="0">
              <a:latin typeface="+mn-lt"/>
            </a:endParaRPr>
          </a:p>
        </p:txBody>
      </p:sp>
      <p:sp>
        <p:nvSpPr>
          <p:cNvPr id="3" name="Content Placeholder 2">
            <a:extLst>
              <a:ext uri="{FF2B5EF4-FFF2-40B4-BE49-F238E27FC236}">
                <a16:creationId xmlns:a16="http://schemas.microsoft.com/office/drawing/2014/main" id="{F8D8B20C-7546-2F4C-81CB-72A7F215AB02}"/>
              </a:ext>
            </a:extLst>
          </p:cNvPr>
          <p:cNvSpPr>
            <a:spLocks noGrp="1"/>
          </p:cNvSpPr>
          <p:nvPr>
            <p:ph idx="1"/>
          </p:nvPr>
        </p:nvSpPr>
        <p:spPr>
          <a:xfrm>
            <a:off x="529442" y="1825625"/>
            <a:ext cx="10990738" cy="4351338"/>
          </a:xfrm>
        </p:spPr>
        <p:txBody>
          <a:bodyPr>
            <a:normAutofit/>
          </a:bodyPr>
          <a:lstStyle/>
          <a:p>
            <a:r>
              <a:rPr lang="en-US" sz="2400" dirty="0"/>
              <a:t>Redefining E20 </a:t>
            </a:r>
            <a:r>
              <a:rPr lang="en-US" sz="2400" dirty="0">
                <a:sym typeface="Wingdings" pitchFamily="2" charset="2"/>
              </a:rPr>
              <a:t> China + E20</a:t>
            </a:r>
          </a:p>
          <a:p>
            <a:r>
              <a:rPr lang="en-US" sz="2400" dirty="0">
                <a:sym typeface="Wingdings" pitchFamily="2" charset="2"/>
              </a:rPr>
              <a:t>Focusing on Regional data</a:t>
            </a:r>
          </a:p>
          <a:p>
            <a:r>
              <a:rPr lang="en-US" sz="2400" dirty="0">
                <a:sym typeface="Wingdings" pitchFamily="2" charset="2"/>
              </a:rPr>
              <a:t>Confirming leadership of China in Emerging Market Multinationals (</a:t>
            </a:r>
            <a:r>
              <a:rPr lang="en-US" sz="2400" dirty="0" err="1">
                <a:sym typeface="Wingdings" pitchFamily="2" charset="2"/>
              </a:rPr>
              <a:t>eMNCs</a:t>
            </a:r>
            <a:r>
              <a:rPr lang="en-US" sz="2400" dirty="0">
                <a:sym typeface="Wingdings" pitchFamily="2" charset="2"/>
              </a:rPr>
              <a:t>)</a:t>
            </a:r>
          </a:p>
          <a:p>
            <a:pPr lvl="1"/>
            <a:r>
              <a:rPr lang="en-US" dirty="0">
                <a:sym typeface="Wingdings" pitchFamily="2" charset="2"/>
              </a:rPr>
              <a:t>At the expense of other firms from the rest of Emerging Markets</a:t>
            </a:r>
          </a:p>
          <a:p>
            <a:r>
              <a:rPr lang="en-US" sz="2400" dirty="0">
                <a:sym typeface="Wingdings" pitchFamily="2" charset="2"/>
              </a:rPr>
              <a:t>Shift to Asia</a:t>
            </a:r>
          </a:p>
          <a:p>
            <a:r>
              <a:rPr lang="en-US" sz="2400" dirty="0">
                <a:sym typeface="Wingdings" pitchFamily="2" charset="2"/>
              </a:rPr>
              <a:t>ESG </a:t>
            </a:r>
            <a:r>
              <a:rPr lang="fr-FR" sz="2400" dirty="0">
                <a:sym typeface="Wingdings" pitchFamily="2" charset="2"/>
              </a:rPr>
              <a:t>: 2021 </a:t>
            </a:r>
            <a:r>
              <a:rPr lang="fr-FR" sz="2400" dirty="0" err="1">
                <a:sym typeface="Wingdings" pitchFamily="2" charset="2"/>
              </a:rPr>
              <a:t>theme</a:t>
            </a:r>
            <a:endParaRPr lang="fr-FR" sz="2400" dirty="0">
              <a:sym typeface="Wingdings" pitchFamily="2" charset="2"/>
            </a:endParaRPr>
          </a:p>
          <a:p>
            <a:pPr lvl="1"/>
            <a:r>
              <a:rPr lang="en-US" sz="2000" dirty="0">
                <a:sym typeface="Wingdings" pitchFamily="2" charset="2"/>
              </a:rPr>
              <a:t> </a:t>
            </a:r>
            <a:r>
              <a:rPr lang="en-US" dirty="0">
                <a:sym typeface="Wingdings" pitchFamily="2" charset="2"/>
              </a:rPr>
              <a:t>overall chapter and specific contributions</a:t>
            </a:r>
          </a:p>
          <a:p>
            <a:endParaRPr lang="en-US" sz="2000" dirty="0">
              <a:sym typeface="Wingdings" pitchFamily="2" charset="2"/>
            </a:endParaRPr>
          </a:p>
        </p:txBody>
      </p:sp>
    </p:spTree>
    <p:extLst>
      <p:ext uri="{BB962C8B-B14F-4D97-AF65-F5344CB8AC3E}">
        <p14:creationId xmlns:p14="http://schemas.microsoft.com/office/powerpoint/2010/main" val="1717769882"/>
      </p:ext>
    </p:extLst>
  </p:cSld>
  <p:clrMapOvr>
    <a:masterClrMapping/>
  </p:clrMapOvr>
</p:sld>
</file>

<file path=ppt/theme/theme1.xml><?xml version="1.0" encoding="utf-8"?>
<a:theme xmlns:a="http://schemas.openxmlformats.org/drawingml/2006/main" name="Tema1">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CF3C77FF-E696-CE46-8140-E1902C42115D}" vid="{8226D517-D856-9E43-960A-1C1E7F7D0E74}"/>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C Johnson Cornel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 Johnson Cornell" id="{62EAF7C9-B205-9442-9035-37F10DED7256}" vid="{37A2DD8B-1C99-854D-BCD4-91E8C797EA4C}"/>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5225</TotalTime>
  <Words>2164</Words>
  <Application>Microsoft Office PowerPoint</Application>
  <PresentationFormat>Widescreen</PresentationFormat>
  <Paragraphs>634</Paragraphs>
  <Slides>30</Slides>
  <Notes>25</Notes>
  <HiddenSlides>3</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30</vt:i4>
      </vt:variant>
    </vt:vector>
  </HeadingPairs>
  <TitlesOfParts>
    <vt:vector size="51" baseType="lpstr">
      <vt:lpstr>Arial</vt:lpstr>
      <vt:lpstr>Arial Black</vt:lpstr>
      <vt:lpstr>Barlow</vt:lpstr>
      <vt:lpstr>Calibri</vt:lpstr>
      <vt:lpstr>Calibri Light</vt:lpstr>
      <vt:lpstr>Century Gothic</vt:lpstr>
      <vt:lpstr>Didact Gothic</vt:lpstr>
      <vt:lpstr>Fira Sans Extra Condensed Medium</vt:lpstr>
      <vt:lpstr>Georgia</vt:lpstr>
      <vt:lpstr>Inter</vt:lpstr>
      <vt:lpstr>Montserrat</vt:lpstr>
      <vt:lpstr>Montserrat SemiBold</vt:lpstr>
      <vt:lpstr>Proxima Nova</vt:lpstr>
      <vt:lpstr>Proxima Nova Semibold</vt:lpstr>
      <vt:lpstr>Quicksand Light</vt:lpstr>
      <vt:lpstr>Roboto Black</vt:lpstr>
      <vt:lpstr>Times New Roman</vt:lpstr>
      <vt:lpstr>Wingdings</vt:lpstr>
      <vt:lpstr>Tema1</vt:lpstr>
      <vt:lpstr>Slidesgo Final Pages</vt:lpstr>
      <vt:lpstr>SC Johnson Cornell</vt:lpstr>
      <vt:lpstr>PowerPoint Presentation</vt:lpstr>
      <vt:lpstr>PowerPoint Presentation</vt:lpstr>
      <vt:lpstr>PowerPoint Presentation</vt:lpstr>
      <vt:lpstr>Casanova, L.; Miroux, A. Emerging Markets Multinationals Report. 2016-2017-2018- 2019-2020 . ISSN 2689-0127 https://ecommons.cornell.edu/handle/1813/66953  </vt:lpstr>
      <vt:lpstr>PowerPoint Presentation</vt:lpstr>
      <vt:lpstr>PowerPoint Presentation</vt:lpstr>
      <vt:lpstr>PowerPoint Presentation</vt:lpstr>
      <vt:lpstr>PowerPoint Presentation</vt:lpstr>
      <vt:lpstr>2021 EMR : Emerging Market Multinationals, building the future on ESG excellence </vt:lpstr>
      <vt:lpstr>PowerPoint Presentation</vt:lpstr>
      <vt:lpstr>PowerPoint Presentation</vt:lpstr>
      <vt:lpstr>PowerPoint Presentation</vt:lpstr>
      <vt:lpstr>PowerPoint Presentation</vt:lpstr>
      <vt:lpstr>ESG in the EMR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https://www.johnson.cornell.edu/emerging-markets-institute/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 Ranking methodologies</dc:title>
  <dc:subject/>
  <dc:creator>Lourdes Casanova</dc:creator>
  <cp:keywords>emerging markets, ESG, emerging market multinationals</cp:keywords>
  <dc:description/>
  <cp:lastModifiedBy>Peter Gammeltoft</cp:lastModifiedBy>
  <cp:revision>220</cp:revision>
  <dcterms:created xsi:type="dcterms:W3CDTF">2021-03-11T15:42:31Z</dcterms:created>
  <dcterms:modified xsi:type="dcterms:W3CDTF">2021-10-27T14:46:47Z</dcterms:modified>
  <cp:category/>
</cp:coreProperties>
</file>