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558" r:id="rId2"/>
    <p:sldId id="583" r:id="rId3"/>
    <p:sldId id="569" r:id="rId4"/>
    <p:sldId id="589" r:id="rId5"/>
    <p:sldId id="590" r:id="rId6"/>
    <p:sldId id="577" r:id="rId7"/>
    <p:sldId id="581" r:id="rId8"/>
    <p:sldId id="582" r:id="rId9"/>
    <p:sldId id="573" r:id="rId10"/>
    <p:sldId id="570" r:id="rId11"/>
    <p:sldId id="574" r:id="rId12"/>
    <p:sldId id="572" r:id="rId13"/>
    <p:sldId id="566" r:id="rId14"/>
  </p:sldIdLst>
  <p:sldSz cx="9144000" cy="6858000" type="screen4x3"/>
  <p:notesSz cx="6985000" cy="9283700"/>
  <p:defaultTextStyle>
    <a:defPPr>
      <a:defRPr lang="en-US"/>
    </a:defPPr>
    <a:lvl1pPr algn="ctr" rtl="0" eaLnBrk="0" fontAlgn="base" hangingPunct="0">
      <a:spcBef>
        <a:spcPct val="0"/>
      </a:spcBef>
      <a:spcAft>
        <a:spcPct val="0"/>
      </a:spcAft>
      <a:defRPr sz="2400" kern="1200">
        <a:solidFill>
          <a:schemeClr val="tx1"/>
        </a:solidFill>
        <a:latin typeface="Times" pitchFamily="53" charset="0"/>
        <a:ea typeface="ＭＳ Ｐゴシック" pitchFamily="53" charset="-128"/>
        <a:cs typeface="+mn-cs"/>
      </a:defRPr>
    </a:lvl1pPr>
    <a:lvl2pPr marL="457200" algn="ctr" rtl="0" eaLnBrk="0" fontAlgn="base" hangingPunct="0">
      <a:spcBef>
        <a:spcPct val="0"/>
      </a:spcBef>
      <a:spcAft>
        <a:spcPct val="0"/>
      </a:spcAft>
      <a:defRPr sz="2400" kern="1200">
        <a:solidFill>
          <a:schemeClr val="tx1"/>
        </a:solidFill>
        <a:latin typeface="Times" pitchFamily="53" charset="0"/>
        <a:ea typeface="ＭＳ Ｐゴシック" pitchFamily="53" charset="-128"/>
        <a:cs typeface="+mn-cs"/>
      </a:defRPr>
    </a:lvl2pPr>
    <a:lvl3pPr marL="914400" algn="ctr" rtl="0" eaLnBrk="0" fontAlgn="base" hangingPunct="0">
      <a:spcBef>
        <a:spcPct val="0"/>
      </a:spcBef>
      <a:spcAft>
        <a:spcPct val="0"/>
      </a:spcAft>
      <a:defRPr sz="2400" kern="1200">
        <a:solidFill>
          <a:schemeClr val="tx1"/>
        </a:solidFill>
        <a:latin typeface="Times" pitchFamily="53" charset="0"/>
        <a:ea typeface="ＭＳ Ｐゴシック" pitchFamily="53" charset="-128"/>
        <a:cs typeface="+mn-cs"/>
      </a:defRPr>
    </a:lvl3pPr>
    <a:lvl4pPr marL="1371600" algn="ctr" rtl="0" eaLnBrk="0" fontAlgn="base" hangingPunct="0">
      <a:spcBef>
        <a:spcPct val="0"/>
      </a:spcBef>
      <a:spcAft>
        <a:spcPct val="0"/>
      </a:spcAft>
      <a:defRPr sz="2400" kern="1200">
        <a:solidFill>
          <a:schemeClr val="tx1"/>
        </a:solidFill>
        <a:latin typeface="Times" pitchFamily="53" charset="0"/>
        <a:ea typeface="ＭＳ Ｐゴシック" pitchFamily="53" charset="-128"/>
        <a:cs typeface="+mn-cs"/>
      </a:defRPr>
    </a:lvl4pPr>
    <a:lvl5pPr marL="1828800" algn="ctr" rtl="0" eaLnBrk="0" fontAlgn="base" hangingPunct="0">
      <a:spcBef>
        <a:spcPct val="0"/>
      </a:spcBef>
      <a:spcAft>
        <a:spcPct val="0"/>
      </a:spcAft>
      <a:defRPr sz="2400" kern="1200">
        <a:solidFill>
          <a:schemeClr val="tx1"/>
        </a:solidFill>
        <a:latin typeface="Times" pitchFamily="53" charset="0"/>
        <a:ea typeface="ＭＳ Ｐゴシック" pitchFamily="53" charset="-128"/>
        <a:cs typeface="+mn-cs"/>
      </a:defRPr>
    </a:lvl5pPr>
    <a:lvl6pPr marL="2286000" algn="l" defTabSz="914400" rtl="0" eaLnBrk="1" latinLnBrk="0" hangingPunct="1">
      <a:defRPr sz="2400" kern="1200">
        <a:solidFill>
          <a:schemeClr val="tx1"/>
        </a:solidFill>
        <a:latin typeface="Times" pitchFamily="53" charset="0"/>
        <a:ea typeface="ＭＳ Ｐゴシック" pitchFamily="53" charset="-128"/>
        <a:cs typeface="+mn-cs"/>
      </a:defRPr>
    </a:lvl6pPr>
    <a:lvl7pPr marL="2743200" algn="l" defTabSz="914400" rtl="0" eaLnBrk="1" latinLnBrk="0" hangingPunct="1">
      <a:defRPr sz="2400" kern="1200">
        <a:solidFill>
          <a:schemeClr val="tx1"/>
        </a:solidFill>
        <a:latin typeface="Times" pitchFamily="53" charset="0"/>
        <a:ea typeface="ＭＳ Ｐゴシック" pitchFamily="53" charset="-128"/>
        <a:cs typeface="+mn-cs"/>
      </a:defRPr>
    </a:lvl7pPr>
    <a:lvl8pPr marL="3200400" algn="l" defTabSz="914400" rtl="0" eaLnBrk="1" latinLnBrk="0" hangingPunct="1">
      <a:defRPr sz="2400" kern="1200">
        <a:solidFill>
          <a:schemeClr val="tx1"/>
        </a:solidFill>
        <a:latin typeface="Times" pitchFamily="53" charset="0"/>
        <a:ea typeface="ＭＳ Ｐゴシック" pitchFamily="53" charset="-128"/>
        <a:cs typeface="+mn-cs"/>
      </a:defRPr>
    </a:lvl8pPr>
    <a:lvl9pPr marL="3657600" algn="l" defTabSz="914400" rtl="0" eaLnBrk="1" latinLnBrk="0" hangingPunct="1">
      <a:defRPr sz="2400" kern="1200">
        <a:solidFill>
          <a:schemeClr val="tx1"/>
        </a:solidFill>
        <a:latin typeface="Times" pitchFamily="53" charset="0"/>
        <a:ea typeface="ＭＳ Ｐゴシック" pitchFamily="5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BC32"/>
    <a:srgbClr val="008000"/>
    <a:srgbClr val="00FFFF"/>
    <a:srgbClr val="79DBDD"/>
    <a:srgbClr val="FFF3F4"/>
    <a:srgbClr val="CC0001"/>
    <a:srgbClr val="EAEAEA"/>
    <a:srgbClr val="DDDDDD"/>
    <a:srgbClr val="C0C0C0"/>
    <a:srgbClr val="FD69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05" autoAdjust="0"/>
  </p:normalViewPr>
  <p:slideViewPr>
    <p:cSldViewPr>
      <p:cViewPr>
        <p:scale>
          <a:sx n="95" d="100"/>
          <a:sy n="95" d="100"/>
        </p:scale>
        <p:origin x="1090" y="-50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154" cy="464425"/>
          </a:xfrm>
          <a:prstGeom prst="rect">
            <a:avLst/>
          </a:prstGeom>
          <a:noFill/>
          <a:ln w="9525">
            <a:noFill/>
            <a:miter lim="800000"/>
            <a:headEnd/>
            <a:tailEnd/>
          </a:ln>
          <a:effectLst/>
        </p:spPr>
        <p:txBody>
          <a:bodyPr vert="horz" wrap="square" lIns="93295" tIns="46647" rIns="93295" bIns="46647" numCol="1" anchor="t" anchorCtr="0" compatLnSpc="1">
            <a:prstTxWarp prst="textNoShape">
              <a:avLst/>
            </a:prstTxWarp>
          </a:bodyPr>
          <a:lstStyle>
            <a:lvl1pPr algn="l" defTabSz="932755">
              <a:defRPr sz="1200"/>
            </a:lvl1pPr>
          </a:lstStyle>
          <a:p>
            <a:pPr>
              <a:defRPr/>
            </a:pPr>
            <a:endParaRPr lang="en-US"/>
          </a:p>
        </p:txBody>
      </p:sp>
      <p:sp>
        <p:nvSpPr>
          <p:cNvPr id="6147" name="Rectangle 3"/>
          <p:cNvSpPr>
            <a:spLocks noGrp="1" noChangeArrowheads="1"/>
          </p:cNvSpPr>
          <p:nvPr>
            <p:ph type="dt" sz="quarter" idx="1"/>
          </p:nvPr>
        </p:nvSpPr>
        <p:spPr bwMode="auto">
          <a:xfrm>
            <a:off x="3957848" y="0"/>
            <a:ext cx="3027153" cy="464425"/>
          </a:xfrm>
          <a:prstGeom prst="rect">
            <a:avLst/>
          </a:prstGeom>
          <a:noFill/>
          <a:ln w="9525">
            <a:noFill/>
            <a:miter lim="800000"/>
            <a:headEnd/>
            <a:tailEnd/>
          </a:ln>
          <a:effectLst/>
        </p:spPr>
        <p:txBody>
          <a:bodyPr vert="horz" wrap="square" lIns="93295" tIns="46647" rIns="93295" bIns="46647" numCol="1" anchor="t" anchorCtr="0" compatLnSpc="1">
            <a:prstTxWarp prst="textNoShape">
              <a:avLst/>
            </a:prstTxWarp>
          </a:bodyPr>
          <a:lstStyle>
            <a:lvl1pPr algn="r" defTabSz="932755">
              <a:defRPr sz="1200"/>
            </a:lvl1pPr>
          </a:lstStyle>
          <a:p>
            <a:pPr>
              <a:defRPr/>
            </a:pPr>
            <a:endParaRPr lang="en-US"/>
          </a:p>
        </p:txBody>
      </p:sp>
      <p:sp>
        <p:nvSpPr>
          <p:cNvPr id="6148" name="Rectangle 4"/>
          <p:cNvSpPr>
            <a:spLocks noGrp="1" noChangeArrowheads="1"/>
          </p:cNvSpPr>
          <p:nvPr>
            <p:ph type="ftr" sz="quarter" idx="2"/>
          </p:nvPr>
        </p:nvSpPr>
        <p:spPr bwMode="auto">
          <a:xfrm>
            <a:off x="0" y="8819276"/>
            <a:ext cx="3027154" cy="464425"/>
          </a:xfrm>
          <a:prstGeom prst="rect">
            <a:avLst/>
          </a:prstGeom>
          <a:noFill/>
          <a:ln w="9525">
            <a:noFill/>
            <a:miter lim="800000"/>
            <a:headEnd/>
            <a:tailEnd/>
          </a:ln>
          <a:effectLst/>
        </p:spPr>
        <p:txBody>
          <a:bodyPr vert="horz" wrap="square" lIns="93295" tIns="46647" rIns="93295" bIns="46647" numCol="1" anchor="b" anchorCtr="0" compatLnSpc="1">
            <a:prstTxWarp prst="textNoShape">
              <a:avLst/>
            </a:prstTxWarp>
          </a:bodyPr>
          <a:lstStyle>
            <a:lvl1pPr algn="l" defTabSz="932755">
              <a:defRPr sz="1200"/>
            </a:lvl1pPr>
          </a:lstStyle>
          <a:p>
            <a:pPr>
              <a:defRPr/>
            </a:pPr>
            <a:endParaRPr lang="en-US"/>
          </a:p>
        </p:txBody>
      </p:sp>
      <p:sp>
        <p:nvSpPr>
          <p:cNvPr id="6149" name="Rectangle 5"/>
          <p:cNvSpPr>
            <a:spLocks noGrp="1" noChangeArrowheads="1"/>
          </p:cNvSpPr>
          <p:nvPr>
            <p:ph type="sldNum" sz="quarter" idx="3"/>
          </p:nvPr>
        </p:nvSpPr>
        <p:spPr bwMode="auto">
          <a:xfrm>
            <a:off x="3957848" y="8819276"/>
            <a:ext cx="3027153" cy="464425"/>
          </a:xfrm>
          <a:prstGeom prst="rect">
            <a:avLst/>
          </a:prstGeom>
          <a:noFill/>
          <a:ln w="9525">
            <a:noFill/>
            <a:miter lim="800000"/>
            <a:headEnd/>
            <a:tailEnd/>
          </a:ln>
          <a:effectLst/>
        </p:spPr>
        <p:txBody>
          <a:bodyPr vert="horz" wrap="square" lIns="93295" tIns="46647" rIns="93295" bIns="46647" numCol="1" anchor="b" anchorCtr="0" compatLnSpc="1">
            <a:prstTxWarp prst="textNoShape">
              <a:avLst/>
            </a:prstTxWarp>
          </a:bodyPr>
          <a:lstStyle>
            <a:lvl1pPr algn="r" defTabSz="932755">
              <a:defRPr sz="1200"/>
            </a:lvl1pPr>
          </a:lstStyle>
          <a:p>
            <a:pPr>
              <a:defRPr/>
            </a:pPr>
            <a:fld id="{01044CB7-57FF-4F5B-9B9E-6BC93F3A5A9C}" type="slidenum">
              <a:rPr lang="en-US"/>
              <a:pPr>
                <a:defRPr/>
              </a:pPr>
              <a:t>‹#›</a:t>
            </a:fld>
            <a:endParaRPr lang="en-US"/>
          </a:p>
        </p:txBody>
      </p:sp>
    </p:spTree>
    <p:extLst>
      <p:ext uri="{BB962C8B-B14F-4D97-AF65-F5344CB8AC3E}">
        <p14:creationId xmlns:p14="http://schemas.microsoft.com/office/powerpoint/2010/main" val="2451122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7154" cy="464425"/>
          </a:xfrm>
          <a:prstGeom prst="rect">
            <a:avLst/>
          </a:prstGeom>
          <a:noFill/>
          <a:ln w="9525">
            <a:noFill/>
            <a:miter lim="800000"/>
            <a:headEnd/>
            <a:tailEnd/>
          </a:ln>
          <a:effectLst/>
        </p:spPr>
        <p:txBody>
          <a:bodyPr vert="horz" wrap="square" lIns="93295" tIns="46647" rIns="93295" bIns="46647" numCol="1" anchor="t" anchorCtr="0" compatLnSpc="1">
            <a:prstTxWarp prst="textNoShape">
              <a:avLst/>
            </a:prstTxWarp>
          </a:bodyPr>
          <a:lstStyle>
            <a:lvl1pPr algn="l" defTabSz="932755">
              <a:defRPr sz="1200"/>
            </a:lvl1pPr>
          </a:lstStyle>
          <a:p>
            <a:pPr>
              <a:defRPr/>
            </a:pPr>
            <a:endParaRPr lang="en-US"/>
          </a:p>
        </p:txBody>
      </p:sp>
      <p:sp>
        <p:nvSpPr>
          <p:cNvPr id="4099" name="Rectangle 3"/>
          <p:cNvSpPr>
            <a:spLocks noGrp="1" noChangeArrowheads="1"/>
          </p:cNvSpPr>
          <p:nvPr>
            <p:ph type="dt" idx="1"/>
          </p:nvPr>
        </p:nvSpPr>
        <p:spPr bwMode="auto">
          <a:xfrm>
            <a:off x="3957848" y="0"/>
            <a:ext cx="3027153" cy="464425"/>
          </a:xfrm>
          <a:prstGeom prst="rect">
            <a:avLst/>
          </a:prstGeom>
          <a:noFill/>
          <a:ln w="9525">
            <a:noFill/>
            <a:miter lim="800000"/>
            <a:headEnd/>
            <a:tailEnd/>
          </a:ln>
          <a:effectLst/>
        </p:spPr>
        <p:txBody>
          <a:bodyPr vert="horz" wrap="square" lIns="93295" tIns="46647" rIns="93295" bIns="46647" numCol="1" anchor="t" anchorCtr="0" compatLnSpc="1">
            <a:prstTxWarp prst="textNoShape">
              <a:avLst/>
            </a:prstTxWarp>
          </a:bodyPr>
          <a:lstStyle>
            <a:lvl1pPr algn="r" defTabSz="932755">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0694" y="4409639"/>
            <a:ext cx="5123613" cy="4178223"/>
          </a:xfrm>
          <a:prstGeom prst="rect">
            <a:avLst/>
          </a:prstGeom>
          <a:noFill/>
          <a:ln w="9525">
            <a:noFill/>
            <a:miter lim="800000"/>
            <a:headEnd/>
            <a:tailEnd/>
          </a:ln>
          <a:effectLst/>
        </p:spPr>
        <p:txBody>
          <a:bodyPr vert="horz" wrap="square" lIns="93295" tIns="46647" rIns="93295" bIns="466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19276"/>
            <a:ext cx="3027154" cy="464425"/>
          </a:xfrm>
          <a:prstGeom prst="rect">
            <a:avLst/>
          </a:prstGeom>
          <a:noFill/>
          <a:ln w="9525">
            <a:noFill/>
            <a:miter lim="800000"/>
            <a:headEnd/>
            <a:tailEnd/>
          </a:ln>
          <a:effectLst/>
        </p:spPr>
        <p:txBody>
          <a:bodyPr vert="horz" wrap="square" lIns="93295" tIns="46647" rIns="93295" bIns="46647" numCol="1" anchor="b" anchorCtr="0" compatLnSpc="1">
            <a:prstTxWarp prst="textNoShape">
              <a:avLst/>
            </a:prstTxWarp>
          </a:bodyPr>
          <a:lstStyle>
            <a:lvl1pPr algn="l" defTabSz="932755">
              <a:defRPr sz="1200"/>
            </a:lvl1pPr>
          </a:lstStyle>
          <a:p>
            <a:pPr>
              <a:defRPr/>
            </a:pPr>
            <a:endParaRPr lang="en-US"/>
          </a:p>
        </p:txBody>
      </p:sp>
      <p:sp>
        <p:nvSpPr>
          <p:cNvPr id="4103" name="Rectangle 7"/>
          <p:cNvSpPr>
            <a:spLocks noGrp="1" noChangeArrowheads="1"/>
          </p:cNvSpPr>
          <p:nvPr>
            <p:ph type="sldNum" sz="quarter" idx="5"/>
          </p:nvPr>
        </p:nvSpPr>
        <p:spPr bwMode="auto">
          <a:xfrm>
            <a:off x="3957848" y="8819276"/>
            <a:ext cx="3027153" cy="464425"/>
          </a:xfrm>
          <a:prstGeom prst="rect">
            <a:avLst/>
          </a:prstGeom>
          <a:noFill/>
          <a:ln w="9525">
            <a:noFill/>
            <a:miter lim="800000"/>
            <a:headEnd/>
            <a:tailEnd/>
          </a:ln>
          <a:effectLst/>
        </p:spPr>
        <p:txBody>
          <a:bodyPr vert="horz" wrap="square" lIns="93295" tIns="46647" rIns="93295" bIns="46647" numCol="1" anchor="b" anchorCtr="0" compatLnSpc="1">
            <a:prstTxWarp prst="textNoShape">
              <a:avLst/>
            </a:prstTxWarp>
          </a:bodyPr>
          <a:lstStyle>
            <a:lvl1pPr algn="r" defTabSz="932755">
              <a:defRPr sz="1200"/>
            </a:lvl1pPr>
          </a:lstStyle>
          <a:p>
            <a:pPr>
              <a:defRPr/>
            </a:pPr>
            <a:fld id="{9E5ABC9B-7C2B-489C-ABCA-E98539174252}" type="slidenum">
              <a:rPr lang="en-US"/>
              <a:pPr>
                <a:defRPr/>
              </a:pPr>
              <a:t>‹#›</a:t>
            </a:fld>
            <a:endParaRPr lang="en-US"/>
          </a:p>
        </p:txBody>
      </p:sp>
    </p:spTree>
    <p:extLst>
      <p:ext uri="{BB962C8B-B14F-4D97-AF65-F5344CB8AC3E}">
        <p14:creationId xmlns:p14="http://schemas.microsoft.com/office/powerpoint/2010/main" val="2396652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pitchFamily="53" charset="-128"/>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pitchFamily="53"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pitchFamily="53"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pitchFamily="53"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pitchFamily="5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7E42CEB-456D-4EAC-A850-65DBEF11EDF9}" type="slidenum">
              <a:rPr lang="en-US" smtClean="0">
                <a:latin typeface="Times" pitchFamily="18" charset="0"/>
                <a:ea typeface="ＭＳ Ｐゴシック" pitchFamily="34" charset="-128"/>
              </a:rPr>
              <a:pPr/>
              <a:t>1</a:t>
            </a:fld>
            <a:endParaRPr lang="en-US" smtClean="0">
              <a:latin typeface="Times" pitchFamily="18" charset="0"/>
              <a:ea typeface="ＭＳ Ｐゴシック"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248400"/>
            <a:ext cx="9144000" cy="609600"/>
          </a:xfrm>
          <a:prstGeom prst="rect">
            <a:avLst/>
          </a:prstGeom>
          <a:solidFill>
            <a:srgbClr val="CC0001"/>
          </a:solidFill>
          <a:ln w="9525">
            <a:noFill/>
            <a:miter lim="800000"/>
            <a:headEnd/>
            <a:tailEnd/>
          </a:ln>
          <a:effectLst/>
        </p:spPr>
        <p:txBody>
          <a:bodyPr wrap="none" anchor="ctr"/>
          <a:lstStyle/>
          <a:p>
            <a:pPr>
              <a:defRPr/>
            </a:pPr>
            <a:endParaRPr lang="en-US" sz="4000">
              <a:solidFill>
                <a:srgbClr val="FD697B"/>
              </a:solidFill>
            </a:endParaRPr>
          </a:p>
        </p:txBody>
      </p:sp>
      <p:sp>
        <p:nvSpPr>
          <p:cNvPr id="5" name="Rectangle 4"/>
          <p:cNvSpPr>
            <a:spLocks noChangeArrowheads="1"/>
          </p:cNvSpPr>
          <p:nvPr/>
        </p:nvSpPr>
        <p:spPr bwMode="auto">
          <a:xfrm>
            <a:off x="0" y="0"/>
            <a:ext cx="9144000" cy="838200"/>
          </a:xfrm>
          <a:prstGeom prst="rect">
            <a:avLst/>
          </a:prstGeom>
          <a:solidFill>
            <a:srgbClr val="CC0001"/>
          </a:solidFill>
          <a:ln w="9525">
            <a:solidFill>
              <a:srgbClr val="B90D0E"/>
            </a:solidFill>
            <a:miter lim="800000"/>
            <a:headEnd/>
            <a:tailEnd/>
          </a:ln>
          <a:effectLst/>
        </p:spPr>
        <p:txBody>
          <a:bodyPr wrap="none" anchor="ctr"/>
          <a:lstStyle/>
          <a:p>
            <a:pPr>
              <a:defRPr/>
            </a:pPr>
            <a:endParaRPr lang="en-US"/>
          </a:p>
        </p:txBody>
      </p:sp>
      <p:pic>
        <p:nvPicPr>
          <p:cNvPr id="7" name="Picture 12" descr="NU_noseal_formal_white.jpg"/>
          <p:cNvPicPr>
            <a:picLocks noChangeAspect="1"/>
          </p:cNvPicPr>
          <p:nvPr/>
        </p:nvPicPr>
        <p:blipFill>
          <a:blip r:embed="rId2" cstate="print"/>
          <a:srcRect/>
          <a:stretch>
            <a:fillRect/>
          </a:stretch>
        </p:blipFill>
        <p:spPr bwMode="auto">
          <a:xfrm>
            <a:off x="533400" y="304800"/>
            <a:ext cx="3581400" cy="331788"/>
          </a:xfrm>
          <a:prstGeom prst="rect">
            <a:avLst/>
          </a:prstGeom>
          <a:noFill/>
          <a:ln w="9525">
            <a:noFill/>
            <a:miter lim="800000"/>
            <a:headEnd/>
            <a:tailEnd/>
          </a:ln>
        </p:spPr>
      </p:pic>
      <p:sp>
        <p:nvSpPr>
          <p:cNvPr id="17413" name="Rectangle 5"/>
          <p:cNvSpPr>
            <a:spLocks noGrp="1" noChangeArrowheads="1"/>
          </p:cNvSpPr>
          <p:nvPr>
            <p:ph type="ctrTitle"/>
          </p:nvPr>
        </p:nvSpPr>
        <p:spPr>
          <a:xfrm>
            <a:off x="685800" y="2286000"/>
            <a:ext cx="7772400" cy="1143000"/>
          </a:xfrm>
        </p:spPr>
        <p:txBody>
          <a:bodyPr/>
          <a:lstStyle>
            <a:lvl1pPr algn="ctr">
              <a:defRPr/>
            </a:lvl1pPr>
          </a:lstStyle>
          <a:p>
            <a:r>
              <a:rPr lang="en-US" smtClean="0"/>
              <a:t>Click to edit Master title style</a:t>
            </a:r>
            <a:endParaRPr lang="en-US"/>
          </a:p>
        </p:txBody>
      </p:sp>
      <p:sp>
        <p:nvSpPr>
          <p:cNvPr id="17414" name="Rectangle 6"/>
          <p:cNvSpPr>
            <a:spLocks noGrp="1" noChangeArrowheads="1"/>
          </p:cNvSpPr>
          <p:nvPr>
            <p:ph type="subTitle" idx="1"/>
          </p:nvPr>
        </p:nvSpPr>
        <p:spPr>
          <a:xfrm>
            <a:off x="1371600" y="3581400"/>
            <a:ext cx="6400800" cy="1752600"/>
          </a:xfrm>
        </p:spPr>
        <p:txBody>
          <a:bodyPr/>
          <a:lstStyle>
            <a:lvl1pPr marL="0" indent="0" algn="ctr">
              <a:buFontTx/>
              <a:buNone/>
              <a:defRPr/>
            </a:lvl1pPr>
          </a:lstStyle>
          <a:p>
            <a:r>
              <a:rPr lang="en-US" smtClean="0"/>
              <a:t>Click to edit Master subtitle style</a:t>
            </a:r>
            <a:endParaRPr lang="en-US"/>
          </a:p>
        </p:txBody>
      </p:sp>
      <p:sp>
        <p:nvSpPr>
          <p:cNvPr id="8" name="TextBox 7"/>
          <p:cNvSpPr txBox="1"/>
          <p:nvPr userDrawn="1"/>
        </p:nvSpPr>
        <p:spPr>
          <a:xfrm>
            <a:off x="5166285" y="250657"/>
            <a:ext cx="3872939" cy="369332"/>
          </a:xfrm>
          <a:prstGeom prst="rect">
            <a:avLst/>
          </a:prstGeom>
          <a:noFill/>
        </p:spPr>
        <p:txBody>
          <a:bodyPr wrap="square" rtlCol="0">
            <a:spAutoFit/>
          </a:bodyPr>
          <a:lstStyle/>
          <a:p>
            <a:pPr algn="r"/>
            <a:r>
              <a:rPr lang="en-US" sz="1800" dirty="0" smtClean="0">
                <a:solidFill>
                  <a:schemeClr val="bg1"/>
                </a:solidFill>
                <a:latin typeface="Helvetica" pitchFamily="34" charset="0"/>
                <a:cs typeface="Arial" pitchFamily="34" charset="0"/>
              </a:rPr>
              <a:t>D’Amore-McKim </a:t>
            </a:r>
            <a:r>
              <a:rPr lang="en-US" sz="1800" smtClean="0">
                <a:solidFill>
                  <a:schemeClr val="bg1"/>
                </a:solidFill>
                <a:latin typeface="Helvetica" pitchFamily="34" charset="0"/>
                <a:cs typeface="Arial" pitchFamily="34" charset="0"/>
              </a:rPr>
              <a:t>School </a:t>
            </a:r>
            <a:r>
              <a:rPr lang="en-US" sz="1800" i="1" smtClean="0">
                <a:solidFill>
                  <a:schemeClr val="bg1"/>
                </a:solidFill>
                <a:latin typeface="Helvetica" pitchFamily="34" charset="0"/>
                <a:cs typeface="Arial" pitchFamily="34" charset="0"/>
              </a:rPr>
              <a:t>of</a:t>
            </a:r>
            <a:r>
              <a:rPr lang="en-US" sz="1800" smtClean="0">
                <a:solidFill>
                  <a:schemeClr val="bg1"/>
                </a:solidFill>
                <a:latin typeface="Helvetica" pitchFamily="34" charset="0"/>
                <a:cs typeface="Arial" pitchFamily="34" charset="0"/>
              </a:rPr>
              <a:t> </a:t>
            </a:r>
            <a:r>
              <a:rPr lang="en-US" sz="1800" dirty="0" smtClean="0">
                <a:solidFill>
                  <a:schemeClr val="bg1"/>
                </a:solidFill>
                <a:latin typeface="Helvetica" pitchFamily="34" charset="0"/>
                <a:cs typeface="Arial" pitchFamily="34" charset="0"/>
              </a:rPr>
              <a:t>Business</a:t>
            </a:r>
            <a:endParaRPr lang="en-US" sz="1800" dirty="0">
              <a:solidFill>
                <a:schemeClr val="bg1"/>
              </a:solidFill>
              <a:latin typeface="Helvetica" pitchFamily="34" charset="0"/>
              <a:cs typeface="Arial" pitchFamily="34" charset="0"/>
            </a:endParaRPr>
          </a:p>
        </p:txBody>
      </p:sp>
      <p:sp>
        <p:nvSpPr>
          <p:cNvPr id="2" name="Rectangle 1"/>
          <p:cNvSpPr/>
          <p:nvPr userDrawn="1"/>
        </p:nvSpPr>
        <p:spPr>
          <a:xfrm>
            <a:off x="8544325" y="1205985"/>
            <a:ext cx="377026" cy="369332"/>
          </a:xfrm>
          <a:prstGeom prst="rect">
            <a:avLst/>
          </a:prstGeom>
        </p:spPr>
        <p:txBody>
          <a:bodyPr wrap="none">
            <a:spAutoFit/>
          </a:bodyPr>
          <a:lstStyle/>
          <a:p>
            <a:r>
              <a:rPr kumimoji="0" lang="en-US" sz="1800" b="0" i="1" u="none" strike="noStrike" kern="1200" cap="none" spc="0" normalizeH="0" baseline="0" noProof="0" dirty="0" smtClean="0">
                <a:ln>
                  <a:noFill/>
                </a:ln>
                <a:solidFill>
                  <a:srgbClr val="FFFFFF"/>
                </a:solidFill>
                <a:effectLst/>
                <a:uLnTx/>
                <a:uFillTx/>
                <a:latin typeface="Helvetica" pitchFamily="34" charset="0"/>
                <a:ea typeface="ＭＳ Ｐゴシック" pitchFamily="53" charset="-128"/>
                <a:cs typeface="Arial" pitchFamily="34" charset="0"/>
              </a:rPr>
              <a:t>of</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b="1">
                <a:solidFill>
                  <a:schemeClr val="accent2"/>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71EB5108-2A28-43E6-A9B4-4E783EC073EF}" type="slidenum">
              <a:rPr lang="en-US"/>
              <a:pPr>
                <a:defRPr/>
              </a:pPr>
              <a:t>‹#›</a:t>
            </a:fld>
            <a:endParaRPr lang="en-US" sz="1400">
              <a:latin typeface="Times" pitchFamily="53" charset="0"/>
            </a:endParaRPr>
          </a:p>
        </p:txBody>
      </p:sp>
      <p:sp>
        <p:nvSpPr>
          <p:cNvPr id="5" name="TextBox 4"/>
          <p:cNvSpPr txBox="1"/>
          <p:nvPr userDrawn="1"/>
        </p:nvSpPr>
        <p:spPr>
          <a:xfrm>
            <a:off x="589621" y="6414219"/>
            <a:ext cx="2098651" cy="261610"/>
          </a:xfrm>
          <a:prstGeom prst="rect">
            <a:avLst/>
          </a:prstGeom>
          <a:noFill/>
        </p:spPr>
        <p:txBody>
          <a:bodyPr wrap="none" rtlCol="0">
            <a:spAutoFit/>
          </a:bodyPr>
          <a:lstStyle/>
          <a:p>
            <a:r>
              <a:rPr lang="en-US" sz="1100" dirty="0" smtClean="0">
                <a:solidFill>
                  <a:schemeClr val="bg1"/>
                </a:solidFill>
                <a:latin typeface="Calibri" panose="020F0502020204030204" pitchFamily="34" charset="0"/>
                <a:cs typeface="Calibri" panose="020F0502020204030204" pitchFamily="34" charset="0"/>
              </a:rPr>
              <a:t>© Ravi Ramamurti, </a:t>
            </a:r>
            <a:r>
              <a:rPr lang="en-US" sz="1100" dirty="0" smtClean="0">
                <a:solidFill>
                  <a:schemeClr val="bg1"/>
                </a:solidFill>
                <a:latin typeface="Calibri" panose="020F0502020204030204" pitchFamily="34" charset="0"/>
                <a:cs typeface="Calibri" panose="020F0502020204030204" pitchFamily="34" charset="0"/>
              </a:rPr>
              <a:t>October</a:t>
            </a:r>
            <a:r>
              <a:rPr lang="en-US" sz="1100" baseline="0" dirty="0" smtClean="0">
                <a:solidFill>
                  <a:schemeClr val="bg1"/>
                </a:solidFill>
                <a:latin typeface="Calibri" panose="020F0502020204030204" pitchFamily="34" charset="0"/>
                <a:cs typeface="Calibri" panose="020F0502020204030204" pitchFamily="34" charset="0"/>
              </a:rPr>
              <a:t> </a:t>
            </a:r>
            <a:r>
              <a:rPr lang="en-US" sz="1100" dirty="0" smtClean="0">
                <a:solidFill>
                  <a:schemeClr val="bg1"/>
                </a:solidFill>
                <a:latin typeface="Calibri" panose="020F0502020204030204" pitchFamily="34" charset="0"/>
                <a:cs typeface="Calibri" panose="020F0502020204030204" pitchFamily="34" charset="0"/>
              </a:rPr>
              <a:t>2018</a:t>
            </a:r>
            <a:endParaRPr lang="en-US" sz="1100" dirty="0">
              <a:solidFill>
                <a:schemeClr val="bg1"/>
              </a:solidFill>
              <a:latin typeface="Calibri" panose="020F0502020204030204" pitchFamily="34" charset="0"/>
              <a:cs typeface="Calibri" panose="020F0502020204030204"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68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46125"/>
          </a:xfrm>
        </p:spPr>
        <p:txBody>
          <a:bodyPr/>
          <a:lstStyle>
            <a:lvl1pPr>
              <a:defRPr b="1"/>
            </a:lvl1pPr>
          </a:lstStyle>
          <a:p>
            <a:r>
              <a:rPr lang="en-US" dirty="0" smtClean="0"/>
              <a:t>Click to edit Master title style</a:t>
            </a:r>
            <a:endParaRPr lang="en-US" dirty="0"/>
          </a:p>
        </p:txBody>
      </p:sp>
      <p:sp>
        <p:nvSpPr>
          <p:cNvPr id="3"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lgn="l">
              <a:defRPr/>
            </a:lvl1pPr>
          </a:lstStyle>
          <a:p>
            <a:pPr>
              <a:defRPr/>
            </a:pPr>
            <a:r>
              <a:rPr lang="en-US"/>
              <a:t>© Ravi Ramamurti </a:t>
            </a:r>
          </a:p>
        </p:txBody>
      </p:sp>
    </p:spTree>
    <p:extLst>
      <p:ext uri="{BB962C8B-B14F-4D97-AF65-F5344CB8AC3E}">
        <p14:creationId xmlns:p14="http://schemas.microsoft.com/office/powerpoint/2010/main" val="353756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6263" y="304800"/>
            <a:ext cx="80010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981200"/>
            <a:ext cx="8001000" cy="4038600"/>
          </a:xfrm>
        </p:spPr>
        <p:txBody>
          <a:bodyPr/>
          <a:lstStyle/>
          <a:p>
            <a:pPr lvl="0"/>
            <a:endParaRPr lang="en-US" noProof="0" smtClean="0"/>
          </a:p>
        </p:txBody>
      </p:sp>
      <p:sp>
        <p:nvSpPr>
          <p:cNvPr id="4" name="Rectangle 6"/>
          <p:cNvSpPr>
            <a:spLocks noGrp="1" noChangeArrowheads="1"/>
          </p:cNvSpPr>
          <p:nvPr>
            <p:ph type="dt" sz="half" idx="10"/>
          </p:nvPr>
        </p:nvSpPr>
        <p:spPr>
          <a:xfrm>
            <a:off x="609600" y="6400800"/>
            <a:ext cx="1981200" cy="307975"/>
          </a:xfrm>
          <a:prstGeom prst="rect">
            <a:avLst/>
          </a:prstGeom>
        </p:spPr>
        <p:txBody>
          <a:bodyPr/>
          <a:lstStyle>
            <a:lvl1pPr>
              <a:defRPr/>
            </a:lvl1pPr>
          </a:lstStyle>
          <a:p>
            <a:pPr>
              <a:defRPr/>
            </a:pPr>
            <a:r>
              <a:rPr lang="en-US"/>
              <a:t>© Ravi Ramamurti</a:t>
            </a:r>
          </a:p>
        </p:txBody>
      </p:sp>
      <p:sp>
        <p:nvSpPr>
          <p:cNvPr id="5" name="Rectangle 7"/>
          <p:cNvSpPr>
            <a:spLocks noGrp="1" noChangeArrowheads="1"/>
          </p:cNvSpPr>
          <p:nvPr>
            <p:ph type="ftr" sz="quarter" idx="11"/>
          </p:nvPr>
        </p:nvSpPr>
        <p:spPr>
          <a:xfrm>
            <a:off x="3124200" y="6477000"/>
            <a:ext cx="3124200" cy="231775"/>
          </a:xfrm>
          <a:prstGeom prst="rect">
            <a:avLst/>
          </a:prstGeom>
        </p:spPr>
        <p:txBody>
          <a:bodyPr/>
          <a:lstStyle>
            <a:lvl1pPr>
              <a:defRPr/>
            </a:lvl1pPr>
          </a:lstStyle>
          <a:p>
            <a:pPr>
              <a:defRPr/>
            </a:pPr>
            <a:r>
              <a:rPr lang="en-US"/>
              <a:t>Feb 15, 2008</a:t>
            </a:r>
          </a:p>
        </p:txBody>
      </p:sp>
      <p:sp>
        <p:nvSpPr>
          <p:cNvPr id="6" name="Rectangle 8"/>
          <p:cNvSpPr>
            <a:spLocks noGrp="1" noChangeArrowheads="1"/>
          </p:cNvSpPr>
          <p:nvPr>
            <p:ph type="sldNum" sz="quarter" idx="12"/>
          </p:nvPr>
        </p:nvSpPr>
        <p:spPr>
          <a:xfrm>
            <a:off x="6553200" y="6245225"/>
            <a:ext cx="1981200" cy="30797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08577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6248400"/>
            <a:ext cx="9144000" cy="609600"/>
          </a:xfrm>
          <a:prstGeom prst="rect">
            <a:avLst/>
          </a:prstGeom>
          <a:solidFill>
            <a:srgbClr val="CC0001"/>
          </a:solidFill>
          <a:ln w="9525">
            <a:noFill/>
            <a:miter lim="800000"/>
            <a:headEnd/>
            <a:tailEnd/>
          </a:ln>
          <a:effectLst/>
        </p:spPr>
        <p:txBody>
          <a:bodyPr wrap="none" anchor="ctr"/>
          <a:lstStyle/>
          <a:p>
            <a:pPr>
              <a:defRPr/>
            </a:pPr>
            <a:endParaRPr lang="en-US" sz="3600">
              <a:solidFill>
                <a:srgbClr val="FC3C53"/>
              </a:solidFill>
            </a:endParaRPr>
          </a:p>
        </p:txBody>
      </p:sp>
      <p:sp>
        <p:nvSpPr>
          <p:cNvPr id="1033" name="Rectangle 9"/>
          <p:cNvSpPr>
            <a:spLocks noChangeArrowheads="1"/>
          </p:cNvSpPr>
          <p:nvPr/>
        </p:nvSpPr>
        <p:spPr bwMode="auto">
          <a:xfrm>
            <a:off x="0" y="0"/>
            <a:ext cx="9144000" cy="838200"/>
          </a:xfrm>
          <a:prstGeom prst="rect">
            <a:avLst/>
          </a:prstGeom>
          <a:solidFill>
            <a:srgbClr val="CC0001"/>
          </a:solidFill>
          <a:ln w="9525">
            <a:noFill/>
            <a:miter lim="800000"/>
            <a:headEnd/>
            <a:tailEnd/>
          </a:ln>
          <a:effectLst/>
        </p:spPr>
        <p:txBody>
          <a:bodyPr wrap="none" anchor="ctr"/>
          <a:lstStyle/>
          <a:p>
            <a:pPr>
              <a:defRPr/>
            </a:pPr>
            <a:endParaRPr lang="en-US"/>
          </a:p>
        </p:txBody>
      </p:sp>
      <p:sp>
        <p:nvSpPr>
          <p:cNvPr id="1028" name="Rectangle 2"/>
          <p:cNvSpPr>
            <a:spLocks noGrp="1" noChangeArrowheads="1"/>
          </p:cNvSpPr>
          <p:nvPr>
            <p:ph type="title"/>
          </p:nvPr>
        </p:nvSpPr>
        <p:spPr bwMode="auto">
          <a:xfrm>
            <a:off x="609600" y="12192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685800" y="2362200"/>
            <a:ext cx="7772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86600" y="5994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B Futura Bold" pitchFamily="53" charset="0"/>
              </a:defRPr>
            </a:lvl1pPr>
          </a:lstStyle>
          <a:p>
            <a:pPr>
              <a:defRPr/>
            </a:pPr>
            <a:fld id="{F62B03DD-A441-414B-88FF-98513250854A}" type="slidenum">
              <a:rPr lang="en-US"/>
              <a:pPr>
                <a:defRPr/>
              </a:pPr>
              <a:t>‹#›</a:t>
            </a:fld>
            <a:endParaRPr lang="en-US" sz="1400"/>
          </a:p>
        </p:txBody>
      </p:sp>
      <p:pic>
        <p:nvPicPr>
          <p:cNvPr id="1032" name="Picture 8" descr="NU_noseal_formal_white.jpg"/>
          <p:cNvPicPr>
            <a:picLocks noChangeAspect="1"/>
          </p:cNvPicPr>
          <p:nvPr/>
        </p:nvPicPr>
        <p:blipFill>
          <a:blip r:embed="rId7" cstate="print"/>
          <a:srcRect/>
          <a:stretch>
            <a:fillRect/>
          </a:stretch>
        </p:blipFill>
        <p:spPr bwMode="auto">
          <a:xfrm>
            <a:off x="533400" y="304800"/>
            <a:ext cx="3581400" cy="331788"/>
          </a:xfrm>
          <a:prstGeom prst="rect">
            <a:avLst/>
          </a:prstGeom>
          <a:noFill/>
          <a:ln w="9525">
            <a:noFill/>
            <a:miter lim="800000"/>
            <a:headEnd/>
            <a:tailEnd/>
          </a:ln>
        </p:spPr>
      </p:pic>
      <p:sp>
        <p:nvSpPr>
          <p:cNvPr id="9" name="TextBox 8"/>
          <p:cNvSpPr txBox="1"/>
          <p:nvPr userDrawn="1"/>
        </p:nvSpPr>
        <p:spPr>
          <a:xfrm>
            <a:off x="5029200" y="234434"/>
            <a:ext cx="3872939" cy="369332"/>
          </a:xfrm>
          <a:prstGeom prst="rect">
            <a:avLst/>
          </a:prstGeom>
          <a:noFill/>
        </p:spPr>
        <p:txBody>
          <a:bodyPr wrap="square" rtlCol="0">
            <a:spAutoFit/>
          </a:bodyPr>
          <a:lstStyle/>
          <a:p>
            <a:pPr algn="r"/>
            <a:r>
              <a:rPr lang="en-US" sz="1800" dirty="0" smtClean="0">
                <a:solidFill>
                  <a:schemeClr val="bg1"/>
                </a:solidFill>
                <a:latin typeface="Helvetica" pitchFamily="34" charset="0"/>
                <a:cs typeface="Arial" pitchFamily="34" charset="0"/>
              </a:rPr>
              <a:t>D’Amore-McKim School </a:t>
            </a:r>
            <a:r>
              <a:rPr lang="en-US" sz="1800" i="1" dirty="0" smtClean="0">
                <a:solidFill>
                  <a:schemeClr val="bg1"/>
                </a:solidFill>
                <a:latin typeface="Helvetica" pitchFamily="34" charset="0"/>
                <a:cs typeface="Arial" pitchFamily="34" charset="0"/>
              </a:rPr>
              <a:t>of </a:t>
            </a:r>
            <a:r>
              <a:rPr lang="en-US" sz="1800" dirty="0" smtClean="0">
                <a:solidFill>
                  <a:schemeClr val="bg1"/>
                </a:solidFill>
                <a:latin typeface="Helvetica" pitchFamily="34" charset="0"/>
                <a:cs typeface="Arial" pitchFamily="34" charset="0"/>
              </a:rPr>
              <a:t>Business</a:t>
            </a:r>
            <a:endParaRPr lang="en-US" sz="1800" dirty="0">
              <a:solidFill>
                <a:schemeClr val="bg1"/>
              </a:solidFill>
              <a:latin typeface="Helvetica"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6" r:id="rId3"/>
    <p:sldLayoutId id="2147483850" r:id="rId4"/>
    <p:sldLayoutId id="2147483851" r:id="rId5"/>
  </p:sldLayoutIdLst>
  <p:transition/>
  <p:hf hdr="0" ftr="0" dt="0"/>
  <p:txStyles>
    <p:titleStyle>
      <a:lvl1pPr algn="l" rtl="0" eaLnBrk="1" fontAlgn="base" hangingPunct="1">
        <a:spcBef>
          <a:spcPct val="0"/>
        </a:spcBef>
        <a:spcAft>
          <a:spcPct val="0"/>
        </a:spcAft>
        <a:defRPr sz="3200">
          <a:solidFill>
            <a:schemeClr val="tx2"/>
          </a:solidFill>
          <a:latin typeface="+mj-lt"/>
          <a:ea typeface="ＭＳ Ｐゴシック" pitchFamily="53" charset="-128"/>
          <a:cs typeface="+mj-cs"/>
        </a:defRPr>
      </a:lvl1pPr>
      <a:lvl2pPr algn="l" rtl="0" eaLnBrk="1" fontAlgn="base" hangingPunct="1">
        <a:spcBef>
          <a:spcPct val="0"/>
        </a:spcBef>
        <a:spcAft>
          <a:spcPct val="0"/>
        </a:spcAft>
        <a:defRPr sz="3200">
          <a:solidFill>
            <a:schemeClr val="tx2"/>
          </a:solidFill>
          <a:latin typeface="Franklin Gothic Medium" pitchFamily="34" charset="0"/>
          <a:ea typeface="ＭＳ Ｐゴシック" pitchFamily="53" charset="-128"/>
        </a:defRPr>
      </a:lvl2pPr>
      <a:lvl3pPr algn="l" rtl="0" eaLnBrk="1" fontAlgn="base" hangingPunct="1">
        <a:spcBef>
          <a:spcPct val="0"/>
        </a:spcBef>
        <a:spcAft>
          <a:spcPct val="0"/>
        </a:spcAft>
        <a:defRPr sz="3200">
          <a:solidFill>
            <a:schemeClr val="tx2"/>
          </a:solidFill>
          <a:latin typeface="Franklin Gothic Medium" pitchFamily="34" charset="0"/>
          <a:ea typeface="ＭＳ Ｐゴシック" pitchFamily="53" charset="-128"/>
        </a:defRPr>
      </a:lvl3pPr>
      <a:lvl4pPr algn="l" rtl="0" eaLnBrk="1" fontAlgn="base" hangingPunct="1">
        <a:spcBef>
          <a:spcPct val="0"/>
        </a:spcBef>
        <a:spcAft>
          <a:spcPct val="0"/>
        </a:spcAft>
        <a:defRPr sz="3200">
          <a:solidFill>
            <a:schemeClr val="tx2"/>
          </a:solidFill>
          <a:latin typeface="Franklin Gothic Medium" pitchFamily="34" charset="0"/>
          <a:ea typeface="ＭＳ Ｐゴシック" pitchFamily="53" charset="-128"/>
        </a:defRPr>
      </a:lvl4pPr>
      <a:lvl5pPr algn="l" rtl="0" eaLnBrk="1" fontAlgn="base" hangingPunct="1">
        <a:spcBef>
          <a:spcPct val="0"/>
        </a:spcBef>
        <a:spcAft>
          <a:spcPct val="0"/>
        </a:spcAft>
        <a:defRPr sz="3200">
          <a:solidFill>
            <a:schemeClr val="tx2"/>
          </a:solidFill>
          <a:latin typeface="Franklin Gothic Medium" pitchFamily="34" charset="0"/>
          <a:ea typeface="ＭＳ Ｐゴシック" pitchFamily="53" charset="-128"/>
        </a:defRPr>
      </a:lvl5pPr>
      <a:lvl6pPr marL="457200" algn="l" rtl="0" eaLnBrk="1" fontAlgn="base" hangingPunct="1">
        <a:spcBef>
          <a:spcPct val="0"/>
        </a:spcBef>
        <a:spcAft>
          <a:spcPct val="0"/>
        </a:spcAft>
        <a:defRPr sz="3200">
          <a:solidFill>
            <a:schemeClr val="tx2"/>
          </a:solidFill>
          <a:latin typeface="Franklin Gothic Medium" pitchFamily="34" charset="0"/>
        </a:defRPr>
      </a:lvl6pPr>
      <a:lvl7pPr marL="914400" algn="l" rtl="0" eaLnBrk="1" fontAlgn="base" hangingPunct="1">
        <a:spcBef>
          <a:spcPct val="0"/>
        </a:spcBef>
        <a:spcAft>
          <a:spcPct val="0"/>
        </a:spcAft>
        <a:defRPr sz="3200">
          <a:solidFill>
            <a:schemeClr val="tx2"/>
          </a:solidFill>
          <a:latin typeface="Franklin Gothic Medium" pitchFamily="34" charset="0"/>
        </a:defRPr>
      </a:lvl7pPr>
      <a:lvl8pPr marL="1371600" algn="l" rtl="0" eaLnBrk="1" fontAlgn="base" hangingPunct="1">
        <a:spcBef>
          <a:spcPct val="0"/>
        </a:spcBef>
        <a:spcAft>
          <a:spcPct val="0"/>
        </a:spcAft>
        <a:defRPr sz="3200">
          <a:solidFill>
            <a:schemeClr val="tx2"/>
          </a:solidFill>
          <a:latin typeface="Franklin Gothic Medium" pitchFamily="34" charset="0"/>
        </a:defRPr>
      </a:lvl8pPr>
      <a:lvl9pPr marL="1828800" algn="l" rtl="0" eaLnBrk="1" fontAlgn="base" hangingPunct="1">
        <a:spcBef>
          <a:spcPct val="0"/>
        </a:spcBef>
        <a:spcAft>
          <a:spcPct val="0"/>
        </a:spcAft>
        <a:defRPr sz="3200">
          <a:solidFill>
            <a:schemeClr val="tx2"/>
          </a:solidFill>
          <a:latin typeface="Franklin Gothic Medium" pitchFamily="34" charset="0"/>
        </a:defRPr>
      </a:lvl9pPr>
    </p:titleStyle>
    <p:bodyStyle>
      <a:lvl1pPr marL="342900" indent="-342900" algn="l" rtl="0" eaLnBrk="1" fontAlgn="base" hangingPunct="1">
        <a:spcBef>
          <a:spcPct val="20000"/>
        </a:spcBef>
        <a:spcAft>
          <a:spcPct val="0"/>
        </a:spcAft>
        <a:buBlip>
          <a:blip r:embed="rId8"/>
        </a:buBlip>
        <a:defRPr sz="2200">
          <a:solidFill>
            <a:schemeClr val="tx1"/>
          </a:solidFill>
          <a:latin typeface="+mn-lt"/>
          <a:ea typeface="ＭＳ Ｐゴシック" pitchFamily="53" charset="-128"/>
          <a:cs typeface="+mn-cs"/>
        </a:defRPr>
      </a:lvl1pPr>
      <a:lvl2pPr marL="742950" indent="-285750" algn="l" rtl="0" eaLnBrk="1" fontAlgn="base" hangingPunct="1">
        <a:spcBef>
          <a:spcPct val="20000"/>
        </a:spcBef>
        <a:spcAft>
          <a:spcPct val="0"/>
        </a:spcAft>
        <a:buBlip>
          <a:blip r:embed="rId8"/>
        </a:buBlip>
        <a:defRPr>
          <a:solidFill>
            <a:schemeClr val="tx1"/>
          </a:solidFill>
          <a:latin typeface="+mn-lt"/>
          <a:ea typeface="ＭＳ Ｐゴシック" pitchFamily="53" charset="-128"/>
        </a:defRPr>
      </a:lvl2pPr>
      <a:lvl3pPr marL="1143000" indent="-228600" algn="l" rtl="0" eaLnBrk="1" fontAlgn="base" hangingPunct="1">
        <a:spcBef>
          <a:spcPct val="20000"/>
        </a:spcBef>
        <a:spcAft>
          <a:spcPct val="0"/>
        </a:spcAft>
        <a:buBlip>
          <a:blip r:embed="rId8"/>
        </a:buBlip>
        <a:defRPr>
          <a:solidFill>
            <a:schemeClr val="tx1"/>
          </a:solidFill>
          <a:latin typeface="+mn-lt"/>
          <a:ea typeface="ＭＳ Ｐゴシック" pitchFamily="53" charset="-128"/>
        </a:defRPr>
      </a:lvl3pPr>
      <a:lvl4pPr marL="1600200" indent="-228600" algn="l" rtl="0" eaLnBrk="1" fontAlgn="base" hangingPunct="1">
        <a:spcBef>
          <a:spcPct val="20000"/>
        </a:spcBef>
        <a:spcAft>
          <a:spcPct val="0"/>
        </a:spcAft>
        <a:buBlip>
          <a:blip r:embed="rId8"/>
        </a:buBlip>
        <a:defRPr>
          <a:solidFill>
            <a:schemeClr val="tx1"/>
          </a:solidFill>
          <a:latin typeface="+mn-lt"/>
          <a:ea typeface="ＭＳ Ｐゴシック" pitchFamily="53" charset="-128"/>
        </a:defRPr>
      </a:lvl4pPr>
      <a:lvl5pPr marL="2057400" indent="-228600" algn="l" rtl="0" eaLnBrk="1" fontAlgn="base" hangingPunct="1">
        <a:spcBef>
          <a:spcPct val="20000"/>
        </a:spcBef>
        <a:spcAft>
          <a:spcPct val="0"/>
        </a:spcAft>
        <a:buBlip>
          <a:blip r:embed="rId8"/>
        </a:buBlip>
        <a:defRPr>
          <a:solidFill>
            <a:schemeClr val="tx1"/>
          </a:solidFill>
          <a:latin typeface="+mn-lt"/>
          <a:ea typeface="ＭＳ Ｐゴシック" pitchFamily="53" charset="-128"/>
        </a:defRPr>
      </a:lvl5pPr>
      <a:lvl6pPr marL="2514600" indent="-228600" algn="l" rtl="0" eaLnBrk="1" fontAlgn="base" hangingPunct="1">
        <a:spcBef>
          <a:spcPct val="20000"/>
        </a:spcBef>
        <a:spcAft>
          <a:spcPct val="0"/>
        </a:spcAft>
        <a:buBlip>
          <a:blip r:embed="rId8"/>
        </a:buBlip>
        <a:defRPr>
          <a:solidFill>
            <a:schemeClr val="tx1"/>
          </a:solidFill>
          <a:latin typeface="+mn-lt"/>
        </a:defRPr>
      </a:lvl6pPr>
      <a:lvl7pPr marL="2971800" indent="-228600" algn="l" rtl="0" eaLnBrk="1" fontAlgn="base" hangingPunct="1">
        <a:spcBef>
          <a:spcPct val="20000"/>
        </a:spcBef>
        <a:spcAft>
          <a:spcPct val="0"/>
        </a:spcAft>
        <a:buBlip>
          <a:blip r:embed="rId8"/>
        </a:buBlip>
        <a:defRPr>
          <a:solidFill>
            <a:schemeClr val="tx1"/>
          </a:solidFill>
          <a:latin typeface="+mn-lt"/>
        </a:defRPr>
      </a:lvl7pPr>
      <a:lvl8pPr marL="3429000" indent="-228600" algn="l" rtl="0" eaLnBrk="1" fontAlgn="base" hangingPunct="1">
        <a:spcBef>
          <a:spcPct val="20000"/>
        </a:spcBef>
        <a:spcAft>
          <a:spcPct val="0"/>
        </a:spcAft>
        <a:buBlip>
          <a:blip r:embed="rId8"/>
        </a:buBlip>
        <a:defRPr>
          <a:solidFill>
            <a:schemeClr val="tx1"/>
          </a:solidFill>
          <a:latin typeface="+mn-lt"/>
        </a:defRPr>
      </a:lvl8pPr>
      <a:lvl9pPr marL="3886200" indent="-228600" algn="l" rtl="0" eaLnBrk="1" fontAlgn="base" hangingPunct="1">
        <a:spcBef>
          <a:spcPct val="20000"/>
        </a:spcBef>
        <a:spcAft>
          <a:spcPct val="0"/>
        </a:spcAft>
        <a:buBlip>
          <a:blip r:embed="rId8"/>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33400" y="1371600"/>
            <a:ext cx="8305800" cy="685800"/>
          </a:xfrm>
        </p:spPr>
        <p:txBody>
          <a:bodyPr>
            <a:noAutofit/>
          </a:bodyPr>
          <a:lstStyle/>
          <a:p>
            <a:pPr eaLnBrk="1" hangingPunct="1"/>
            <a:r>
              <a:rPr lang="en-US" sz="3200" b="1" dirty="0">
                <a:solidFill>
                  <a:schemeClr val="tx2">
                    <a:lumMod val="75000"/>
                  </a:schemeClr>
                </a:solidFill>
                <a:latin typeface="Comic Sans MS" pitchFamily="66" charset="0"/>
              </a:rPr>
              <a:t/>
            </a:r>
            <a:br>
              <a:rPr lang="en-US" sz="3200" b="1" dirty="0">
                <a:solidFill>
                  <a:schemeClr val="tx2">
                    <a:lumMod val="75000"/>
                  </a:schemeClr>
                </a:solidFill>
                <a:latin typeface="Comic Sans MS" pitchFamily="66" charset="0"/>
              </a:rPr>
            </a:br>
            <a:r>
              <a:rPr lang="en-US" sz="3600" b="1" dirty="0" smtClean="0">
                <a:solidFill>
                  <a:schemeClr val="accent2"/>
                </a:solidFill>
                <a:latin typeface="Calibri" panose="020F0502020204030204" pitchFamily="34" charset="0"/>
                <a:cs typeface="Calibri" panose="020F0502020204030204" pitchFamily="34" charset="0"/>
              </a:rPr>
              <a:t>What is “Chinese” About </a:t>
            </a:r>
            <a:br>
              <a:rPr lang="en-US" sz="3600" b="1" dirty="0" smtClean="0">
                <a:solidFill>
                  <a:schemeClr val="accent2"/>
                </a:solidFill>
                <a:latin typeface="Calibri" panose="020F0502020204030204" pitchFamily="34" charset="0"/>
                <a:cs typeface="Calibri" panose="020F0502020204030204" pitchFamily="34" charset="0"/>
              </a:rPr>
            </a:br>
            <a:r>
              <a:rPr lang="en-US" sz="3600" b="1" dirty="0" smtClean="0">
                <a:solidFill>
                  <a:schemeClr val="accent2"/>
                </a:solidFill>
                <a:latin typeface="Calibri" panose="020F0502020204030204" pitchFamily="34" charset="0"/>
                <a:cs typeface="Calibri" panose="020F0502020204030204" pitchFamily="34" charset="0"/>
              </a:rPr>
              <a:t>Chinese Multinationals?</a:t>
            </a:r>
            <a:r>
              <a:rPr lang="en-US" sz="3600" b="1" dirty="0" smtClean="0">
                <a:solidFill>
                  <a:schemeClr val="tx2">
                    <a:lumMod val="75000"/>
                  </a:schemeClr>
                </a:solidFill>
                <a:latin typeface="Calibri" panose="020F0502020204030204" pitchFamily="34" charset="0"/>
                <a:cs typeface="Calibri" panose="020F0502020204030204" pitchFamily="34" charset="0"/>
              </a:rPr>
              <a:t> </a:t>
            </a:r>
            <a:r>
              <a:rPr lang="en-US" b="1" dirty="0" smtClean="0">
                <a:solidFill>
                  <a:schemeClr val="tx2"/>
                </a:solidFill>
                <a:latin typeface="Calibri" panose="020F0502020204030204" pitchFamily="34" charset="0"/>
                <a:cs typeface="Calibri" panose="020F0502020204030204" pitchFamily="34" charset="0"/>
              </a:rPr>
              <a:t/>
            </a:r>
            <a:br>
              <a:rPr lang="en-US" b="1" dirty="0" smtClean="0">
                <a:solidFill>
                  <a:schemeClr val="tx2"/>
                </a:solidFill>
                <a:latin typeface="Calibri" panose="020F0502020204030204" pitchFamily="34" charset="0"/>
                <a:cs typeface="Calibri" panose="020F0502020204030204" pitchFamily="34" charset="0"/>
              </a:rPr>
            </a:br>
            <a:endParaRPr lang="en-US" sz="3600" b="1" dirty="0" smtClean="0">
              <a:solidFill>
                <a:schemeClr val="tx2"/>
              </a:solidFill>
              <a:latin typeface="Calibri" panose="020F0502020204030204" pitchFamily="34" charset="0"/>
              <a:cs typeface="Calibri" panose="020F0502020204030204" pitchFamily="34" charset="0"/>
            </a:endParaRPr>
          </a:p>
        </p:txBody>
      </p:sp>
      <p:sp>
        <p:nvSpPr>
          <p:cNvPr id="6147" name="Rectangle 3"/>
          <p:cNvSpPr>
            <a:spLocks noGrp="1" noChangeArrowheads="1"/>
          </p:cNvSpPr>
          <p:nvPr>
            <p:ph type="subTitle" idx="1"/>
          </p:nvPr>
        </p:nvSpPr>
        <p:spPr>
          <a:xfrm>
            <a:off x="228600" y="2895600"/>
            <a:ext cx="8458200" cy="1447800"/>
          </a:xfrm>
        </p:spPr>
        <p:txBody>
          <a:bodyPr>
            <a:noAutofit/>
          </a:bodyPr>
          <a:lstStyle/>
          <a:p>
            <a:pPr eaLnBrk="1" hangingPunct="1"/>
            <a:r>
              <a:rPr lang="en-US" sz="2400" b="1" dirty="0" smtClean="0">
                <a:solidFill>
                  <a:schemeClr val="tx1"/>
                </a:solidFill>
                <a:latin typeface="Calibri" panose="020F0502020204030204" pitchFamily="34" charset="0"/>
                <a:cs typeface="Calibri" panose="020F0502020204030204" pitchFamily="34" charset="0"/>
              </a:rPr>
              <a:t>Ravi Ramamurti</a:t>
            </a:r>
          </a:p>
          <a:p>
            <a:pPr eaLnBrk="1" hangingPunct="1"/>
            <a:r>
              <a:rPr lang="en-US" sz="2000" b="1" dirty="0" smtClean="0">
                <a:latin typeface="Calibri" panose="020F0502020204030204" pitchFamily="34" charset="0"/>
                <a:cs typeface="Calibri" panose="020F0502020204030204" pitchFamily="34" charset="0"/>
              </a:rPr>
              <a:t>University Distinguished Professor and Director, Center for Emerging Markets</a:t>
            </a:r>
            <a:endParaRPr lang="en-US" sz="2000" b="1" dirty="0" smtClean="0">
              <a:solidFill>
                <a:schemeClr val="tx1"/>
              </a:solidFill>
              <a:latin typeface="Calibri" panose="020F0502020204030204" pitchFamily="34" charset="0"/>
              <a:cs typeface="Calibri" panose="020F0502020204030204" pitchFamily="34" charset="0"/>
            </a:endParaRPr>
          </a:p>
          <a:p>
            <a:pPr eaLnBrk="1" hangingPunct="1"/>
            <a:r>
              <a:rPr lang="en-US" sz="2000" b="1" dirty="0" smtClean="0">
                <a:solidFill>
                  <a:schemeClr val="tx1"/>
                </a:solidFill>
                <a:latin typeface="Calibri" panose="020F0502020204030204" pitchFamily="34" charset="0"/>
                <a:cs typeface="Calibri" panose="020F0502020204030204" pitchFamily="34" charset="0"/>
              </a:rPr>
              <a:t>Northeastern University</a:t>
            </a:r>
          </a:p>
          <a:p>
            <a:endParaRPr lang="en-US" sz="2400" dirty="0" smtClean="0">
              <a:solidFill>
                <a:schemeClr val="tx1"/>
              </a:solidFill>
              <a:latin typeface="Calibri" panose="020F0502020204030204" pitchFamily="34" charset="0"/>
              <a:cs typeface="Calibri" panose="020F0502020204030204" pitchFamily="34" charset="0"/>
            </a:endParaRPr>
          </a:p>
          <a:p>
            <a:r>
              <a:rPr lang="en-US" sz="1800" b="1" dirty="0" smtClean="0">
                <a:solidFill>
                  <a:schemeClr val="tx2"/>
                </a:solidFill>
                <a:latin typeface="Calibri" panose="020F0502020204030204" pitchFamily="34" charset="0"/>
                <a:cs typeface="Calibri" panose="020F0502020204030204" pitchFamily="34" charset="0"/>
              </a:rPr>
              <a:t>CBS Conference on Emerging Multinationals</a:t>
            </a:r>
          </a:p>
          <a:p>
            <a:r>
              <a:rPr lang="en-US" sz="1800" b="1" dirty="0" smtClean="0">
                <a:solidFill>
                  <a:schemeClr val="tx2"/>
                </a:solidFill>
                <a:latin typeface="Calibri" panose="020F0502020204030204" pitchFamily="34" charset="0"/>
                <a:cs typeface="Calibri" panose="020F0502020204030204" pitchFamily="34" charset="0"/>
              </a:rPr>
              <a:t>Copenhagen Business School</a:t>
            </a:r>
          </a:p>
          <a:p>
            <a:r>
              <a:rPr lang="en-US" sz="1800" b="1" dirty="0" smtClean="0">
                <a:solidFill>
                  <a:schemeClr val="tx2"/>
                </a:solidFill>
                <a:latin typeface="Calibri" panose="020F0502020204030204" pitchFamily="34" charset="0"/>
                <a:cs typeface="Calibri" panose="020F0502020204030204" pitchFamily="34" charset="0"/>
              </a:rPr>
              <a:t>October 12, 2018</a:t>
            </a:r>
            <a:endParaRPr lang="en-US" sz="11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215551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893526"/>
            <a:ext cx="7772400" cy="990600"/>
          </a:xfrm>
        </p:spPr>
        <p:txBody>
          <a:bodyPr/>
          <a:lstStyle/>
          <a:p>
            <a:r>
              <a:rPr lang="en-US" dirty="0" smtClean="0"/>
              <a:t>3. Government-Created Advantages</a:t>
            </a:r>
            <a:endParaRPr lang="en-US" dirty="0"/>
          </a:p>
        </p:txBody>
      </p:sp>
      <p:sp>
        <p:nvSpPr>
          <p:cNvPr id="5" name="Content Placeholder 4"/>
          <p:cNvSpPr>
            <a:spLocks noGrp="1"/>
          </p:cNvSpPr>
          <p:nvPr>
            <p:ph idx="1"/>
          </p:nvPr>
        </p:nvSpPr>
        <p:spPr>
          <a:xfrm>
            <a:off x="685800" y="1884126"/>
            <a:ext cx="7772400" cy="3505200"/>
          </a:xfrm>
        </p:spPr>
        <p:txBody>
          <a:bodyPr/>
          <a:lstStyle/>
          <a:p>
            <a:r>
              <a:rPr lang="en-US" dirty="0" smtClean="0"/>
              <a:t>Peng (2012) notes that home government may not be important for DMNCs but they are for Chinese MNCs</a:t>
            </a:r>
          </a:p>
          <a:p>
            <a:r>
              <a:rPr lang="en-US" dirty="0" smtClean="0"/>
              <a:t>Government is not just another institution. It creates other institutions, including SOEs. </a:t>
            </a:r>
          </a:p>
          <a:p>
            <a:r>
              <a:rPr lang="en-US" dirty="0" smtClean="0"/>
              <a:t>And </a:t>
            </a:r>
            <a:r>
              <a:rPr lang="en-US" dirty="0" err="1" smtClean="0"/>
              <a:t>govt</a:t>
            </a:r>
            <a:r>
              <a:rPr lang="en-US" dirty="0" smtClean="0"/>
              <a:t> creates the national and international context for macroeconomic growth, human capital, physical infrastructure, R&amp;D, and defines microeconomic policies (e.g. industrial targeting)</a:t>
            </a:r>
          </a:p>
          <a:p>
            <a:r>
              <a:rPr lang="en-US" dirty="0" smtClean="0"/>
              <a:t>Chinese government is a co-driver of firms’ strategies</a:t>
            </a:r>
          </a:p>
          <a:p>
            <a:r>
              <a:rPr lang="en-US" dirty="0" smtClean="0"/>
              <a:t>CSAs are the result of GCAs interacting and co-evolving with natural endowments</a:t>
            </a:r>
            <a:endParaRPr lang="en-US" dirty="0"/>
          </a:p>
        </p:txBody>
      </p:sp>
    </p:spTree>
    <p:extLst>
      <p:ext uri="{BB962C8B-B14F-4D97-AF65-F5344CB8AC3E}">
        <p14:creationId xmlns:p14="http://schemas.microsoft.com/office/powerpoint/2010/main" val="26210892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09600" y="1600200"/>
            <a:ext cx="2438400" cy="1981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C00000"/>
                </a:solidFill>
                <a:latin typeface="Calibri" panose="020F0502020204030204" pitchFamily="34" charset="0"/>
                <a:cs typeface="Calibri" panose="020F0502020204030204" pitchFamily="34" charset="0"/>
              </a:rPr>
              <a:t>Natural Endowments</a:t>
            </a:r>
            <a:endParaRPr lang="en-US" sz="2000" b="1" dirty="0">
              <a:solidFill>
                <a:srgbClr val="C00000"/>
              </a:solidFill>
              <a:latin typeface="Calibri" panose="020F0502020204030204" pitchFamily="34" charset="0"/>
              <a:cs typeface="Calibri" panose="020F0502020204030204" pitchFamily="34" charset="0"/>
            </a:endParaRPr>
          </a:p>
          <a:p>
            <a:pPr algn="ctr" fontAlgn="auto">
              <a:spcBef>
                <a:spcPts val="0"/>
              </a:spcBef>
              <a:spcAft>
                <a:spcPts val="0"/>
              </a:spcAft>
              <a:defRPr/>
            </a:pPr>
            <a:r>
              <a:rPr lang="en-US" sz="1400" b="1" dirty="0">
                <a:solidFill>
                  <a:schemeClr val="tx2">
                    <a:lumMod val="50000"/>
                  </a:schemeClr>
                </a:solidFill>
                <a:latin typeface="Calibri" panose="020F0502020204030204" pitchFamily="34" charset="0"/>
                <a:cs typeface="Calibri" panose="020F0502020204030204" pitchFamily="34" charset="0"/>
              </a:rPr>
              <a:t>Land, labor, natural resources, climate, location</a:t>
            </a:r>
          </a:p>
        </p:txBody>
      </p:sp>
      <p:sp>
        <p:nvSpPr>
          <p:cNvPr id="5" name="Rectangle 4"/>
          <p:cNvSpPr/>
          <p:nvPr/>
        </p:nvSpPr>
        <p:spPr>
          <a:xfrm>
            <a:off x="2971800" y="4495800"/>
            <a:ext cx="3200400" cy="9792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b="1" dirty="0" smtClean="0">
                <a:solidFill>
                  <a:schemeClr val="tx2">
                    <a:lumMod val="50000"/>
                  </a:schemeClr>
                </a:solidFill>
                <a:latin typeface="Calibri" panose="020F0502020204030204" pitchFamily="34" charset="0"/>
                <a:cs typeface="Calibri" panose="020F0502020204030204" pitchFamily="34" charset="0"/>
              </a:rPr>
              <a:t>Country-Specific Advantages (CSAs)</a:t>
            </a:r>
            <a:endParaRPr lang="en-US" sz="1800" b="1" dirty="0">
              <a:solidFill>
                <a:schemeClr val="tx2">
                  <a:lumMod val="50000"/>
                </a:schemeClr>
              </a:solidFill>
              <a:latin typeface="Calibri" panose="020F0502020204030204" pitchFamily="34" charset="0"/>
              <a:cs typeface="Calibri" panose="020F0502020204030204" pitchFamily="34" charset="0"/>
            </a:endParaRPr>
          </a:p>
        </p:txBody>
      </p:sp>
      <p:sp>
        <p:nvSpPr>
          <p:cNvPr id="7" name="Oval 6"/>
          <p:cNvSpPr/>
          <p:nvPr/>
        </p:nvSpPr>
        <p:spPr>
          <a:xfrm>
            <a:off x="5867400" y="1752600"/>
            <a:ext cx="2362200" cy="1905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C00000"/>
                </a:solidFill>
                <a:latin typeface="Calibri" panose="020F0502020204030204" pitchFamily="34" charset="0"/>
                <a:cs typeface="Calibri" panose="020F0502020204030204" pitchFamily="34" charset="0"/>
              </a:rPr>
              <a:t>GCAs</a:t>
            </a:r>
            <a:endParaRPr lang="en-US" sz="2000" b="1" dirty="0">
              <a:solidFill>
                <a:srgbClr val="C00000"/>
              </a:solidFill>
              <a:latin typeface="Calibri" panose="020F0502020204030204" pitchFamily="34" charset="0"/>
              <a:cs typeface="Calibri" panose="020F0502020204030204" pitchFamily="34" charset="0"/>
            </a:endParaRPr>
          </a:p>
          <a:p>
            <a:pPr algn="ctr" fontAlgn="auto">
              <a:spcBef>
                <a:spcPts val="0"/>
              </a:spcBef>
              <a:spcAft>
                <a:spcPts val="0"/>
              </a:spcAft>
              <a:defRPr/>
            </a:pPr>
            <a:r>
              <a:rPr lang="en-US" sz="1400" b="1" dirty="0" smtClean="0">
                <a:solidFill>
                  <a:schemeClr val="tx2">
                    <a:lumMod val="50000"/>
                  </a:schemeClr>
                </a:solidFill>
                <a:latin typeface="Calibri" panose="020F0502020204030204" pitchFamily="34" charset="0"/>
                <a:cs typeface="Calibri" panose="020F0502020204030204" pitchFamily="34" charset="0"/>
              </a:rPr>
              <a:t>Macroeconomic strategy, SOEs, infrastructure and human capital investments, and targeting  </a:t>
            </a:r>
            <a:endParaRPr lang="en-US" sz="1400" b="1" dirty="0">
              <a:solidFill>
                <a:schemeClr val="tx2">
                  <a:lumMod val="50000"/>
                </a:schemeClr>
              </a:solidFill>
              <a:latin typeface="Calibri" panose="020F0502020204030204" pitchFamily="34" charset="0"/>
              <a:cs typeface="Calibri" panose="020F0502020204030204" pitchFamily="34" charset="0"/>
            </a:endParaRPr>
          </a:p>
        </p:txBody>
      </p:sp>
      <p:cxnSp>
        <p:nvCxnSpPr>
          <p:cNvPr id="9" name="Straight Arrow Connector 8"/>
          <p:cNvCxnSpPr>
            <a:stCxn id="4" idx="5"/>
          </p:cNvCxnSpPr>
          <p:nvPr/>
        </p:nvCxnSpPr>
        <p:spPr>
          <a:xfrm rot="16200000" flipH="1">
            <a:off x="2724151" y="3257550"/>
            <a:ext cx="1204912" cy="127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3"/>
          </p:cNvCxnSpPr>
          <p:nvPr/>
        </p:nvCxnSpPr>
        <p:spPr>
          <a:xfrm rot="5400000">
            <a:off x="5138738" y="3421062"/>
            <a:ext cx="1117600" cy="10318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203" name="TextBox 13"/>
          <p:cNvSpPr txBox="1">
            <a:spLocks noChangeArrowheads="1"/>
          </p:cNvSpPr>
          <p:nvPr/>
        </p:nvSpPr>
        <p:spPr bwMode="auto">
          <a:xfrm>
            <a:off x="3171295" y="914400"/>
            <a:ext cx="28014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dirty="0" smtClean="0">
                <a:solidFill>
                  <a:schemeClr val="accent2"/>
                </a:solidFill>
                <a:latin typeface="Calibri" panose="020F0502020204030204" pitchFamily="34" charset="0"/>
              </a:rPr>
              <a:t>Roots of CSAs</a:t>
            </a:r>
            <a:endParaRPr lang="en-US" altLang="en-US" sz="3600" b="1" dirty="0">
              <a:solidFill>
                <a:schemeClr val="accent2"/>
              </a:solidFill>
              <a:latin typeface="Calibri" panose="020F0502020204030204" pitchFamily="34" charset="0"/>
            </a:endParaRPr>
          </a:p>
        </p:txBody>
      </p:sp>
      <p:sp>
        <p:nvSpPr>
          <p:cNvPr id="3" name="TextBox 2"/>
          <p:cNvSpPr txBox="1"/>
          <p:nvPr/>
        </p:nvSpPr>
        <p:spPr>
          <a:xfrm>
            <a:off x="809730" y="5798382"/>
            <a:ext cx="7716087" cy="307777"/>
          </a:xfrm>
          <a:prstGeom prst="rect">
            <a:avLst/>
          </a:prstGeom>
          <a:noFill/>
        </p:spPr>
        <p:txBody>
          <a:bodyPr wrap="none" rtlCol="0">
            <a:spAutoFit/>
          </a:bodyPr>
          <a:lstStyle/>
          <a:p>
            <a:r>
              <a:rPr lang="en-US" sz="1400" i="1" dirty="0" smtClean="0"/>
              <a:t>Source: </a:t>
            </a:r>
            <a:r>
              <a:rPr lang="en-US" sz="1400" dirty="0" smtClean="0"/>
              <a:t>Ramamurti 2013 in Williamson et al, </a:t>
            </a:r>
            <a:r>
              <a:rPr lang="en-US" sz="1400" i="1" dirty="0" smtClean="0"/>
              <a:t>The competitive advantage of EMNEs </a:t>
            </a:r>
            <a:r>
              <a:rPr lang="en-US" sz="1400" dirty="0" smtClean="0"/>
              <a:t>(Cambridge U Press</a:t>
            </a:r>
            <a:endParaRPr lang="en-US" sz="1400" i="1" dirty="0"/>
          </a:p>
        </p:txBody>
      </p:sp>
    </p:spTree>
    <p:extLst>
      <p:ext uri="{BB962C8B-B14F-4D97-AF65-F5344CB8AC3E}">
        <p14:creationId xmlns:p14="http://schemas.microsoft.com/office/powerpoint/2010/main" val="1762674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921235"/>
            <a:ext cx="7772400" cy="990600"/>
          </a:xfrm>
        </p:spPr>
        <p:txBody>
          <a:bodyPr/>
          <a:lstStyle/>
          <a:p>
            <a:r>
              <a:rPr lang="en-US" dirty="0" smtClean="0"/>
              <a:t>Conclusions</a:t>
            </a:r>
            <a:endParaRPr lang="en-US" dirty="0"/>
          </a:p>
        </p:txBody>
      </p:sp>
      <p:sp>
        <p:nvSpPr>
          <p:cNvPr id="5" name="Content Placeholder 4"/>
          <p:cNvSpPr>
            <a:spLocks noGrp="1"/>
          </p:cNvSpPr>
          <p:nvPr>
            <p:ph idx="1"/>
          </p:nvPr>
        </p:nvSpPr>
        <p:spPr>
          <a:xfrm>
            <a:off x="762000" y="1911835"/>
            <a:ext cx="7772400" cy="3505200"/>
          </a:xfrm>
        </p:spPr>
        <p:txBody>
          <a:bodyPr/>
          <a:lstStyle/>
          <a:p>
            <a:r>
              <a:rPr lang="en-US" dirty="0" smtClean="0"/>
              <a:t>The reason to ask if nationality matters is to uncover explanations that diminish the value of asking that question</a:t>
            </a:r>
          </a:p>
          <a:p>
            <a:r>
              <a:rPr lang="en-US" dirty="0" smtClean="0"/>
              <a:t>Aim is to uncover universal explanations that can improve our theories of how firms internationalize</a:t>
            </a:r>
          </a:p>
          <a:p>
            <a:r>
              <a:rPr lang="en-US" dirty="0" smtClean="0"/>
              <a:t>GCA is the most important variable that comes out of Chinese experience, because it critically shapes China’s CSAs</a:t>
            </a:r>
          </a:p>
          <a:p>
            <a:r>
              <a:rPr lang="en-US" dirty="0" smtClean="0"/>
              <a:t>Government is not just another institution; it shapes much else in a country; not helpful to lump government into “institutions”</a:t>
            </a:r>
          </a:p>
          <a:p>
            <a:r>
              <a:rPr lang="en-US" dirty="0" smtClean="0"/>
              <a:t>Every country is unique, but that doesn’t mean we need a unique theory of internationalization for every country</a:t>
            </a:r>
          </a:p>
          <a:p>
            <a:endParaRPr lang="en-US" dirty="0"/>
          </a:p>
        </p:txBody>
      </p:sp>
    </p:spTree>
    <p:extLst>
      <p:ext uri="{BB962C8B-B14F-4D97-AF65-F5344CB8AC3E}">
        <p14:creationId xmlns:p14="http://schemas.microsoft.com/office/powerpoint/2010/main" val="7967609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590800"/>
            <a:ext cx="5486400" cy="769441"/>
          </a:xfrm>
          <a:prstGeom prst="rect">
            <a:avLst/>
          </a:prstGeom>
          <a:noFill/>
        </p:spPr>
        <p:txBody>
          <a:bodyPr wrap="square" rtlCol="0">
            <a:spAutoFit/>
          </a:bodyPr>
          <a:lstStyle/>
          <a:p>
            <a:pPr algn="ctr"/>
            <a:r>
              <a:rPr lang="en-US" sz="4400" b="1" dirty="0" smtClean="0">
                <a:solidFill>
                  <a:schemeClr val="accent2"/>
                </a:solidFill>
                <a:latin typeface="Calibri" pitchFamily="34" charset="0"/>
                <a:cs typeface="Calibri" pitchFamily="34" charset="0"/>
              </a:rPr>
              <a:t>Thank you</a:t>
            </a:r>
            <a:endParaRPr lang="en-US" sz="4400" b="1" dirty="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3719430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1EB5108-2A28-43E6-A9B4-4E783EC073EF}" type="slidenum">
              <a:rPr lang="en-US" smtClean="0"/>
              <a:pPr>
                <a:defRPr/>
              </a:pPr>
              <a:t>2</a:t>
            </a:fld>
            <a:endParaRPr lang="en-US" sz="1400">
              <a:latin typeface="Times" pitchFamily="53" charset="0"/>
            </a:endParaRPr>
          </a:p>
        </p:txBody>
      </p:sp>
      <p:pic>
        <p:nvPicPr>
          <p:cNvPr id="6" name="Picture 5"/>
          <p:cNvPicPr>
            <a:picLocks noChangeAspect="1"/>
          </p:cNvPicPr>
          <p:nvPr/>
        </p:nvPicPr>
        <p:blipFill>
          <a:blip r:embed="rId2"/>
          <a:stretch>
            <a:fillRect/>
          </a:stretch>
        </p:blipFill>
        <p:spPr>
          <a:xfrm rot="21284067">
            <a:off x="609600" y="1295400"/>
            <a:ext cx="6906003" cy="4495800"/>
          </a:xfrm>
          <a:prstGeom prst="rect">
            <a:avLst/>
          </a:prstGeom>
        </p:spPr>
      </p:pic>
      <p:pic>
        <p:nvPicPr>
          <p:cNvPr id="7" name="Picture 6"/>
          <p:cNvPicPr>
            <a:picLocks noChangeAspect="1"/>
          </p:cNvPicPr>
          <p:nvPr/>
        </p:nvPicPr>
        <p:blipFill>
          <a:blip r:embed="rId3"/>
          <a:stretch>
            <a:fillRect/>
          </a:stretch>
        </p:blipFill>
        <p:spPr>
          <a:xfrm rot="222760">
            <a:off x="1753994" y="1051277"/>
            <a:ext cx="7245001" cy="4713500"/>
          </a:xfrm>
          <a:prstGeom prst="rect">
            <a:avLst/>
          </a:prstGeom>
        </p:spPr>
      </p:pic>
    </p:spTree>
    <p:extLst>
      <p:ext uri="{BB962C8B-B14F-4D97-AF65-F5344CB8AC3E}">
        <p14:creationId xmlns:p14="http://schemas.microsoft.com/office/powerpoint/2010/main" val="9323349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MNC’s Nationality Matter?</a:t>
            </a:r>
            <a:endParaRPr lang="en-US" dirty="0"/>
          </a:p>
        </p:txBody>
      </p:sp>
      <p:sp>
        <p:nvSpPr>
          <p:cNvPr id="3" name="Content Placeholder 2"/>
          <p:cNvSpPr>
            <a:spLocks noGrp="1"/>
          </p:cNvSpPr>
          <p:nvPr>
            <p:ph idx="1"/>
          </p:nvPr>
        </p:nvSpPr>
        <p:spPr>
          <a:xfrm>
            <a:off x="685800" y="2362200"/>
            <a:ext cx="7772400" cy="1981200"/>
          </a:xfrm>
        </p:spPr>
        <p:txBody>
          <a:bodyPr/>
          <a:lstStyle/>
          <a:p>
            <a:pPr marL="0" indent="0">
              <a:buNone/>
            </a:pPr>
            <a:r>
              <a:rPr lang="en-US" sz="2400" dirty="0" smtClean="0"/>
              <a:t>“</a:t>
            </a:r>
            <a:r>
              <a:rPr lang="en-US" sz="2400" i="1" dirty="0" smtClean="0"/>
              <a:t>The </a:t>
            </a:r>
            <a:r>
              <a:rPr lang="en-US" sz="2400" i="1" dirty="0" err="1" smtClean="0"/>
              <a:t>multinationalizing</a:t>
            </a:r>
            <a:r>
              <a:rPr lang="en-US" sz="2400" i="1" dirty="0" smtClean="0"/>
              <a:t> trend [is] widely recognized as similar in nature irrespective of the nationality of the parent company.”</a:t>
            </a:r>
          </a:p>
          <a:p>
            <a:pPr marL="0" indent="0">
              <a:buNone/>
            </a:pPr>
            <a:r>
              <a:rPr lang="en-US" sz="2400" i="1" dirty="0"/>
              <a:t>	</a:t>
            </a:r>
            <a:r>
              <a:rPr lang="en-US" sz="2400" i="1" dirty="0" smtClean="0"/>
              <a:t>		</a:t>
            </a:r>
            <a:r>
              <a:rPr lang="en-US" sz="2400" dirty="0" smtClean="0"/>
              <a:t>--Raymond Vernon </a:t>
            </a:r>
            <a:r>
              <a:rPr lang="en-US" sz="1600" dirty="0" smtClean="0"/>
              <a:t>(quoted in Wilkins, (1986)</a:t>
            </a:r>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71EB5108-2A28-43E6-A9B4-4E783EC073EF}" type="slidenum">
              <a:rPr lang="en-US" smtClean="0"/>
              <a:pPr>
                <a:defRPr/>
              </a:pPr>
              <a:t>3</a:t>
            </a:fld>
            <a:endParaRPr lang="en-US" sz="1400">
              <a:latin typeface="Times" pitchFamily="53" charset="0"/>
            </a:endParaRPr>
          </a:p>
        </p:txBody>
      </p:sp>
    </p:spTree>
    <p:extLst>
      <p:ext uri="{BB962C8B-B14F-4D97-AF65-F5344CB8AC3E}">
        <p14:creationId xmlns:p14="http://schemas.microsoft.com/office/powerpoint/2010/main" val="33515659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990600"/>
          </a:xfrm>
        </p:spPr>
        <p:txBody>
          <a:bodyPr/>
          <a:lstStyle/>
          <a:p>
            <a:r>
              <a:rPr lang="en-US" dirty="0" smtClean="0"/>
              <a:t>Answer: Yes, but…</a:t>
            </a:r>
            <a:endParaRPr lang="en-US" dirty="0"/>
          </a:p>
        </p:txBody>
      </p:sp>
      <p:sp>
        <p:nvSpPr>
          <p:cNvPr id="3" name="Content Placeholder 2"/>
          <p:cNvSpPr>
            <a:spLocks noGrp="1"/>
          </p:cNvSpPr>
          <p:nvPr>
            <p:ph idx="1"/>
          </p:nvPr>
        </p:nvSpPr>
        <p:spPr>
          <a:xfrm>
            <a:off x="655320" y="1914144"/>
            <a:ext cx="7772400" cy="3505200"/>
          </a:xfrm>
        </p:spPr>
        <p:txBody>
          <a:bodyPr/>
          <a:lstStyle/>
          <a:p>
            <a:r>
              <a:rPr lang="en-US" sz="2800" dirty="0" smtClean="0"/>
              <a:t>“Nationality” matters, but it is analytically useless</a:t>
            </a:r>
            <a:endParaRPr lang="en-US" sz="2800" dirty="0"/>
          </a:p>
          <a:p>
            <a:r>
              <a:rPr lang="en-US" sz="2800" dirty="0" smtClean="0"/>
              <a:t>Nationality stands for so many things that it stands for nothing</a:t>
            </a:r>
          </a:p>
          <a:p>
            <a:r>
              <a:rPr lang="en-US" sz="2800" dirty="0" smtClean="0"/>
              <a:t>Better to ask </a:t>
            </a:r>
            <a:r>
              <a:rPr lang="en-US" sz="2800" u="sng" dirty="0" smtClean="0"/>
              <a:t>why</a:t>
            </a:r>
            <a:r>
              <a:rPr lang="en-US" sz="2800" dirty="0" smtClean="0"/>
              <a:t> a firm behaves as it does, and look for partial explanations that can contribute towards a larger, universal theory of internationalization</a:t>
            </a:r>
          </a:p>
          <a:p>
            <a:endParaRPr lang="en-US" dirty="0"/>
          </a:p>
        </p:txBody>
      </p:sp>
      <p:sp>
        <p:nvSpPr>
          <p:cNvPr id="4" name="Slide Number Placeholder 3"/>
          <p:cNvSpPr>
            <a:spLocks noGrp="1"/>
          </p:cNvSpPr>
          <p:nvPr>
            <p:ph type="sldNum" sz="quarter" idx="10"/>
          </p:nvPr>
        </p:nvSpPr>
        <p:spPr/>
        <p:txBody>
          <a:bodyPr/>
          <a:lstStyle/>
          <a:p>
            <a:pPr>
              <a:defRPr/>
            </a:pPr>
            <a:fld id="{71EB5108-2A28-43E6-A9B4-4E783EC073EF}" type="slidenum">
              <a:rPr lang="en-US" smtClean="0"/>
              <a:pPr>
                <a:defRPr/>
              </a:pPr>
              <a:t>4</a:t>
            </a:fld>
            <a:endParaRPr lang="en-US" sz="1400">
              <a:latin typeface="Times" pitchFamily="53" charset="0"/>
            </a:endParaRPr>
          </a:p>
        </p:txBody>
      </p:sp>
    </p:spTree>
    <p:extLst>
      <p:ext uri="{BB962C8B-B14F-4D97-AF65-F5344CB8AC3E}">
        <p14:creationId xmlns:p14="http://schemas.microsoft.com/office/powerpoint/2010/main" val="39221143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1EB5108-2A28-43E6-A9B4-4E783EC073EF}" type="slidenum">
              <a:rPr lang="en-US" smtClean="0"/>
              <a:pPr>
                <a:defRPr/>
              </a:pPr>
              <a:t>5</a:t>
            </a:fld>
            <a:endParaRPr lang="en-US" sz="1400">
              <a:latin typeface="Times" pitchFamily="53" charset="0"/>
            </a:endParaRPr>
          </a:p>
        </p:txBody>
      </p:sp>
      <p:sp>
        <p:nvSpPr>
          <p:cNvPr id="5" name="TextBox 4"/>
          <p:cNvSpPr txBox="1"/>
          <p:nvPr/>
        </p:nvSpPr>
        <p:spPr>
          <a:xfrm>
            <a:off x="1143000" y="1676400"/>
            <a:ext cx="6934200" cy="2554545"/>
          </a:xfrm>
          <a:prstGeom prst="rect">
            <a:avLst/>
          </a:prstGeom>
          <a:noFill/>
        </p:spPr>
        <p:txBody>
          <a:bodyPr wrap="square" rtlCol="0">
            <a:spAutoFit/>
          </a:bodyPr>
          <a:lstStyle/>
          <a:p>
            <a:pPr algn="l"/>
            <a:r>
              <a:rPr lang="en-US" i="1" dirty="0"/>
              <a:t>“</a:t>
            </a:r>
            <a:r>
              <a:rPr lang="en-US" i="1" dirty="0">
                <a:latin typeface="Calibri" panose="020F0502020204030204" pitchFamily="34" charset="0"/>
                <a:cs typeface="Calibri" panose="020F0502020204030204" pitchFamily="34" charset="0"/>
              </a:rPr>
              <a:t>China may be unique, but aspects of Chinese </a:t>
            </a:r>
            <a:r>
              <a:rPr lang="en-US" i="1" dirty="0" smtClean="0">
                <a:latin typeface="Calibri" panose="020F0502020204030204" pitchFamily="34" charset="0"/>
                <a:cs typeface="Calibri" panose="020F0502020204030204" pitchFamily="34" charset="0"/>
              </a:rPr>
              <a:t>MNE </a:t>
            </a:r>
            <a:r>
              <a:rPr lang="en-US" i="1" dirty="0">
                <a:latin typeface="Calibri" panose="020F0502020204030204" pitchFamily="34" charset="0"/>
                <a:cs typeface="Calibri" panose="020F0502020204030204" pitchFamily="34" charset="0"/>
              </a:rPr>
              <a:t>behavior may be explainable with concepts </a:t>
            </a:r>
            <a:r>
              <a:rPr lang="en-US" i="1" dirty="0" smtClean="0">
                <a:latin typeface="Calibri" panose="020F0502020204030204" pitchFamily="34" charset="0"/>
                <a:cs typeface="Calibri" panose="020F0502020204030204" pitchFamily="34" charset="0"/>
              </a:rPr>
              <a:t>that </a:t>
            </a:r>
            <a:r>
              <a:rPr lang="en-US" i="1" dirty="0">
                <a:latin typeface="Calibri" panose="020F0502020204030204" pitchFamily="34" charset="0"/>
                <a:cs typeface="Calibri" panose="020F0502020204030204" pitchFamily="34" charset="0"/>
              </a:rPr>
              <a:t>have universal relevance. The goal of theory building </a:t>
            </a:r>
            <a:r>
              <a:rPr lang="en-US" i="1" dirty="0" smtClean="0">
                <a:latin typeface="Calibri" panose="020F0502020204030204" pitchFamily="34" charset="0"/>
                <a:cs typeface="Calibri" panose="020F0502020204030204" pitchFamily="34" charset="0"/>
              </a:rPr>
              <a:t>is </a:t>
            </a:r>
            <a:r>
              <a:rPr lang="en-US" i="1" dirty="0">
                <a:latin typeface="Calibri" panose="020F0502020204030204" pitchFamily="34" charset="0"/>
                <a:cs typeface="Calibri" panose="020F0502020204030204" pitchFamily="34" charset="0"/>
              </a:rPr>
              <a:t>precisely to identify such concepts” </a:t>
            </a:r>
            <a:endParaRPr lang="en-US" i="1" dirty="0" smtClean="0">
              <a:latin typeface="Calibri" panose="020F0502020204030204" pitchFamily="34" charset="0"/>
              <a:cs typeface="Calibri" panose="020F0502020204030204" pitchFamily="34" charset="0"/>
            </a:endParaRPr>
          </a:p>
          <a:p>
            <a:pPr algn="r"/>
            <a:endParaRPr lang="en-US" sz="2000" dirty="0">
              <a:latin typeface="Calibri" panose="020F0502020204030204" pitchFamily="34" charset="0"/>
              <a:cs typeface="Calibri" panose="020F0502020204030204" pitchFamily="34" charset="0"/>
            </a:endParaRPr>
          </a:p>
          <a:p>
            <a:pPr algn="r"/>
            <a:r>
              <a:rPr lang="en-US" sz="2000" dirty="0" smtClean="0">
                <a:latin typeface="Calibri" panose="020F0502020204030204" pitchFamily="34" charset="0"/>
                <a:cs typeface="Calibri" panose="020F0502020204030204" pitchFamily="34" charset="0"/>
              </a:rPr>
              <a:t>(</a:t>
            </a:r>
            <a:r>
              <a:rPr lang="en-US" sz="2000" dirty="0">
                <a:latin typeface="Calibri" panose="020F0502020204030204" pitchFamily="34" charset="0"/>
                <a:cs typeface="Calibri" panose="020F0502020204030204" pitchFamily="34" charset="0"/>
              </a:rPr>
              <a:t>Ramamurti &amp; Hillemann, </a:t>
            </a:r>
            <a:r>
              <a:rPr lang="en-US" sz="2000" i="1" dirty="0" smtClean="0">
                <a:latin typeface="Calibri" panose="020F0502020204030204" pitchFamily="34" charset="0"/>
                <a:cs typeface="Calibri" panose="020F0502020204030204" pitchFamily="34" charset="0"/>
              </a:rPr>
              <a:t>JIBS,</a:t>
            </a:r>
            <a:r>
              <a:rPr lang="en-US" sz="2000" dirty="0" smtClean="0">
                <a:latin typeface="Calibri" panose="020F0502020204030204" pitchFamily="34" charset="0"/>
                <a:cs typeface="Calibri" panose="020F0502020204030204" pitchFamily="34" charset="0"/>
              </a:rPr>
              <a:t>2018</a:t>
            </a:r>
            <a:r>
              <a:rPr lang="en-US" sz="2000" dirty="0">
                <a:latin typeface="Calibri" panose="020F0502020204030204" pitchFamily="34" charset="0"/>
                <a:cs typeface="Calibri" panose="020F0502020204030204" pitchFamily="34" charset="0"/>
              </a:rPr>
              <a:t>, p. 35)</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7299916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7772400" cy="990600"/>
          </a:xfrm>
        </p:spPr>
        <p:txBody>
          <a:bodyPr/>
          <a:lstStyle/>
          <a:p>
            <a:r>
              <a:rPr lang="en-US" dirty="0" smtClean="0"/>
              <a:t>1. Stage of Evolution as an MNE</a:t>
            </a:r>
            <a:endParaRPr lang="en-US" dirty="0"/>
          </a:p>
        </p:txBody>
      </p:sp>
      <p:sp>
        <p:nvSpPr>
          <p:cNvPr id="3" name="Content Placeholder 2"/>
          <p:cNvSpPr>
            <a:spLocks noGrp="1"/>
          </p:cNvSpPr>
          <p:nvPr>
            <p:ph idx="1"/>
          </p:nvPr>
        </p:nvSpPr>
        <p:spPr/>
        <p:txBody>
          <a:bodyPr/>
          <a:lstStyle/>
          <a:p>
            <a:r>
              <a:rPr lang="en-US" dirty="0" smtClean="0"/>
              <a:t>Affects extent of dependence on home market and home CSAs</a:t>
            </a:r>
          </a:p>
          <a:p>
            <a:r>
              <a:rPr lang="en-US" dirty="0" smtClean="0"/>
              <a:t>Strength of FSAs, e.g. brands</a:t>
            </a:r>
          </a:p>
          <a:p>
            <a:r>
              <a:rPr lang="en-US" dirty="0" smtClean="0"/>
              <a:t>Extent of tapping into other countries’ CSAs</a:t>
            </a:r>
          </a:p>
          <a:p>
            <a:r>
              <a:rPr lang="en-US" dirty="0" smtClean="0"/>
              <a:t>Location boundedness of FSAs</a:t>
            </a:r>
          </a:p>
          <a:p>
            <a:r>
              <a:rPr lang="en-US" dirty="0" smtClean="0"/>
              <a:t>Ratio of exports to foreign production</a:t>
            </a:r>
          </a:p>
          <a:p>
            <a:r>
              <a:rPr lang="en-US" dirty="0" smtClean="0"/>
              <a:t>Geographic footprint</a:t>
            </a:r>
            <a:endParaRPr lang="en-US" dirty="0"/>
          </a:p>
        </p:txBody>
      </p:sp>
    </p:spTree>
    <p:extLst>
      <p:ext uri="{BB962C8B-B14F-4D97-AF65-F5344CB8AC3E}">
        <p14:creationId xmlns:p14="http://schemas.microsoft.com/office/powerpoint/2010/main" val="331425155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90600"/>
            <a:ext cx="9085470" cy="5105400"/>
          </a:xfrm>
          <a:prstGeom prst="rect">
            <a:avLst/>
          </a:prstGeom>
        </p:spPr>
      </p:pic>
    </p:spTree>
    <p:extLst>
      <p:ext uri="{BB962C8B-B14F-4D97-AF65-F5344CB8AC3E}">
        <p14:creationId xmlns:p14="http://schemas.microsoft.com/office/powerpoint/2010/main" val="761019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52400" y="2209800"/>
            <a:ext cx="8725574" cy="2819400"/>
          </a:xfrm>
          <a:prstGeom prst="rect">
            <a:avLst/>
          </a:prstGeom>
        </p:spPr>
      </p:pic>
      <p:sp>
        <p:nvSpPr>
          <p:cNvPr id="7" name="Rectangle 2"/>
          <p:cNvSpPr>
            <a:spLocks noGrp="1" noChangeArrowheads="1"/>
          </p:cNvSpPr>
          <p:nvPr>
            <p:ph type="title"/>
          </p:nvPr>
        </p:nvSpPr>
        <p:spPr>
          <a:xfrm>
            <a:off x="685800" y="993775"/>
            <a:ext cx="8001000" cy="990600"/>
          </a:xfrm>
        </p:spPr>
        <p:txBody>
          <a:bodyPr/>
          <a:lstStyle/>
          <a:p>
            <a:pPr algn="ctr" eaLnBrk="1" hangingPunct="1">
              <a:defRPr/>
            </a:pPr>
            <a:r>
              <a:rPr lang="en-US" sz="2800" b="1" dirty="0" smtClean="0">
                <a:solidFill>
                  <a:schemeClr val="accent2"/>
                </a:solidFill>
                <a:latin typeface="Calibri" panose="020F0502020204030204" pitchFamily="34" charset="0"/>
                <a:cs typeface="Calibri" panose="020F0502020204030204" pitchFamily="34" charset="0"/>
              </a:rPr>
              <a:t>Extent of Internationalization, DMNEs and EMNEs</a:t>
            </a:r>
          </a:p>
        </p:txBody>
      </p:sp>
      <p:sp>
        <p:nvSpPr>
          <p:cNvPr id="2" name="TextBox 1"/>
          <p:cNvSpPr txBox="1"/>
          <p:nvPr/>
        </p:nvSpPr>
        <p:spPr>
          <a:xfrm>
            <a:off x="3189736" y="5334000"/>
            <a:ext cx="2993127" cy="276999"/>
          </a:xfrm>
          <a:prstGeom prst="rect">
            <a:avLst/>
          </a:prstGeom>
          <a:noFill/>
        </p:spPr>
        <p:txBody>
          <a:bodyPr wrap="none" rtlCol="0">
            <a:spAutoFit/>
          </a:bodyPr>
          <a:lstStyle/>
          <a:p>
            <a:r>
              <a:rPr lang="en-US" sz="1200" dirty="0" smtClean="0"/>
              <a:t>Source: Ramamurti &amp; Hillemann, </a:t>
            </a:r>
            <a:r>
              <a:rPr lang="en-US" sz="1200" i="1" dirty="0" smtClean="0"/>
              <a:t>JIBS, </a:t>
            </a:r>
            <a:r>
              <a:rPr lang="en-US" sz="1200" dirty="0" smtClean="0"/>
              <a:t>2018</a:t>
            </a:r>
            <a:endParaRPr lang="en-US" sz="1200" dirty="0"/>
          </a:p>
        </p:txBody>
      </p:sp>
    </p:spTree>
    <p:extLst>
      <p:ext uri="{BB962C8B-B14F-4D97-AF65-F5344CB8AC3E}">
        <p14:creationId xmlns:p14="http://schemas.microsoft.com/office/powerpoint/2010/main" val="3983252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910844"/>
            <a:ext cx="8229600" cy="990600"/>
          </a:xfrm>
        </p:spPr>
        <p:txBody>
          <a:bodyPr/>
          <a:lstStyle/>
          <a:p>
            <a:r>
              <a:rPr lang="en-US" dirty="0" smtClean="0"/>
              <a:t>2. Global Context for Internationalization</a:t>
            </a:r>
            <a:endParaRPr lang="en-US" dirty="0"/>
          </a:p>
        </p:txBody>
      </p:sp>
      <p:sp>
        <p:nvSpPr>
          <p:cNvPr id="7" name="Content Placeholder 6"/>
          <p:cNvSpPr>
            <a:spLocks noGrp="1"/>
          </p:cNvSpPr>
          <p:nvPr>
            <p:ph idx="1"/>
          </p:nvPr>
        </p:nvSpPr>
        <p:spPr>
          <a:xfrm>
            <a:off x="654628" y="1927421"/>
            <a:ext cx="7772400" cy="3505200"/>
          </a:xfrm>
        </p:spPr>
        <p:txBody>
          <a:bodyPr/>
          <a:lstStyle/>
          <a:p>
            <a:pPr marL="457200">
              <a:spcBef>
                <a:spcPts val="600"/>
              </a:spcBef>
            </a:pPr>
            <a:r>
              <a:rPr lang="en-US" dirty="0" smtClean="0"/>
              <a:t>“Gateways to internationalization” (Williamson &amp; Zeng, 2009)</a:t>
            </a:r>
            <a:br>
              <a:rPr lang="en-US" dirty="0" smtClean="0"/>
            </a:br>
            <a:r>
              <a:rPr lang="en-US" sz="1800" i="1" dirty="0" smtClean="0"/>
              <a:t>“the rise of outsourcing, the modularization of global value chains, the codification of knowledge, the gradual concentration and globalization of retailing, the more fluid international market for talent and professional services, and the increasingly open market for corporate control in many countries.”</a:t>
            </a:r>
            <a:endParaRPr lang="en-US" sz="2000" i="1" dirty="0" smtClean="0"/>
          </a:p>
          <a:p>
            <a:r>
              <a:rPr lang="en-US" dirty="0" smtClean="0"/>
              <a:t>The context can change dramatically, e.g. before Great Depression, after WW2, and perhaps now (“de-globalization”) IB models should not ignore period effects of this kind</a:t>
            </a:r>
          </a:p>
          <a:p>
            <a:r>
              <a:rPr lang="en-US" dirty="0" smtClean="0"/>
              <a:t>Be careful comparing firms in different time periods</a:t>
            </a:r>
            <a:endParaRPr lang="en-US" dirty="0"/>
          </a:p>
        </p:txBody>
      </p:sp>
      <p:sp>
        <p:nvSpPr>
          <p:cNvPr id="4" name="Slide Number Placeholder 3"/>
          <p:cNvSpPr>
            <a:spLocks noGrp="1"/>
          </p:cNvSpPr>
          <p:nvPr>
            <p:ph type="sldNum" sz="quarter" idx="10"/>
          </p:nvPr>
        </p:nvSpPr>
        <p:spPr/>
        <p:txBody>
          <a:bodyPr/>
          <a:lstStyle/>
          <a:p>
            <a:pPr>
              <a:defRPr/>
            </a:pPr>
            <a:fld id="{71EB5108-2A28-43E6-A9B4-4E783EC073EF}" type="slidenum">
              <a:rPr lang="en-US" smtClean="0"/>
              <a:pPr>
                <a:defRPr/>
              </a:pPr>
              <a:t>9</a:t>
            </a:fld>
            <a:endParaRPr lang="en-US" sz="1400">
              <a:latin typeface="Times" pitchFamily="53" charset="0"/>
            </a:endParaRPr>
          </a:p>
        </p:txBody>
      </p:sp>
    </p:spTree>
    <p:extLst>
      <p:ext uri="{BB962C8B-B14F-4D97-AF65-F5344CB8AC3E}">
        <p14:creationId xmlns:p14="http://schemas.microsoft.com/office/powerpoint/2010/main" val="3526086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CBA new logo template">
  <a:themeElements>
    <a:clrScheme name="brand overview 2 8">
      <a:dk1>
        <a:srgbClr val="000000"/>
      </a:dk1>
      <a:lt1>
        <a:srgbClr val="FFFFFF"/>
      </a:lt1>
      <a:dk2>
        <a:srgbClr val="000000"/>
      </a:dk2>
      <a:lt2>
        <a:srgbClr val="808080"/>
      </a:lt2>
      <a:accent1>
        <a:srgbClr val="C9031B"/>
      </a:accent1>
      <a:accent2>
        <a:srgbClr val="3333CC"/>
      </a:accent2>
      <a:accent3>
        <a:srgbClr val="FFFFFF"/>
      </a:accent3>
      <a:accent4>
        <a:srgbClr val="000000"/>
      </a:accent4>
      <a:accent5>
        <a:srgbClr val="E1AAAB"/>
      </a:accent5>
      <a:accent6>
        <a:srgbClr val="2D2DB9"/>
      </a:accent6>
      <a:hlink>
        <a:srgbClr val="CCCCFF"/>
      </a:hlink>
      <a:folHlink>
        <a:srgbClr val="B2B2B2"/>
      </a:folHlink>
    </a:clrScheme>
    <a:fontScheme name="brand overview 2">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rand overview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and overview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and overview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and overview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and overview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and overview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and overview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rand overview 2 8">
        <a:dk1>
          <a:srgbClr val="000000"/>
        </a:dk1>
        <a:lt1>
          <a:srgbClr val="FFFFFF"/>
        </a:lt1>
        <a:dk2>
          <a:srgbClr val="000000"/>
        </a:dk2>
        <a:lt2>
          <a:srgbClr val="808080"/>
        </a:lt2>
        <a:accent1>
          <a:srgbClr val="C9031B"/>
        </a:accent1>
        <a:accent2>
          <a:srgbClr val="3333CC"/>
        </a:accent2>
        <a:accent3>
          <a:srgbClr val="FFFFFF"/>
        </a:accent3>
        <a:accent4>
          <a:srgbClr val="000000"/>
        </a:accent4>
        <a:accent5>
          <a:srgbClr val="E1AAAB"/>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CBA new logo template</Template>
  <TotalTime>15797</TotalTime>
  <Words>478</Words>
  <Application>Microsoft Office PowerPoint</Application>
  <PresentationFormat>On-screen Show (4:3)</PresentationFormat>
  <Paragraphs>57</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B Futura Bold</vt:lpstr>
      <vt:lpstr>Calibri</vt:lpstr>
      <vt:lpstr>Comic Sans MS</vt:lpstr>
      <vt:lpstr>Franklin Gothic Medium</vt:lpstr>
      <vt:lpstr>Helvetica</vt:lpstr>
      <vt:lpstr>Times</vt:lpstr>
      <vt:lpstr>CBA new logo template</vt:lpstr>
      <vt:lpstr> What is “Chinese” About  Chinese Multinationals?  </vt:lpstr>
      <vt:lpstr>PowerPoint Presentation</vt:lpstr>
      <vt:lpstr>Does MNC’s Nationality Matter?</vt:lpstr>
      <vt:lpstr>Answer: Yes, but…</vt:lpstr>
      <vt:lpstr>PowerPoint Presentation</vt:lpstr>
      <vt:lpstr>1. Stage of Evolution as an MNE</vt:lpstr>
      <vt:lpstr>PowerPoint Presentation</vt:lpstr>
      <vt:lpstr>Extent of Internationalization, DMNEs and EMNEs</vt:lpstr>
      <vt:lpstr>2. Global Context for Internationalization</vt:lpstr>
      <vt:lpstr>3. Government-Created Advantages</vt:lpstr>
      <vt:lpstr>PowerPoint Presentation</vt:lpstr>
      <vt:lpstr>Conclusions</vt:lpstr>
      <vt:lpstr>PowerPoint Presentation</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m.mazzola</dc:creator>
  <cp:lastModifiedBy>Ramamurti, Ravi</cp:lastModifiedBy>
  <cp:revision>215</cp:revision>
  <cp:lastPrinted>2012-04-04T20:50:51Z</cp:lastPrinted>
  <dcterms:created xsi:type="dcterms:W3CDTF">2009-08-17T17:45:13Z</dcterms:created>
  <dcterms:modified xsi:type="dcterms:W3CDTF">2018-10-18T01:48:40Z</dcterms:modified>
</cp:coreProperties>
</file>