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426" r:id="rId2"/>
    <p:sldId id="378" r:id="rId3"/>
    <p:sldId id="433" r:id="rId4"/>
    <p:sldId id="442" r:id="rId5"/>
    <p:sldId id="446" r:id="rId6"/>
    <p:sldId id="434" r:id="rId7"/>
    <p:sldId id="444" r:id="rId8"/>
    <p:sldId id="445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96" autoAdjust="0"/>
  </p:normalViewPr>
  <p:slideViewPr>
    <p:cSldViewPr>
      <p:cViewPr varScale="1">
        <p:scale>
          <a:sx n="58" d="100"/>
          <a:sy n="5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58" y="-108"/>
      </p:cViewPr>
      <p:guideLst>
        <p:guide orient="horz" pos="3024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unctad.unctad.org\shares\P-Drive\giroud\My%20Documents\WIR%2014\WIR%2014%20Final%20versions%20&amp;%20Press%20Launch\Figure%20IV.3%20and%20IV.5%20AG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1874017285422479E-2"/>
          <c:y val="2.6896912700706953E-2"/>
          <c:w val="0.92845528455284554"/>
          <c:h val="0.7875319033396687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8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bg1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0"/>
                  <c:y val="-0.393518518518518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32407407407407401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1.4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77777777777779E-3"/>
                  <c:y val="-0.263888888888888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IV.3(2) '!$B$10:$D$10</c:f>
              <c:strCache>
                <c:ptCount val="3"/>
                <c:pt idx="0">
                  <c:v>Total annual investment needs</c:v>
                </c:pt>
                <c:pt idx="1">
                  <c:v>Current annual investment</c:v>
                </c:pt>
                <c:pt idx="2">
                  <c:v>Annual investment gap</c:v>
                </c:pt>
              </c:strCache>
            </c:strRef>
          </c:cat>
          <c:val>
            <c:numRef>
              <c:f>'Figure IV.3(2) '!$B$11:$D$11</c:f>
              <c:numCache>
                <c:formatCode>General</c:formatCode>
                <c:ptCount val="3"/>
                <c:pt idx="0" formatCode="0.0">
                  <c:v>3.9</c:v>
                </c:pt>
                <c:pt idx="1">
                  <c:v>2.5</c:v>
                </c:pt>
                <c:pt idx="2">
                  <c:v>2.5</c:v>
                </c:pt>
              </c:numCache>
            </c:numRef>
          </c:val>
        </c:ser>
        <c:ser>
          <c:idx val="1"/>
          <c:order val="1"/>
          <c:invertIfNegative val="0"/>
          <c:dPt>
            <c:idx val="1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/>
              </a:solidFill>
            </c:spPr>
          </c:dPt>
          <c:cat>
            <c:strRef>
              <c:f>'Figure IV.3(2) '!$B$10:$D$10</c:f>
              <c:strCache>
                <c:ptCount val="3"/>
                <c:pt idx="0">
                  <c:v>Total annual investment needs</c:v>
                </c:pt>
                <c:pt idx="1">
                  <c:v>Current annual investment</c:v>
                </c:pt>
                <c:pt idx="2">
                  <c:v>Annual investment gap</c:v>
                </c:pt>
              </c:strCache>
            </c:strRef>
          </c:cat>
          <c:val>
            <c:numRef>
              <c:f>'Figure IV.3(2) '!$B$12:$D$12</c:f>
              <c:numCache>
                <c:formatCode>General</c:formatCode>
                <c:ptCount val="3"/>
                <c:pt idx="0">
                  <c:v>0</c:v>
                </c:pt>
                <c:pt idx="1">
                  <c:v>1.4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409728"/>
        <c:axId val="36411264"/>
      </c:barChart>
      <c:catAx>
        <c:axId val="36409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6411264"/>
        <c:crosses val="autoZero"/>
        <c:auto val="1"/>
        <c:lblAlgn val="ctr"/>
        <c:lblOffset val="100"/>
        <c:noMultiLvlLbl val="0"/>
      </c:catAx>
      <c:valAx>
        <c:axId val="364112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6409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6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FDC4A-FB8B-43AF-AA8C-AAC2944F10D3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069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 smtClean="0"/>
              <a:t>BMAN73632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6" y="9119069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EDCCF-3AC6-41DB-863E-9901905D1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333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0486B-9A0F-4E39-BF86-EC6DFF6A13C0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57F79-A54D-4028-AF62-B761B4272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11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57F79-A54D-4028-AF62-B761B427253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263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414338"/>
            <a:ext cx="4233863" cy="3175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EAB58-878B-49E2-8C10-E5BAF5B6487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531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en-US" smtClean="0"/>
          </a:p>
        </p:txBody>
      </p:sp>
      <p:sp>
        <p:nvSpPr>
          <p:cNvPr id="4710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82296" fontAlgn="base">
              <a:spcBef>
                <a:spcPct val="0"/>
              </a:spcBef>
              <a:spcAft>
                <a:spcPct val="0"/>
              </a:spcAft>
            </a:pPr>
            <a:fld id="{6A925B32-9232-4C08-A6FE-CD1BBC320C09}" type="slidenum">
              <a:rPr lang="de-DE" altLang="en-US" smtClean="0">
                <a:latin typeface="Times New Roman" pitchFamily="18" charset="0"/>
                <a:cs typeface="Times New Roman" pitchFamily="18" charset="0"/>
              </a:rPr>
              <a:pPr defTabSz="882296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57F79-A54D-4028-AF62-B761B42725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572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57F79-A54D-4028-AF62-B761B42725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893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920" indent="-228920" eaLnBrk="1" hangingPunct="1">
              <a:spcBef>
                <a:spcPct val="0"/>
              </a:spcBef>
              <a:buAutoNum type="arabicParenBoth"/>
            </a:pPr>
            <a:endParaRPr lang="en-US" b="1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C032C6-2B1B-4DA4-83CC-CD5F12C43E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57F79-A54D-4028-AF62-B761B42725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687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414338"/>
            <a:ext cx="4233863" cy="3175000"/>
          </a:xfrm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17C910-904B-4332-A372-31402DF3F2F3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rand_ppt_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" y="0"/>
            <a:ext cx="9229725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S:\Marketing\1 - Marketing &amp; Communications\Branding\Logos\Alliance MBS logos\AMBS_White for coloured background\AMBS_White for coloured background\AMBS_TAB_all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9" y="509592"/>
            <a:ext cx="2060575" cy="8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517533" y="2809875"/>
            <a:ext cx="701357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499813"/>
            <a:ext cx="7105650" cy="1143000"/>
          </a:xfrm>
        </p:spPr>
        <p:txBody>
          <a:bodyPr>
            <a:normAutofit/>
          </a:bodyPr>
          <a:lstStyle>
            <a:lvl1pPr>
              <a:defRPr sz="3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1" y="4415692"/>
            <a:ext cx="4388338" cy="889000"/>
          </a:xfrm>
        </p:spPr>
        <p:txBody>
          <a:bodyPr/>
          <a:lstStyle>
            <a:lvl1pPr marL="0">
              <a:defRPr sz="2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126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98506" y="1768237"/>
            <a:ext cx="4180987" cy="3965819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831868" y="1768289"/>
            <a:ext cx="1850291" cy="1913941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31868" y="3820166"/>
            <a:ext cx="1850291" cy="1913941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34558" y="1768289"/>
            <a:ext cx="1850291" cy="1913941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834558" y="3820159"/>
            <a:ext cx="1850291" cy="191394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19113" y="2305099"/>
            <a:ext cx="654050" cy="6540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20825" y="2305099"/>
            <a:ext cx="654050" cy="65405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19113" y="3211515"/>
            <a:ext cx="654050" cy="6556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20825" y="3211515"/>
            <a:ext cx="654050" cy="65563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257551" y="2305099"/>
            <a:ext cx="976313" cy="654051"/>
          </a:xfrm>
          <a:prstGeom prst="wedgeEllipseCallout">
            <a:avLst/>
          </a:prstGeom>
          <a:solidFill>
            <a:srgbClr val="66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660099"/>
              </a:solidFill>
              <a:latin typeface="Calibri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519618" y="2305099"/>
            <a:ext cx="976312" cy="654051"/>
          </a:xfrm>
          <a:prstGeom prst="wedgeEllipseCallou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3257551" y="3211515"/>
            <a:ext cx="976313" cy="655637"/>
          </a:xfrm>
          <a:prstGeom prst="wedgeEllipseCallou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519618" y="3211515"/>
            <a:ext cx="976312" cy="655637"/>
          </a:xfrm>
          <a:prstGeom prst="wedgeEllipseCallou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6537356" y="2305099"/>
            <a:ext cx="760413" cy="654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7618413" y="2305099"/>
            <a:ext cx="760412" cy="654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6537356" y="3211515"/>
            <a:ext cx="760413" cy="655637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7618413" y="3211515"/>
            <a:ext cx="760412" cy="655637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79469" y="4391084"/>
            <a:ext cx="827087" cy="40957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624044" y="4391084"/>
            <a:ext cx="828675" cy="409575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79469" y="5138797"/>
            <a:ext cx="827087" cy="409575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624044" y="5138797"/>
            <a:ext cx="828675" cy="409575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24263" y="4254501"/>
            <a:ext cx="609600" cy="6111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91069" y="4254501"/>
            <a:ext cx="611187" cy="6111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24263" y="5081647"/>
            <a:ext cx="609600" cy="6111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91069" y="5081647"/>
            <a:ext cx="611187" cy="61118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16650" y="4254501"/>
            <a:ext cx="1081088" cy="6111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59678" y="4254501"/>
            <a:ext cx="1081088" cy="6111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16650" y="5081647"/>
            <a:ext cx="1081088" cy="6111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59678" y="5081647"/>
            <a:ext cx="1081088" cy="61118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96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097215" y="479430"/>
            <a:ext cx="5543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800" smtClean="0">
                <a:solidFill>
                  <a:prstClr val="black"/>
                </a:solidFill>
              </a:rPr>
              <a:t>To add any of these shapes to your presentation: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prstClr val="black"/>
                </a:solidFill>
              </a:rPr>
              <a:t>Open the Slide Master View and copy the desired object(s), close the Slide Master View and paste the object(s) onto your slide layout.</a:t>
            </a:r>
          </a:p>
        </p:txBody>
      </p:sp>
    </p:spTree>
    <p:extLst>
      <p:ext uri="{BB962C8B-B14F-4D97-AF65-F5344CB8AC3E}">
        <p14:creationId xmlns:p14="http://schemas.microsoft.com/office/powerpoint/2010/main" val="3885750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ith Image Ins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5933" y="1846445"/>
            <a:ext cx="4280877" cy="288619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846387"/>
            <a:ext cx="3763108" cy="452315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75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84786"/>
            <a:ext cx="7772400" cy="4464495"/>
          </a:xfrm>
          <a:solidFill>
            <a:srgbClr val="6D009D"/>
          </a:solidFill>
          <a:ln>
            <a:solidFill>
              <a:srgbClr val="6D009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FontTx/>
              <a:buNone/>
              <a:def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800100" indent="-342900">
              <a:buFont typeface="Wingdings" panose="05000000000000000000" pitchFamily="2" charset="2"/>
              <a:buChar char="v"/>
              <a:defRPr sz="3600"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</a:defRPr>
            </a:lvl3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7995" y="6453337"/>
            <a:ext cx="2272811" cy="26814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0277" y="6453337"/>
            <a:ext cx="3323446" cy="26814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3337"/>
            <a:ext cx="2133600" cy="268140"/>
          </a:xfrm>
          <a:prstGeom prst="rect">
            <a:avLst/>
          </a:prstGeom>
        </p:spPr>
        <p:txBody>
          <a:bodyPr/>
          <a:lstStyle/>
          <a:p>
            <a:fld id="{6DCEAD76-61F9-4301-80A9-32A31340ABA4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67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345287"/>
            <a:ext cx="190500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ftr" sz="quarter" idx="11"/>
          </p:nvPr>
        </p:nvSpPr>
        <p:spPr>
          <a:xfrm>
            <a:off x="6019800" y="6345287"/>
            <a:ext cx="289560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3400" y="6345287"/>
            <a:ext cx="83820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895B0-B06A-4454-9A02-B7BC227C263D}" type="slidenum">
              <a:rPr lang="nb-NO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37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9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10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345287"/>
            <a:ext cx="190500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1"/>
          </p:nvPr>
        </p:nvSpPr>
        <p:spPr>
          <a:xfrm>
            <a:off x="6019800" y="6345287"/>
            <a:ext cx="289560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3400" y="6345287"/>
            <a:ext cx="83820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004E2-7F23-4910-B02B-EB390635A414}" type="slidenum">
              <a:rPr lang="nb-NO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7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3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18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8031" y="1817739"/>
            <a:ext cx="2081213" cy="1973263"/>
          </a:xfrm>
        </p:spPr>
        <p:txBody>
          <a:bodyPr rtlCol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735386" y="1710232"/>
            <a:ext cx="5128835" cy="4194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735263" y="3106665"/>
            <a:ext cx="5128968" cy="2940539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735266" y="2452747"/>
            <a:ext cx="5128161" cy="42923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21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53210"/>
            <a:ext cx="4040188" cy="320515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3253210"/>
            <a:ext cx="4041775" cy="320515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7200" y="2745205"/>
            <a:ext cx="8229600" cy="380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973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641236"/>
            <a:ext cx="3303588" cy="471511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able Placeholder 15"/>
          <p:cNvSpPr>
            <a:spLocks noGrp="1"/>
          </p:cNvSpPr>
          <p:nvPr>
            <p:ph type="tbl" sz="quarter" idx="15"/>
          </p:nvPr>
        </p:nvSpPr>
        <p:spPr>
          <a:xfrm>
            <a:off x="3868739" y="1641231"/>
            <a:ext cx="4818062" cy="4715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3656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0" y="1611925"/>
            <a:ext cx="9144000" cy="524607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Ins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5933" y="1846445"/>
            <a:ext cx="4280877" cy="288619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846387"/>
            <a:ext cx="3763108" cy="452315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98506" y="1768237"/>
            <a:ext cx="8188325" cy="3965819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6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949605" y="382588"/>
            <a:ext cx="5737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68477"/>
            <a:ext cx="82296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28" name="Picture 8" descr="S:\Marketing\1 - Marketing &amp; Communications\Campaigns\Lord Alliance name change\Alliance MBS logos\AMBS_White backgrounds\AMBS_White backgrounds\AMBS_TAB_col_white_backgroun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2" y="509592"/>
            <a:ext cx="2060575" cy="8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98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ts val="100"/>
        </a:spcAft>
        <a:defRPr sz="2400" b="1" kern="1200">
          <a:solidFill>
            <a:srgbClr val="474747"/>
          </a:solidFill>
          <a:latin typeface="Arial"/>
          <a:ea typeface="Geneva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ts val="100"/>
        </a:spcAft>
        <a:defRPr sz="2400" b="1">
          <a:solidFill>
            <a:srgbClr val="474747"/>
          </a:solidFill>
          <a:latin typeface="Arial" charset="0"/>
          <a:ea typeface="Geneva" charset="0"/>
          <a:cs typeface="Geneva" charset="0"/>
        </a:defRPr>
      </a:lvl2pPr>
      <a:lvl3pPr algn="l" defTabSz="457200" rtl="0" eaLnBrk="1" fontAlgn="base" hangingPunct="1">
        <a:spcBef>
          <a:spcPct val="0"/>
        </a:spcBef>
        <a:spcAft>
          <a:spcPts val="100"/>
        </a:spcAft>
        <a:defRPr sz="2400" b="1">
          <a:solidFill>
            <a:srgbClr val="474747"/>
          </a:solidFill>
          <a:latin typeface="Arial" charset="0"/>
          <a:ea typeface="Geneva" charset="0"/>
          <a:cs typeface="Geneva" charset="0"/>
        </a:defRPr>
      </a:lvl3pPr>
      <a:lvl4pPr algn="l" defTabSz="457200" rtl="0" eaLnBrk="1" fontAlgn="base" hangingPunct="1">
        <a:spcBef>
          <a:spcPct val="0"/>
        </a:spcBef>
        <a:spcAft>
          <a:spcPts val="100"/>
        </a:spcAft>
        <a:defRPr sz="2400" b="1">
          <a:solidFill>
            <a:srgbClr val="474747"/>
          </a:solidFill>
          <a:latin typeface="Arial" charset="0"/>
          <a:ea typeface="Geneva" charset="0"/>
          <a:cs typeface="Geneva" charset="0"/>
        </a:defRPr>
      </a:lvl4pPr>
      <a:lvl5pPr algn="l" defTabSz="457200" rtl="0" eaLnBrk="1" fontAlgn="base" hangingPunct="1">
        <a:spcBef>
          <a:spcPct val="0"/>
        </a:spcBef>
        <a:spcAft>
          <a:spcPts val="100"/>
        </a:spcAft>
        <a:defRPr sz="2400" b="1">
          <a:solidFill>
            <a:srgbClr val="474747"/>
          </a:solidFill>
          <a:latin typeface="Arial" charset="0"/>
          <a:ea typeface="Geneva" charset="0"/>
          <a:cs typeface="Geneva" charset="0"/>
        </a:defRPr>
      </a:lvl5pPr>
      <a:lvl6pPr marL="457200" algn="l" defTabSz="457200" rtl="0" eaLnBrk="1" fontAlgn="base" hangingPunct="1">
        <a:spcBef>
          <a:spcPct val="0"/>
        </a:spcBef>
        <a:spcAft>
          <a:spcPts val="100"/>
        </a:spcAft>
        <a:defRPr sz="2400" b="1">
          <a:solidFill>
            <a:srgbClr val="474747"/>
          </a:solidFill>
          <a:latin typeface="Calibri" charset="0"/>
          <a:ea typeface="Geneva" charset="0"/>
          <a:cs typeface="Geneva" charset="0"/>
        </a:defRPr>
      </a:lvl6pPr>
      <a:lvl7pPr marL="914400" algn="l" defTabSz="457200" rtl="0" eaLnBrk="1" fontAlgn="base" hangingPunct="1">
        <a:spcBef>
          <a:spcPct val="0"/>
        </a:spcBef>
        <a:spcAft>
          <a:spcPts val="100"/>
        </a:spcAft>
        <a:defRPr sz="2400" b="1">
          <a:solidFill>
            <a:srgbClr val="474747"/>
          </a:solidFill>
          <a:latin typeface="Calibri" charset="0"/>
          <a:ea typeface="Geneva" charset="0"/>
          <a:cs typeface="Geneva" charset="0"/>
        </a:defRPr>
      </a:lvl7pPr>
      <a:lvl8pPr marL="1371600" algn="l" defTabSz="457200" rtl="0" eaLnBrk="1" fontAlgn="base" hangingPunct="1">
        <a:spcBef>
          <a:spcPct val="0"/>
        </a:spcBef>
        <a:spcAft>
          <a:spcPts val="100"/>
        </a:spcAft>
        <a:defRPr sz="2400" b="1">
          <a:solidFill>
            <a:srgbClr val="474747"/>
          </a:solidFill>
          <a:latin typeface="Calibri" charset="0"/>
          <a:ea typeface="Geneva" charset="0"/>
          <a:cs typeface="Geneva" charset="0"/>
        </a:defRPr>
      </a:lvl8pPr>
      <a:lvl9pPr marL="1828800" algn="l" defTabSz="457200" rtl="0" eaLnBrk="1" fontAlgn="base" hangingPunct="1">
        <a:spcBef>
          <a:spcPct val="0"/>
        </a:spcBef>
        <a:spcAft>
          <a:spcPts val="100"/>
        </a:spcAft>
        <a:defRPr sz="2400" b="1">
          <a:solidFill>
            <a:srgbClr val="474747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rgbClr val="474747"/>
          </a:solidFill>
          <a:latin typeface="Arial"/>
          <a:ea typeface="Geneva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474747"/>
          </a:solidFill>
          <a:latin typeface="Arial"/>
          <a:ea typeface="Geneva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 pitchFamily="-96" charset="0"/>
        <a:buChar char="-"/>
        <a:defRPr sz="1400" kern="1200">
          <a:solidFill>
            <a:srgbClr val="474747"/>
          </a:solidFill>
          <a:latin typeface="Arial"/>
          <a:ea typeface="Geneva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474747"/>
          </a:solidFill>
          <a:latin typeface="Arial"/>
          <a:ea typeface="Geneva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474747"/>
          </a:solidFill>
          <a:latin typeface="Arial"/>
          <a:ea typeface="Geneva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416824" cy="1440160"/>
          </a:xfrm>
          <a:noFill/>
        </p:spPr>
        <p:txBody>
          <a:bodyPr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dirty="0"/>
              <a:t>“Differential impact of EMNEs (compared to developed country MNEs) in emerging markets”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691480" y="4869160"/>
            <a:ext cx="6400800" cy="129614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2400" dirty="0" err="1" smtClean="0">
                <a:solidFill>
                  <a:schemeClr val="bg1"/>
                </a:solidFill>
                <a:latin typeface="+mj-lt"/>
              </a:rPr>
              <a:t>Prof.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+mj-lt"/>
              </a:rPr>
              <a:t>Dr.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+mj-lt"/>
              </a:rPr>
              <a:t>Axèle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 Giroud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096000" y="5105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2339975" y="1844675"/>
            <a:ext cx="10080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1565176"/>
            <a:ext cx="6400800" cy="99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kern="1200">
                <a:solidFill>
                  <a:srgbClr val="474747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474747"/>
                </a:solidFill>
                <a:latin typeface="Arial"/>
                <a:ea typeface="Geneva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96" charset="0"/>
              <a:buChar char="-"/>
              <a:defRPr sz="1400" kern="1200">
                <a:solidFill>
                  <a:srgbClr val="474747"/>
                </a:solidFill>
                <a:latin typeface="Arial"/>
                <a:ea typeface="Geneva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474747"/>
                </a:solidFill>
                <a:latin typeface="Arial"/>
                <a:ea typeface="Geneva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474747"/>
                </a:solidFill>
                <a:latin typeface="Arial"/>
                <a:ea typeface="Genev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solidFill>
                  <a:schemeClr val="bg1"/>
                </a:solidFill>
                <a:latin typeface="+mj-lt"/>
              </a:rPr>
              <a:t>Copenhagen Business School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+mj-lt"/>
              </a:rPr>
              <a:t>6</a:t>
            </a:r>
            <a:r>
              <a:rPr lang="en-GB" sz="1400" baseline="30000" dirty="0" smtClean="0">
                <a:solidFill>
                  <a:schemeClr val="bg1"/>
                </a:solidFill>
                <a:latin typeface="+mj-lt"/>
              </a:rPr>
              <a:t>th</a:t>
            </a:r>
            <a:r>
              <a:rPr lang="en-GB" sz="1400" dirty="0" smtClean="0">
                <a:solidFill>
                  <a:schemeClr val="bg1"/>
                </a:solidFill>
                <a:latin typeface="+mj-lt"/>
              </a:rPr>
              <a:t> Conference 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+mj-lt"/>
              </a:rPr>
              <a:t>‘Emerging Multinationals’: Outward Investment From Emerging Economies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+mj-lt"/>
              </a:rPr>
              <a:t>11</a:t>
            </a:r>
            <a:r>
              <a:rPr lang="en-GB" sz="1400" baseline="30000" dirty="0" smtClean="0">
                <a:solidFill>
                  <a:schemeClr val="bg1"/>
                </a:solidFill>
                <a:latin typeface="+mj-lt"/>
              </a:rPr>
              <a:t>th</a:t>
            </a:r>
            <a:r>
              <a:rPr lang="en-GB" sz="1400" dirty="0" smtClean="0">
                <a:solidFill>
                  <a:schemeClr val="bg1"/>
                </a:solidFill>
                <a:latin typeface="+mj-lt"/>
              </a:rPr>
              <a:t>/12</a:t>
            </a:r>
            <a:r>
              <a:rPr lang="en-GB" sz="1400" baseline="30000" dirty="0" smtClean="0">
                <a:solidFill>
                  <a:schemeClr val="bg1"/>
                </a:solidFill>
                <a:latin typeface="+mj-lt"/>
              </a:rPr>
              <a:t>th</a:t>
            </a:r>
            <a:r>
              <a:rPr lang="en-GB" sz="1400" dirty="0" smtClean="0">
                <a:solidFill>
                  <a:schemeClr val="bg1"/>
                </a:solidFill>
                <a:latin typeface="+mj-lt"/>
              </a:rPr>
              <a:t> October 2018</a:t>
            </a:r>
          </a:p>
          <a:p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802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22042" r="40233" b="10945"/>
          <a:stretch/>
        </p:blipFill>
        <p:spPr bwMode="auto">
          <a:xfrm>
            <a:off x="611561" y="4379276"/>
            <a:ext cx="2592287" cy="206871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0927" y="6536378"/>
            <a:ext cx="67133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dirty="0" smtClean="0"/>
              <a:t>Source: </a:t>
            </a:r>
            <a:r>
              <a:rPr lang="en-US" sz="1200" b="0" dirty="0" smtClean="0"/>
              <a:t>UNCTAD (2017: p.2) </a:t>
            </a:r>
            <a:r>
              <a:rPr lang="en-US" sz="1200" b="0" i="1" dirty="0" smtClean="0"/>
              <a:t>World Investment Report: Investment and the Digital Economy.</a:t>
            </a:r>
            <a:endParaRPr lang="en-US" sz="1200" b="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7" r="1219" b="3489"/>
          <a:stretch/>
        </p:blipFill>
        <p:spPr bwMode="auto">
          <a:xfrm>
            <a:off x="7740352" y="5434255"/>
            <a:ext cx="1259632" cy="130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660232" y="4437112"/>
            <a:ext cx="23903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dirty="0" smtClean="0"/>
              <a:t>Source: </a:t>
            </a:r>
            <a:r>
              <a:rPr lang="en-US" sz="1200" b="0" dirty="0" smtClean="0"/>
              <a:t>WTO  (2017) </a:t>
            </a:r>
            <a:r>
              <a:rPr lang="en-US" sz="1200" b="0" i="1" dirty="0" smtClean="0"/>
              <a:t>World Trade Statistics 2017</a:t>
            </a:r>
            <a:endParaRPr lang="en-US" sz="1200" b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6" t="8856" r="34261" b="20519"/>
          <a:stretch/>
        </p:blipFill>
        <p:spPr bwMode="auto">
          <a:xfrm>
            <a:off x="3534374" y="4365104"/>
            <a:ext cx="1554805" cy="210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8" t="16912" r="35456" b="11081"/>
          <a:stretch/>
        </p:blipFill>
        <p:spPr bwMode="auto">
          <a:xfrm>
            <a:off x="5129827" y="4365104"/>
            <a:ext cx="1458397" cy="210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14623" r="32374" b="6250"/>
          <a:stretch/>
        </p:blipFill>
        <p:spPr bwMode="auto">
          <a:xfrm>
            <a:off x="5868144" y="1484784"/>
            <a:ext cx="2239578" cy="273152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2483768" y="260648"/>
            <a:ext cx="666023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ts val="100"/>
              </a:spcAft>
              <a:defRPr sz="2400" b="1" kern="1200">
                <a:solidFill>
                  <a:srgbClr val="474747"/>
                </a:solidFill>
                <a:latin typeface="Arial"/>
                <a:ea typeface="Geneva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ts val="100"/>
              </a:spcAft>
              <a:defRPr sz="2400" b="1">
                <a:solidFill>
                  <a:srgbClr val="474747"/>
                </a:solidFill>
                <a:latin typeface="Arial" charset="0"/>
                <a:ea typeface="Geneva" charset="0"/>
                <a:cs typeface="Geneva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ts val="100"/>
              </a:spcAft>
              <a:defRPr sz="2400" b="1">
                <a:solidFill>
                  <a:srgbClr val="474747"/>
                </a:solidFill>
                <a:latin typeface="Arial" charset="0"/>
                <a:ea typeface="Geneva" charset="0"/>
                <a:cs typeface="Geneva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ts val="100"/>
              </a:spcAft>
              <a:defRPr sz="2400" b="1">
                <a:solidFill>
                  <a:srgbClr val="474747"/>
                </a:solidFill>
                <a:latin typeface="Arial" charset="0"/>
                <a:ea typeface="Geneva" charset="0"/>
                <a:cs typeface="Geneva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ts val="100"/>
              </a:spcAft>
              <a:defRPr sz="2400" b="1">
                <a:solidFill>
                  <a:srgbClr val="474747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ts val="100"/>
              </a:spcAft>
              <a:defRPr sz="2400" b="1">
                <a:solidFill>
                  <a:srgbClr val="474747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ts val="100"/>
              </a:spcAft>
              <a:defRPr sz="2400" b="1">
                <a:solidFill>
                  <a:srgbClr val="474747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ts val="100"/>
              </a:spcAft>
              <a:defRPr sz="2400" b="1">
                <a:solidFill>
                  <a:srgbClr val="474747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ts val="100"/>
              </a:spcAft>
              <a:defRPr sz="2400" b="1">
                <a:solidFill>
                  <a:srgbClr val="474747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altLang="en-US" sz="2200" dirty="0">
                <a:solidFill>
                  <a:schemeClr val="tx2"/>
                </a:solidFill>
              </a:rPr>
              <a:t>Emerging Markets are Seeking FDI from EMNEs</a:t>
            </a:r>
            <a:endParaRPr lang="en-GB" sz="2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2" t="20746" r="36648" b="11393"/>
          <a:stretch/>
        </p:blipFill>
        <p:spPr bwMode="auto">
          <a:xfrm>
            <a:off x="2627784" y="1470926"/>
            <a:ext cx="2780463" cy="275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7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2600673" y="426368"/>
            <a:ext cx="5931767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ko-KR" sz="2400" dirty="0" smtClean="0">
                <a:solidFill>
                  <a:srgbClr val="7030A0"/>
                </a:solidFill>
                <a:ea typeface="굴림" charset="-127"/>
              </a:rPr>
              <a:t>Research Gaps in FDI impact Research</a:t>
            </a:r>
            <a:endParaRPr lang="de-DE" altLang="en-US" sz="2400" dirty="0" smtClean="0">
              <a:solidFill>
                <a:srgbClr val="7030A0"/>
              </a:solidFill>
            </a:endParaRPr>
          </a:p>
        </p:txBody>
      </p:sp>
      <p:sp>
        <p:nvSpPr>
          <p:cNvPr id="46082" name="Inhaltsplatzhalter 5"/>
          <p:cNvSpPr>
            <a:spLocks noGrp="1"/>
          </p:cNvSpPr>
          <p:nvPr>
            <p:ph idx="1"/>
          </p:nvPr>
        </p:nvSpPr>
        <p:spPr>
          <a:xfrm>
            <a:off x="539552" y="1555576"/>
            <a:ext cx="8001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 smtClean="0">
                <a:solidFill>
                  <a:srgbClr val="7030A0"/>
                </a:solidFill>
              </a:rPr>
              <a:t>Current Knowledge</a:t>
            </a:r>
            <a:endParaRPr lang="en-GB" altLang="en-US" sz="1800" b="1" dirty="0" smtClean="0">
              <a:solidFill>
                <a:srgbClr val="7030A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dirty="0" smtClean="0">
                <a:solidFill>
                  <a:schemeClr val="tx1"/>
                </a:solidFill>
              </a:rPr>
              <a:t>Large literature on FDI &amp; growth, and on </a:t>
            </a:r>
            <a:r>
              <a:rPr lang="en-GB" altLang="en-US" sz="1800" dirty="0" err="1" smtClean="0">
                <a:solidFill>
                  <a:schemeClr val="tx1"/>
                </a:solidFill>
              </a:rPr>
              <a:t>spillovers</a:t>
            </a:r>
            <a:r>
              <a:rPr lang="en-GB" altLang="en-US" sz="1800" dirty="0" smtClean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tx1"/>
                </a:solidFill>
              </a:rPr>
              <a:t>Emerging literature on vertical linkages , especially backward linkages in developing countries context</a:t>
            </a:r>
            <a:endParaRPr lang="en-GB" altLang="en-US" sz="1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800" b="1" dirty="0" smtClean="0">
                <a:solidFill>
                  <a:srgbClr val="7030A0"/>
                </a:solidFill>
              </a:rPr>
              <a:t>Traditional Assumptions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dirty="0" smtClean="0">
                <a:solidFill>
                  <a:schemeClr val="tx1"/>
                </a:solidFill>
              </a:rPr>
              <a:t>Foreign firms are technologically homogeneous: attention drawn to technological gap between home and host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tx1"/>
                </a:solidFill>
              </a:rPr>
              <a:t>Costless knowledge transfer between foreign and local firms</a:t>
            </a:r>
            <a:endParaRPr lang="en-GB" altLang="en-US" sz="1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ko-KR" sz="1800" b="1" dirty="0" smtClean="0">
                <a:solidFill>
                  <a:srgbClr val="7030A0"/>
                </a:solidFill>
                <a:ea typeface="굴림" charset="-127"/>
              </a:rPr>
              <a:t>Supply-side considerations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ko-KR" sz="1800" dirty="0" smtClean="0">
                <a:solidFill>
                  <a:schemeClr val="tx1"/>
                </a:solidFill>
                <a:ea typeface="굴림" charset="-127"/>
              </a:rPr>
              <a:t>Emerging literature shows importance of country of origin, ownership and entry mode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altLang="ko-KR" sz="1800" b="1" dirty="0" smtClean="0">
                <a:solidFill>
                  <a:srgbClr val="7030A0"/>
                </a:solidFill>
                <a:ea typeface="굴림" charset="-127"/>
              </a:rPr>
              <a:t>Demand-side considerations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ko-KR" sz="1800" dirty="0" smtClean="0">
                <a:solidFill>
                  <a:schemeClr val="tx1"/>
                </a:solidFill>
                <a:ea typeface="굴림" charset="-127"/>
              </a:rPr>
              <a:t>Studies have shown the importance of host environment, and critical role of absorptive capacity</a:t>
            </a:r>
            <a:endParaRPr lang="en-GB" altLang="en-US" sz="1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800" b="1" dirty="0" smtClean="0">
                <a:solidFill>
                  <a:srgbClr val="7030A0"/>
                </a:solidFill>
              </a:rPr>
              <a:t>The gap in literature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tx1"/>
                </a:solidFill>
              </a:rPr>
              <a:t>Rising body of literature looking at MNE heterogeneity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tx1"/>
                </a:solidFill>
              </a:rPr>
              <a:t>Insufficient </a:t>
            </a:r>
            <a:r>
              <a:rPr lang="en-GB" altLang="en-US" sz="1800" dirty="0" smtClean="0">
                <a:solidFill>
                  <a:schemeClr val="tx1"/>
                </a:solidFill>
              </a:rPr>
              <a:t>attention paid to EMNEs’ impact in emerging markets</a:t>
            </a:r>
            <a:endParaRPr lang="en-US" altLang="en-US" sz="18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dirty="0" smtClean="0">
                <a:solidFill>
                  <a:schemeClr val="tx1"/>
                </a:solidFill>
              </a:rPr>
              <a:t>When would EMNEs FDI not be welfare improving ?</a:t>
            </a:r>
            <a:endParaRPr lang="en-US" alt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</a:rPr>
              <a:t>Why might impact of EMNEs differ from DMNEs in emerging countries</a:t>
            </a:r>
            <a:r>
              <a:rPr lang="en-US" altLang="en-US" dirty="0" smtClean="0">
                <a:solidFill>
                  <a:schemeClr val="tx2"/>
                </a:solidFill>
              </a:rPr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420888"/>
            <a:ext cx="8003232" cy="396044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b="1" i="1" dirty="0" smtClean="0">
                <a:solidFill>
                  <a:schemeClr val="tx1"/>
                </a:solidFill>
              </a:rPr>
              <a:t>EMNE impact is likely to differ because: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AutoNum type="arabicParenBoth"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rgbClr val="7030A0"/>
                </a:solidFill>
              </a:rPr>
              <a:t>EMNEs’ </a:t>
            </a:r>
            <a:r>
              <a:rPr lang="en-GB" dirty="0">
                <a:solidFill>
                  <a:srgbClr val="7030A0"/>
                </a:solidFill>
              </a:rPr>
              <a:t>unique firm-specific advantages </a:t>
            </a:r>
            <a:endParaRPr lang="en-GB" dirty="0" smtClean="0">
              <a:solidFill>
                <a:schemeClr val="tx1"/>
              </a:solidFill>
            </a:endParaRPr>
          </a:p>
          <a:p>
            <a:pPr lvl="1">
              <a:spcBef>
                <a:spcPct val="5000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Firm Advantages &amp; the home country </a:t>
            </a:r>
            <a:r>
              <a:rPr lang="en-GB" dirty="0" smtClean="0">
                <a:solidFill>
                  <a:schemeClr val="tx1"/>
                </a:solidFill>
              </a:rPr>
              <a:t>(Rugman, 2009; </a:t>
            </a:r>
            <a:r>
              <a:rPr lang="en-GB" dirty="0" err="1" smtClean="0">
                <a:solidFill>
                  <a:schemeClr val="tx1"/>
                </a:solidFill>
              </a:rPr>
              <a:t>Hennart</a:t>
            </a:r>
            <a:r>
              <a:rPr lang="en-GB" dirty="0" smtClean="0">
                <a:solidFill>
                  <a:schemeClr val="tx1"/>
                </a:solidFill>
              </a:rPr>
              <a:t>, 2012; Cuervo-Cazurra &amp; </a:t>
            </a:r>
            <a:r>
              <a:rPr lang="en-GB" dirty="0" err="1" smtClean="0">
                <a:solidFill>
                  <a:schemeClr val="tx1"/>
                </a:solidFill>
              </a:rPr>
              <a:t>Ramamurti</a:t>
            </a:r>
            <a:r>
              <a:rPr lang="en-GB" dirty="0" smtClean="0">
                <a:solidFill>
                  <a:schemeClr val="tx1"/>
                </a:solidFill>
              </a:rPr>
              <a:t>, 2014; Narula &amp; </a:t>
            </a:r>
            <a:r>
              <a:rPr lang="en-GB" dirty="0" err="1" smtClean="0">
                <a:solidFill>
                  <a:schemeClr val="tx1"/>
                </a:solidFill>
              </a:rPr>
              <a:t>Kodiyat</a:t>
            </a:r>
            <a:r>
              <a:rPr lang="en-GB" dirty="0" smtClean="0">
                <a:solidFill>
                  <a:schemeClr val="tx1"/>
                </a:solidFill>
              </a:rPr>
              <a:t>, 2016; </a:t>
            </a:r>
            <a:r>
              <a:rPr lang="en-GB" dirty="0" err="1" smtClean="0">
                <a:solidFill>
                  <a:schemeClr val="tx1"/>
                </a:solidFill>
              </a:rPr>
              <a:t>Hobdari</a:t>
            </a:r>
            <a:r>
              <a:rPr lang="en-GB" dirty="0" smtClean="0">
                <a:solidFill>
                  <a:schemeClr val="tx1"/>
                </a:solidFill>
              </a:rPr>
              <a:t> &amp; </a:t>
            </a:r>
            <a:r>
              <a:rPr lang="en-GB" dirty="0" err="1" smtClean="0">
                <a:solidFill>
                  <a:schemeClr val="tx1"/>
                </a:solidFill>
              </a:rPr>
              <a:t>Gammeltoft</a:t>
            </a:r>
            <a:r>
              <a:rPr lang="en-GB" dirty="0" smtClean="0">
                <a:solidFill>
                  <a:schemeClr val="tx1"/>
                </a:solidFill>
              </a:rPr>
              <a:t>, 2017)</a:t>
            </a:r>
          </a:p>
          <a:p>
            <a:pPr lvl="1">
              <a:spcBef>
                <a:spcPct val="5000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EMNEs’ network </a:t>
            </a:r>
            <a:r>
              <a:rPr lang="en-GB" sz="1800" dirty="0">
                <a:solidFill>
                  <a:schemeClr val="tx1"/>
                </a:solidFill>
              </a:rPr>
              <a:t>and </a:t>
            </a:r>
            <a:r>
              <a:rPr lang="en-GB" sz="1800" dirty="0" smtClean="0">
                <a:solidFill>
                  <a:schemeClr val="tx1"/>
                </a:solidFill>
              </a:rPr>
              <a:t>embeddedness</a:t>
            </a:r>
            <a:r>
              <a:rPr lang="en-GB" sz="1800" dirty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chemeClr val="tx1"/>
                </a:solidFill>
              </a:rPr>
              <a:t>(Mathews, 2002, 2006; Wright et al., 2005; Meyer et al., 2009; Kumar et al., 2014; Contractor, 2013; Williamson, 2015)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(2)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rgbClr val="7030A0"/>
                </a:solidFill>
              </a:rPr>
              <a:t>EMNEs’ internationalisation and investment strategies</a:t>
            </a:r>
          </a:p>
          <a:p>
            <a:pPr marL="0" indent="0"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(</a:t>
            </a:r>
            <a:r>
              <a:rPr lang="en-GB" sz="1400" dirty="0" err="1" smtClean="0">
                <a:solidFill>
                  <a:schemeClr val="tx1"/>
                </a:solidFill>
              </a:rPr>
              <a:t>Hoskisson</a:t>
            </a:r>
            <a:r>
              <a:rPr lang="en-GB" sz="1400" dirty="0" smtClean="0">
                <a:solidFill>
                  <a:schemeClr val="tx1"/>
                </a:solidFill>
              </a:rPr>
              <a:t> et al. 2005; Wright et al., 2005; Casanova, 2009; Luo and Tung, 2007, 2018; Alon et al, 2018)</a:t>
            </a:r>
          </a:p>
          <a:p>
            <a:pPr marL="0" indent="0">
              <a:spcBef>
                <a:spcPct val="50000"/>
              </a:spcBef>
            </a:pPr>
            <a:r>
              <a:rPr lang="en-GB" dirty="0" smtClean="0">
                <a:solidFill>
                  <a:schemeClr val="tx1"/>
                </a:solidFill>
              </a:rPr>
              <a:t>(3) </a:t>
            </a:r>
            <a:r>
              <a:rPr lang="en-GB" dirty="0" smtClean="0">
                <a:solidFill>
                  <a:srgbClr val="7030A0"/>
                </a:solidFill>
              </a:rPr>
              <a:t>Institutional Considerations and South-South Investment </a:t>
            </a:r>
          </a:p>
          <a:p>
            <a:pPr marL="0" indent="0"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(Khanna and Palepu, 2006; Cuervo-Cazurra &amp; </a:t>
            </a:r>
            <a:r>
              <a:rPr lang="en-GB" sz="1400" dirty="0" err="1" smtClean="0">
                <a:solidFill>
                  <a:schemeClr val="tx1"/>
                </a:solidFill>
              </a:rPr>
              <a:t>Genc</a:t>
            </a:r>
            <a:r>
              <a:rPr lang="en-GB" sz="1400" dirty="0" smtClean="0">
                <a:solidFill>
                  <a:schemeClr val="tx1"/>
                </a:solidFill>
              </a:rPr>
              <a:t>, 2008; </a:t>
            </a:r>
            <a:r>
              <a:rPr lang="en-GB" sz="1400" dirty="0" err="1" smtClean="0">
                <a:solidFill>
                  <a:schemeClr val="tx1"/>
                </a:solidFill>
              </a:rPr>
              <a:t>Arita</a:t>
            </a:r>
            <a:r>
              <a:rPr lang="en-GB" sz="1400" dirty="0" smtClean="0">
                <a:solidFill>
                  <a:schemeClr val="tx1"/>
                </a:solidFill>
              </a:rPr>
              <a:t>, 2013; Meyer &amp; Peng, 2016; Pananond &amp; Giroud, 2016)</a:t>
            </a:r>
          </a:p>
          <a:p>
            <a:pPr marL="457200" lvl="1" indent="0">
              <a:spcBef>
                <a:spcPct val="50000"/>
              </a:spcBef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628800"/>
            <a:ext cx="8064896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/>
              <a:t>Proposition: FDI impact by EMNEs differs from that of DMNE.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611560" y="6453336"/>
            <a:ext cx="8064896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 smtClean="0"/>
              <a:t>“Only a few studies have been conducted on the impact of EMNEs OFDI overseas” Paul &amp; Benito, 2018: 103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05325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197768"/>
            <a:ext cx="5737225" cy="1143000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EMNE Characteristics and Potential Scale effects in emerging markets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852936"/>
            <a:ext cx="5626968" cy="3456384"/>
          </a:xfrm>
        </p:spPr>
        <p:txBody>
          <a:bodyPr/>
          <a:lstStyle/>
          <a:p>
            <a:pPr marL="0" indent="0"/>
            <a:r>
              <a:rPr lang="en-GB" sz="2000" b="1" dirty="0" smtClean="0">
                <a:solidFill>
                  <a:srgbClr val="7030A0"/>
                </a:solidFill>
              </a:rPr>
              <a:t>Scale effects of </a:t>
            </a:r>
            <a:r>
              <a:rPr lang="en-GB" sz="2000" b="1" dirty="0">
                <a:solidFill>
                  <a:srgbClr val="7030A0"/>
                </a:solidFill>
              </a:rPr>
              <a:t>E</a:t>
            </a:r>
            <a:r>
              <a:rPr lang="en-GB" sz="2000" b="1" dirty="0" smtClean="0">
                <a:solidFill>
                  <a:srgbClr val="7030A0"/>
                </a:solidFill>
              </a:rPr>
              <a:t>MNE activities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FDI as a means to close the finance gap &amp; build local production base (UNCTAD, 2014)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FDI as more stable flow of external finance (UNCTAD, 2015)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Related impact of MNEs’ investment</a:t>
            </a:r>
          </a:p>
          <a:p>
            <a:pPr marL="914400" lvl="2" indent="0">
              <a:buNone/>
            </a:pPr>
            <a:r>
              <a:rPr lang="en-GB" sz="1800" dirty="0" err="1">
                <a:solidFill>
                  <a:schemeClr val="tx1"/>
                </a:solidFill>
              </a:rPr>
              <a:t>Eg</a:t>
            </a:r>
            <a:r>
              <a:rPr lang="en-GB" sz="1800" dirty="0">
                <a:solidFill>
                  <a:schemeClr val="tx1"/>
                </a:solidFill>
              </a:rPr>
              <a:t> net size of employment, taxes, </a:t>
            </a:r>
            <a:r>
              <a:rPr lang="en-GB" sz="1800" dirty="0" smtClean="0">
                <a:solidFill>
                  <a:schemeClr val="tx1"/>
                </a:solidFill>
              </a:rPr>
              <a:t>innovation (Deng, 2012)</a:t>
            </a:r>
            <a:endParaRPr lang="en-GB" sz="18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Trade and GVC </a:t>
            </a:r>
            <a:r>
              <a:rPr lang="en-GB" sz="1800" dirty="0" smtClean="0">
                <a:solidFill>
                  <a:schemeClr val="tx1"/>
                </a:solidFill>
              </a:rPr>
              <a:t>participation </a:t>
            </a:r>
          </a:p>
          <a:p>
            <a:pPr marL="914400" lvl="2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(</a:t>
            </a:r>
            <a:r>
              <a:rPr lang="en-GB" sz="1800" dirty="0" err="1" smtClean="0">
                <a:solidFill>
                  <a:schemeClr val="tx1"/>
                </a:solidFill>
              </a:rPr>
              <a:t>Amighini</a:t>
            </a:r>
            <a:r>
              <a:rPr lang="en-GB" sz="1800" dirty="0" smtClean="0">
                <a:solidFill>
                  <a:schemeClr val="tx1"/>
                </a:solidFill>
              </a:rPr>
              <a:t> et al., 2015, </a:t>
            </a:r>
            <a:r>
              <a:rPr lang="en-GB" sz="1800" dirty="0" err="1" smtClean="0">
                <a:solidFill>
                  <a:schemeClr val="tx1"/>
                </a:solidFill>
              </a:rPr>
              <a:t>Amighini</a:t>
            </a:r>
            <a:r>
              <a:rPr lang="en-GB" sz="1800" dirty="0" smtClean="0">
                <a:solidFill>
                  <a:schemeClr val="tx1"/>
                </a:solidFill>
              </a:rPr>
              <a:t> &amp; </a:t>
            </a:r>
            <a:r>
              <a:rPr lang="en-GB" sz="1800" dirty="0" err="1" smtClean="0">
                <a:solidFill>
                  <a:schemeClr val="tx1"/>
                </a:solidFill>
              </a:rPr>
              <a:t>Sanfilippo</a:t>
            </a:r>
            <a:r>
              <a:rPr lang="en-GB" sz="1800" dirty="0" smtClean="0">
                <a:solidFill>
                  <a:schemeClr val="tx1"/>
                </a:solidFill>
              </a:rPr>
              <a:t>, 2014)</a:t>
            </a:r>
          </a:p>
          <a:p>
            <a:pPr marL="914400" lvl="2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lvl="1"/>
            <a:endParaRPr lang="en-GB" sz="2000" dirty="0" smtClean="0">
              <a:solidFill>
                <a:schemeClr val="tx1"/>
              </a:solidFill>
            </a:endParaRPr>
          </a:p>
          <a:p>
            <a:pPr marL="0" indent="0"/>
            <a:endParaRPr lang="en-GB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232859"/>
              </p:ext>
            </p:extLst>
          </p:nvPr>
        </p:nvGraphicFramePr>
        <p:xfrm>
          <a:off x="5302498" y="3789040"/>
          <a:ext cx="384150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09630" y="5877272"/>
            <a:ext cx="31343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/>
            <a:r>
              <a:rPr lang="en-GB" altLang="en-US" sz="800" b="0" dirty="0"/>
              <a:t>Source: UNCTAD (2014) </a:t>
            </a:r>
            <a:r>
              <a:rPr lang="en-GB" altLang="en-US" sz="800" b="0" i="1" dirty="0"/>
              <a:t>World Investment Report 2014</a:t>
            </a:r>
            <a:endParaRPr lang="en-GB" altLang="en-US" sz="800" b="0" dirty="0"/>
          </a:p>
        </p:txBody>
      </p:sp>
      <p:sp>
        <p:nvSpPr>
          <p:cNvPr id="6" name="Rectangle 5"/>
          <p:cNvSpPr/>
          <p:nvPr/>
        </p:nvSpPr>
        <p:spPr>
          <a:xfrm>
            <a:off x="683568" y="1844824"/>
            <a:ext cx="7992888" cy="86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/>
              <a:t>Proposition: FDI by EMNEs can have greater macro-economic impact in selected emerging markets.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1893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84783"/>
            <a:ext cx="8280920" cy="525658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en-U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 smtClean="0">
                <a:solidFill>
                  <a:srgbClr val="7030A0"/>
                </a:solidFill>
              </a:rPr>
              <a:t>FDI-induced knowledge spillovers is mixed  </a:t>
            </a:r>
            <a:r>
              <a:rPr lang="en-GB" altLang="en-US" sz="1400" dirty="0" smtClean="0">
                <a:solidFill>
                  <a:schemeClr val="tx1"/>
                </a:solidFill>
              </a:rPr>
              <a:t>(</a:t>
            </a:r>
            <a:r>
              <a:rPr lang="en-GB" altLang="en-US" sz="1400" dirty="0" err="1" smtClean="0">
                <a:solidFill>
                  <a:schemeClr val="tx1"/>
                </a:solidFill>
              </a:rPr>
              <a:t>Blomström</a:t>
            </a:r>
            <a:r>
              <a:rPr lang="en-GB" altLang="en-US" sz="1400" dirty="0" smtClean="0">
                <a:solidFill>
                  <a:schemeClr val="tx1"/>
                </a:solidFill>
              </a:rPr>
              <a:t> &amp; </a:t>
            </a:r>
            <a:r>
              <a:rPr lang="en-GB" altLang="en-US" sz="1400" dirty="0" err="1" smtClean="0">
                <a:solidFill>
                  <a:schemeClr val="tx1"/>
                </a:solidFill>
              </a:rPr>
              <a:t>Kokko</a:t>
            </a:r>
            <a:r>
              <a:rPr lang="en-GB" altLang="en-US" sz="1400" dirty="0" smtClean="0">
                <a:solidFill>
                  <a:schemeClr val="tx1"/>
                </a:solidFill>
              </a:rPr>
              <a:t>, 1998; </a:t>
            </a:r>
            <a:r>
              <a:rPr lang="en-GB" altLang="en-US" sz="1400" dirty="0" err="1" smtClean="0">
                <a:solidFill>
                  <a:schemeClr val="tx1"/>
                </a:solidFill>
              </a:rPr>
              <a:t>Havranek</a:t>
            </a:r>
            <a:r>
              <a:rPr lang="en-GB" altLang="en-US" sz="1400" dirty="0" smtClean="0">
                <a:solidFill>
                  <a:schemeClr val="tx1"/>
                </a:solidFill>
              </a:rPr>
              <a:t> &amp; </a:t>
            </a:r>
            <a:r>
              <a:rPr lang="en-GB" altLang="en-US" sz="1400" dirty="0" err="1" smtClean="0">
                <a:solidFill>
                  <a:schemeClr val="tx1"/>
                </a:solidFill>
              </a:rPr>
              <a:t>Irsova</a:t>
            </a:r>
            <a:r>
              <a:rPr lang="en-GB" altLang="en-US" sz="1400" dirty="0" smtClean="0">
                <a:solidFill>
                  <a:schemeClr val="tx1"/>
                </a:solidFill>
              </a:rPr>
              <a:t>, 2013)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 smtClean="0">
                <a:solidFill>
                  <a:schemeClr val="tx1"/>
                </a:solidFill>
              </a:rPr>
              <a:t>Small but growing research on Spillovers and Linkages by EMNEs </a:t>
            </a:r>
            <a:r>
              <a:rPr lang="en-GB" altLang="en-US" dirty="0" smtClean="0">
                <a:solidFill>
                  <a:schemeClr val="tx1"/>
                </a:solidFill>
              </a:rPr>
              <a:t>(Buckley et al., 2006; Jenkins et al., 2008; Gonzalez-Perez &amp; Velez-</a:t>
            </a:r>
            <a:r>
              <a:rPr lang="en-GB" altLang="en-US" dirty="0" err="1" smtClean="0">
                <a:solidFill>
                  <a:schemeClr val="tx1"/>
                </a:solidFill>
              </a:rPr>
              <a:t>Ocampo</a:t>
            </a:r>
            <a:r>
              <a:rPr lang="en-GB" altLang="en-US" dirty="0" smtClean="0">
                <a:solidFill>
                  <a:schemeClr val="tx1"/>
                </a:solidFill>
              </a:rPr>
              <a:t>, 2014; Tian et al., 2015; </a:t>
            </a:r>
            <a:r>
              <a:rPr lang="en-GB" dirty="0" smtClean="0">
                <a:solidFill>
                  <a:schemeClr val="tx1"/>
                </a:solidFill>
              </a:rPr>
              <a:t>Pérez-</a:t>
            </a:r>
            <a:r>
              <a:rPr lang="en-GB" dirty="0" err="1" smtClean="0">
                <a:solidFill>
                  <a:schemeClr val="tx1"/>
                </a:solidFill>
              </a:rPr>
              <a:t>Villar</a:t>
            </a:r>
            <a:r>
              <a:rPr lang="en-GB" dirty="0" smtClean="0">
                <a:solidFill>
                  <a:schemeClr val="tx1"/>
                </a:solidFill>
              </a:rPr>
              <a:t> &amp; </a:t>
            </a:r>
            <a:r>
              <a:rPr lang="en-GB" dirty="0" err="1" smtClean="0">
                <a:solidFill>
                  <a:schemeClr val="tx1"/>
                </a:solidFill>
              </a:rPr>
              <a:t>Serič</a:t>
            </a:r>
            <a:r>
              <a:rPr lang="en-GB" dirty="0" smtClean="0">
                <a:solidFill>
                  <a:schemeClr val="tx1"/>
                </a:solidFill>
              </a:rPr>
              <a:t> 2015; Lu et al. 2017).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>
                <a:solidFill>
                  <a:schemeClr val="tx1"/>
                </a:solidFill>
              </a:rPr>
              <a:t>Not all local firms benefit equally </a:t>
            </a:r>
            <a:r>
              <a:rPr lang="en-GB" altLang="en-US" dirty="0" smtClean="0">
                <a:solidFill>
                  <a:schemeClr val="tx1"/>
                </a:solidFill>
              </a:rPr>
              <a:t>(Ivarsson &amp; Alvstam, 2009)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solidFill>
                  <a:srgbClr val="7030A0"/>
                </a:solidFill>
              </a:rPr>
              <a:t>Local contexts matter </a:t>
            </a:r>
            <a:r>
              <a:rPr lang="en-GB" altLang="en-US" sz="1400" dirty="0" smtClean="0">
                <a:solidFill>
                  <a:schemeClr val="tx1"/>
                </a:solidFill>
              </a:rPr>
              <a:t>(</a:t>
            </a:r>
            <a:r>
              <a:rPr lang="en-GB" sz="1400" dirty="0" smtClean="0">
                <a:solidFill>
                  <a:schemeClr val="tx1"/>
                </a:solidFill>
              </a:rPr>
              <a:t>Pérez-</a:t>
            </a:r>
            <a:r>
              <a:rPr lang="en-GB" sz="1400" dirty="0" err="1" smtClean="0">
                <a:solidFill>
                  <a:schemeClr val="tx1"/>
                </a:solidFill>
              </a:rPr>
              <a:t>Villar</a:t>
            </a:r>
            <a:r>
              <a:rPr lang="en-GB" sz="1400" dirty="0" smtClean="0">
                <a:solidFill>
                  <a:schemeClr val="tx1"/>
                </a:solidFill>
              </a:rPr>
              <a:t> &amp; </a:t>
            </a:r>
            <a:r>
              <a:rPr lang="en-GB" sz="1400" dirty="0" err="1" smtClean="0">
                <a:solidFill>
                  <a:schemeClr val="tx1"/>
                </a:solidFill>
              </a:rPr>
              <a:t>Serič</a:t>
            </a:r>
            <a:r>
              <a:rPr lang="en-GB" sz="1400" dirty="0" smtClean="0">
                <a:solidFill>
                  <a:schemeClr val="tx1"/>
                </a:solidFill>
              </a:rPr>
              <a:t> 2015; </a:t>
            </a:r>
            <a:r>
              <a:rPr lang="en-GB" altLang="en-US" sz="1400" dirty="0" err="1" smtClean="0">
                <a:solidFill>
                  <a:schemeClr val="tx1"/>
                </a:solidFill>
              </a:rPr>
              <a:t>Santangelo</a:t>
            </a:r>
            <a:r>
              <a:rPr lang="en-GB" altLang="en-US" sz="1400" dirty="0" smtClean="0">
                <a:solidFill>
                  <a:schemeClr val="tx1"/>
                </a:solidFill>
              </a:rPr>
              <a:t>, 2018)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dirty="0" smtClean="0">
                <a:solidFill>
                  <a:schemeClr val="tx1"/>
                </a:solidFill>
              </a:rPr>
              <a:t>Level of economic 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dirty="0" smtClean="0">
                <a:solidFill>
                  <a:schemeClr val="tx1"/>
                </a:solidFill>
              </a:rPr>
              <a:t>Institutional environment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GB" altLang="en-US" sz="1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 smtClean="0">
                <a:solidFill>
                  <a:srgbClr val="7030A0"/>
                </a:solidFill>
              </a:rPr>
              <a:t>Problem with existing studies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dirty="0" smtClean="0">
                <a:solidFill>
                  <a:schemeClr val="tx1"/>
                </a:solidFill>
              </a:rPr>
              <a:t>Assumptions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dirty="0" smtClean="0">
                <a:solidFill>
                  <a:schemeClr val="tx1"/>
                </a:solidFill>
              </a:rPr>
              <a:t>Effects </a:t>
            </a:r>
            <a:r>
              <a:rPr lang="en-GB" altLang="en-US" sz="1800" dirty="0">
                <a:solidFill>
                  <a:schemeClr val="tx1"/>
                </a:solidFill>
              </a:rPr>
              <a:t>not </a:t>
            </a:r>
            <a:r>
              <a:rPr lang="en-GB" altLang="en-US" sz="1800" dirty="0" smtClean="0">
                <a:solidFill>
                  <a:schemeClr val="tx1"/>
                </a:solidFill>
              </a:rPr>
              <a:t>pecuniary externalities </a:t>
            </a:r>
            <a:r>
              <a:rPr lang="en-GB" altLang="en-US" dirty="0">
                <a:solidFill>
                  <a:schemeClr val="tx1"/>
                </a:solidFill>
              </a:rPr>
              <a:t>(Zanfei, 2012</a:t>
            </a:r>
            <a:r>
              <a:rPr lang="en-GB" altLang="en-US" dirty="0" smtClean="0">
                <a:solidFill>
                  <a:schemeClr val="tx1"/>
                </a:solidFill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dirty="0" smtClean="0">
                <a:solidFill>
                  <a:schemeClr val="tx1"/>
                </a:solidFill>
              </a:rPr>
              <a:t>Intentional vs intentional effects </a:t>
            </a:r>
            <a:r>
              <a:rPr lang="en-GB" altLang="en-US" dirty="0" smtClean="0">
                <a:solidFill>
                  <a:schemeClr val="tx1"/>
                </a:solidFill>
              </a:rPr>
              <a:t>(</a:t>
            </a:r>
            <a:r>
              <a:rPr lang="en-GB" altLang="en-US" dirty="0" err="1" smtClean="0">
                <a:solidFill>
                  <a:schemeClr val="tx1"/>
                </a:solidFill>
              </a:rPr>
              <a:t>Holström</a:t>
            </a:r>
            <a:r>
              <a:rPr lang="en-GB" altLang="en-US" dirty="0" smtClean="0">
                <a:solidFill>
                  <a:schemeClr val="tx1"/>
                </a:solidFill>
              </a:rPr>
              <a:t> et al., 2009; Narula, 2010)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dirty="0" smtClean="0">
                <a:solidFill>
                  <a:schemeClr val="tx1"/>
                </a:solidFill>
              </a:rPr>
              <a:t>Heterogeneity of firms </a:t>
            </a:r>
            <a:r>
              <a:rPr lang="en-GB" altLang="en-US" dirty="0" smtClean="0">
                <a:solidFill>
                  <a:schemeClr val="tx1"/>
                </a:solidFill>
              </a:rPr>
              <a:t>(</a:t>
            </a:r>
            <a:r>
              <a:rPr lang="en-GB" altLang="en-US" dirty="0" err="1" smtClean="0">
                <a:solidFill>
                  <a:schemeClr val="tx1"/>
                </a:solidFill>
              </a:rPr>
              <a:t>Jindra</a:t>
            </a:r>
            <a:r>
              <a:rPr lang="en-GB" altLang="en-US" dirty="0" smtClean="0">
                <a:solidFill>
                  <a:schemeClr val="tx1"/>
                </a:solidFill>
              </a:rPr>
              <a:t> et al., 2009; Giroud et al., 2012)</a:t>
            </a:r>
            <a:endParaRPr lang="en-GB" altLang="en-US" dirty="0">
              <a:solidFill>
                <a:schemeClr val="tx1"/>
              </a:solidFill>
            </a:endParaRPr>
          </a:p>
          <a:p>
            <a:pPr lvl="2" eaLnBrk="1" hangingPunct="1">
              <a:lnSpc>
                <a:spcPct val="90000"/>
              </a:lnSpc>
            </a:pPr>
            <a:endParaRPr lang="en-GB" altLang="en-US" dirty="0" smtClean="0">
              <a:solidFill>
                <a:schemeClr val="tx1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57264" y="354360"/>
            <a:ext cx="5919192" cy="9144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400" dirty="0" smtClean="0">
                <a:solidFill>
                  <a:srgbClr val="7030A0"/>
                </a:solidFill>
              </a:rPr>
              <a:t>EMNEs in emerging markets, FDI  spillovers and linkages</a:t>
            </a:r>
            <a:endParaRPr lang="de-DE" altLang="en-US" sz="24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654779" y="1484784"/>
            <a:ext cx="7992888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/>
              <a:t>Proposition: EMNEs Characteristics Explain Differential Spillovers &amp; Linkages.</a:t>
            </a:r>
            <a:endParaRPr lang="en-GB" sz="2000" dirty="0"/>
          </a:p>
        </p:txBody>
      </p:sp>
      <p:sp>
        <p:nvSpPr>
          <p:cNvPr id="2" name="Right Arrow 1"/>
          <p:cNvSpPr/>
          <p:nvPr/>
        </p:nvSpPr>
        <p:spPr>
          <a:xfrm>
            <a:off x="5292080" y="4941168"/>
            <a:ext cx="1584176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7164288" y="4725144"/>
            <a:ext cx="1584176" cy="8640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Call for more Research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5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6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6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6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61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605" y="269776"/>
            <a:ext cx="5737225" cy="1143000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A call for more research on EMNEs impact in emerging markets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896544"/>
          </a:xfrm>
        </p:spPr>
        <p:txBody>
          <a:bodyPr/>
          <a:lstStyle/>
          <a:p>
            <a:pPr marL="0" indent="0"/>
            <a:endParaRPr lang="en-GB" sz="2000" dirty="0" smtClean="0">
              <a:solidFill>
                <a:schemeClr val="tx1"/>
              </a:solidFill>
            </a:endParaRPr>
          </a:p>
          <a:p>
            <a:pPr marL="0" indent="0"/>
            <a:endParaRPr lang="en-GB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What </a:t>
            </a:r>
            <a:r>
              <a:rPr lang="en-GB" sz="2000" dirty="0">
                <a:solidFill>
                  <a:schemeClr val="tx1"/>
                </a:solidFill>
              </a:rPr>
              <a:t>are the theoretical implications of EMNEs activities in </a:t>
            </a:r>
            <a:r>
              <a:rPr lang="en-GB" sz="2000" dirty="0" smtClean="0">
                <a:solidFill>
                  <a:schemeClr val="tx1"/>
                </a:solidFill>
              </a:rPr>
              <a:t>Emerging </a:t>
            </a:r>
            <a:r>
              <a:rPr lang="en-GB" sz="2000" dirty="0">
                <a:solidFill>
                  <a:schemeClr val="tx1"/>
                </a:solidFill>
              </a:rPr>
              <a:t>Markets?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What is the impact of EMNE FDI in emerging markets?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Is there a differential impact by EMNEs in emerging markets?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What factors explain differential impact? </a:t>
            </a:r>
            <a:r>
              <a:rPr lang="en-GB" sz="2000" dirty="0" err="1" smtClean="0">
                <a:solidFill>
                  <a:schemeClr val="tx1"/>
                </a:solidFill>
              </a:rPr>
              <a:t>Eg</a:t>
            </a:r>
            <a:r>
              <a:rPr lang="en-GB" sz="2000" dirty="0" smtClean="0">
                <a:solidFill>
                  <a:schemeClr val="tx1"/>
                </a:solidFill>
              </a:rPr>
              <a:t>. FSAs, international strategies, institutional considerations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What is the impact of EMNEs FDI on local business systems of emerging markets?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What are the Policy Implications?</a:t>
            </a:r>
            <a:endParaRPr lang="en-GB" sz="2000" dirty="0">
              <a:solidFill>
                <a:schemeClr val="tx1"/>
              </a:solidFill>
            </a:endParaRP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Should government seek FDI by EMNEs?</a:t>
            </a: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How to maximise positive outcomes and minimise negative effects of EMNEs?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630541"/>
            <a:ext cx="8208912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We </a:t>
            </a:r>
            <a:r>
              <a:rPr lang="en-GB" b="1" i="1" dirty="0" smtClean="0">
                <a:solidFill>
                  <a:schemeClr val="bg1"/>
                </a:solidFill>
              </a:rPr>
              <a:t>do </a:t>
            </a:r>
            <a:r>
              <a:rPr lang="en-GB" b="1" dirty="0" smtClean="0">
                <a:solidFill>
                  <a:schemeClr val="bg1"/>
                </a:solidFill>
              </a:rPr>
              <a:t>need </a:t>
            </a:r>
            <a:r>
              <a:rPr lang="en-GB" b="1" dirty="0">
                <a:solidFill>
                  <a:schemeClr val="bg1"/>
                </a:solidFill>
              </a:rPr>
              <a:t>a separate research agenda to examine FDI impact by EMNEs in emerging </a:t>
            </a:r>
            <a:r>
              <a:rPr lang="en-GB" b="1" dirty="0" smtClean="0">
                <a:solidFill>
                  <a:schemeClr val="bg1"/>
                </a:solidFill>
              </a:rPr>
              <a:t>markets. 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48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971600" y="2348880"/>
            <a:ext cx="7486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altLang="en-US" sz="4000" b="1" dirty="0" smtClean="0">
                <a:solidFill>
                  <a:schemeClr val="tx2"/>
                </a:solidFill>
              </a:rPr>
              <a:t>THANK YOU!</a:t>
            </a:r>
            <a:endParaRPr lang="en-US" alt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liance-MBS-PPT-template-no-50th-device">
  <a:themeElements>
    <a:clrScheme name="AMBS Colour Palette">
      <a:dk1>
        <a:sysClr val="windowText" lastClr="000000"/>
      </a:dk1>
      <a:lt1>
        <a:sysClr val="window" lastClr="FFFFFF"/>
      </a:lt1>
      <a:dk2>
        <a:srgbClr val="660099"/>
      </a:dk2>
      <a:lt2>
        <a:srgbClr val="FFFFFF"/>
      </a:lt2>
      <a:accent1>
        <a:srgbClr val="660099"/>
      </a:accent1>
      <a:accent2>
        <a:srgbClr val="C400AE"/>
      </a:accent2>
      <a:accent3>
        <a:srgbClr val="00A2AE"/>
      </a:accent3>
      <a:accent4>
        <a:srgbClr val="FFCC33"/>
      </a:accent4>
      <a:accent5>
        <a:srgbClr val="1E1E1E"/>
      </a:accent5>
      <a:accent6>
        <a:srgbClr val="474747"/>
      </a:accent6>
      <a:hlink>
        <a:srgbClr val="00DFDC"/>
      </a:hlink>
      <a:folHlink>
        <a:srgbClr val="00A2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</TotalTime>
  <Words>695</Words>
  <Application>Microsoft Office PowerPoint</Application>
  <PresentationFormat>On-screen Show (4:3)</PresentationFormat>
  <Paragraphs>87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Alliance-MBS-PPT-template-no-50th-device</vt:lpstr>
      <vt:lpstr>“Differential impact of EMNEs (compared to developed country MNEs) in emerging markets”</vt:lpstr>
      <vt:lpstr>PowerPoint Presentation</vt:lpstr>
      <vt:lpstr>Research Gaps in FDI impact Research</vt:lpstr>
      <vt:lpstr>Why might impact of EMNEs differ from DMNEs in emerging countries?</vt:lpstr>
      <vt:lpstr>EMNE Characteristics and Potential Scale effects in emerging markets</vt:lpstr>
      <vt:lpstr>PowerPoint Presentation</vt:lpstr>
      <vt:lpstr>A call for more research on EMNEs impact in emerging markets</vt:lpstr>
      <vt:lpstr>PowerPoint Presentation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Business and Emerging Markets</dc:title>
  <dc:creator>Axele Giroud</dc:creator>
  <cp:lastModifiedBy>Axele Giroud</cp:lastModifiedBy>
  <cp:revision>195</cp:revision>
  <cp:lastPrinted>2018-10-10T15:37:38Z</cp:lastPrinted>
  <dcterms:created xsi:type="dcterms:W3CDTF">2017-09-13T10:23:34Z</dcterms:created>
  <dcterms:modified xsi:type="dcterms:W3CDTF">2018-10-11T19:14:25Z</dcterms:modified>
</cp:coreProperties>
</file>