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7" r:id="rId2"/>
    <p:sldId id="302" r:id="rId3"/>
    <p:sldId id="304" r:id="rId4"/>
    <p:sldId id="318" r:id="rId5"/>
    <p:sldId id="479" r:id="rId6"/>
    <p:sldId id="273" r:id="rId7"/>
    <p:sldId id="274" r:id="rId8"/>
    <p:sldId id="275" r:id="rId9"/>
    <p:sldId id="276" r:id="rId10"/>
    <p:sldId id="277" r:id="rId11"/>
    <p:sldId id="278" r:id="rId12"/>
    <p:sldId id="279" r:id="rId13"/>
    <p:sldId id="280" r:id="rId14"/>
    <p:sldId id="281" r:id="rId15"/>
    <p:sldId id="310" r:id="rId16"/>
    <p:sldId id="292" r:id="rId17"/>
    <p:sldId id="338" r:id="rId18"/>
    <p:sldId id="332" r:id="rId19"/>
    <p:sldId id="333" r:id="rId20"/>
    <p:sldId id="334" r:id="rId21"/>
    <p:sldId id="335" r:id="rId22"/>
    <p:sldId id="336" r:id="rId23"/>
    <p:sldId id="480" r:id="rId24"/>
    <p:sldId id="258" r:id="rId25"/>
    <p:sldId id="313" r:id="rId26"/>
    <p:sldId id="262" r:id="rId27"/>
    <p:sldId id="272" r:id="rId28"/>
    <p:sldId id="257" r:id="rId29"/>
    <p:sldId id="265" r:id="rId30"/>
    <p:sldId id="283" r:id="rId31"/>
    <p:sldId id="282" r:id="rId32"/>
    <p:sldId id="340" r:id="rId33"/>
    <p:sldId id="481" r:id="rId34"/>
    <p:sldId id="343" r:id="rId35"/>
    <p:sldId id="296" r:id="rId36"/>
    <p:sldId id="298" r:id="rId37"/>
    <p:sldId id="312" r:id="rId38"/>
    <p:sldId id="344" r:id="rId39"/>
    <p:sldId id="329" r:id="rId40"/>
    <p:sldId id="347" r:id="rId41"/>
    <p:sldId id="351" r:id="rId42"/>
    <p:sldId id="33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BF53D-734A-4A58-B6BE-C5F09CFB65AE}" v="261" dt="2018-10-10T20:05:00.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77424" autoAdjust="0"/>
  </p:normalViewPr>
  <p:slideViewPr>
    <p:cSldViewPr snapToGrid="0">
      <p:cViewPr varScale="1">
        <p:scale>
          <a:sx n="52" d="100"/>
          <a:sy n="52" d="100"/>
        </p:scale>
        <p:origin x="10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F3C23-B433-467F-9A89-26FA9080B298}" type="datetimeFigureOut">
              <a:rPr lang="en-US" smtClean="0"/>
              <a:t>10/10/2018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42450-236D-4E59-A829-5EA16903D16D}" type="slidenum">
              <a:rPr lang="en-US" smtClean="0"/>
              <a:t>‹#›</a:t>
            </a:fld>
            <a:endParaRPr lang="en-US"/>
          </a:p>
        </p:txBody>
      </p:sp>
    </p:spTree>
    <p:extLst>
      <p:ext uri="{BB962C8B-B14F-4D97-AF65-F5344CB8AC3E}">
        <p14:creationId xmlns:p14="http://schemas.microsoft.com/office/powerpoint/2010/main" val="295864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dbg.net/chindict/chindict.php?page=worddict&amp;wdrst=0&amp;wdqb=%E4%BC%81%E4%B8%9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mdbg.net/chindict/chindict.php?page=worddict&amp;wdrst=0&amp;wdqb=%E5%A4%9A%E6%A0%B7%E5%8C%96%E7%9F%A9%E9%98%B5" TargetMode="External"/><Relationship Id="rId5" Type="http://schemas.openxmlformats.org/officeDocument/2006/relationships/hyperlink" Target="http://www.mdbg.net/chindict/chindict.php?page=worddict&amp;wdrst=0&amp;wdqb=%E6%89%80%E6%9C%89%E6%9D%83" TargetMode="External"/><Relationship Id="rId4" Type="http://schemas.openxmlformats.org/officeDocument/2006/relationships/hyperlink" Target="http://www.mdbg.net/chindict/chindict.php?page=worddict&amp;wdrst=0&amp;wdqb=%E7%B1%BB%E5%9E%8B"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controls are likely to loosen</a:t>
            </a:r>
          </a:p>
        </p:txBody>
      </p:sp>
      <p:sp>
        <p:nvSpPr>
          <p:cNvPr id="4" name="Slide Number Placeholder 3"/>
          <p:cNvSpPr>
            <a:spLocks noGrp="1"/>
          </p:cNvSpPr>
          <p:nvPr>
            <p:ph type="sldNum" sz="quarter" idx="10"/>
          </p:nvPr>
        </p:nvSpPr>
        <p:spPr/>
        <p:txBody>
          <a:bodyPr/>
          <a:lstStyle/>
          <a:p>
            <a:fld id="{C6A19464-2F3C-4B62-BE69-6CFBC4B6FE9A}" type="slidenum">
              <a:rPr lang="en-US" smtClean="0"/>
              <a:t>3</a:t>
            </a:fld>
            <a:endParaRPr lang="en-US"/>
          </a:p>
        </p:txBody>
      </p:sp>
    </p:spTree>
    <p:extLst>
      <p:ext uri="{BB962C8B-B14F-4D97-AF65-F5344CB8AC3E}">
        <p14:creationId xmlns:p14="http://schemas.microsoft.com/office/powerpoint/2010/main" val="119640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35FC0E1-3AED-4903-8F71-7AD4EEC0770B}" type="slidenum">
              <a:rPr lang="en-US" altLang="zh-CN"/>
              <a:pPr/>
              <a:t>36</a:t>
            </a:fld>
            <a:endParaRPr lang="en-US" altLang="zh-CN"/>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1CD8D36-47DF-45DB-962D-D6F3281667B5}" type="slidenum">
              <a:rPr lang="en-US" altLang="zh-CN" sz="1200"/>
              <a:pPr algn="r"/>
              <a:t>36</a:t>
            </a:fld>
            <a:endParaRPr lang="en-US" altLang="zh-CN" sz="1200" dirty="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r>
              <a:rPr lang="zh-CN" altLang="en-US" dirty="0">
                <a:hlinkClick r:id="rId3" tooltip="Show information about all characters"/>
              </a:rPr>
              <a:t>企业</a:t>
            </a:r>
            <a:r>
              <a:rPr lang="zh-CN" altLang="en-US" dirty="0"/>
              <a:t> </a:t>
            </a:r>
            <a:r>
              <a:rPr lang="en-US" dirty="0" err="1">
                <a:hlinkClick r:id="rId3"/>
              </a:rPr>
              <a:t>qǐ</a:t>
            </a:r>
            <a:r>
              <a:rPr lang="en-US" dirty="0">
                <a:hlinkClick r:id="rId3"/>
              </a:rPr>
              <a:t>​</a:t>
            </a:r>
            <a:r>
              <a:rPr lang="en-US" dirty="0" err="1">
                <a:hlinkClick r:id="rId3"/>
              </a:rPr>
              <a:t>yè</a:t>
            </a:r>
            <a:r>
              <a:rPr lang="en-US" dirty="0"/>
              <a:t> </a:t>
            </a:r>
            <a:r>
              <a:rPr lang="zh-CN" altLang="en-US" dirty="0">
                <a:hlinkClick r:id="rId4" tooltip="Show information about all characters"/>
              </a:rPr>
              <a:t>类型</a:t>
            </a:r>
            <a:r>
              <a:rPr lang="zh-CN" altLang="en-US" dirty="0"/>
              <a:t> </a:t>
            </a:r>
            <a:r>
              <a:rPr lang="en-US" dirty="0" err="1">
                <a:hlinkClick r:id="rId4"/>
              </a:rPr>
              <a:t>lèi</a:t>
            </a:r>
            <a:r>
              <a:rPr lang="en-US" dirty="0">
                <a:hlinkClick r:id="rId4"/>
              </a:rPr>
              <a:t>​</a:t>
            </a:r>
            <a:r>
              <a:rPr lang="en-US" dirty="0" err="1">
                <a:hlinkClick r:id="rId4"/>
              </a:rPr>
              <a:t>xíng</a:t>
            </a:r>
            <a:r>
              <a:rPr lang="en-US" dirty="0"/>
              <a:t> (form) </a:t>
            </a:r>
            <a:r>
              <a:rPr lang="zh-CN" altLang="en-US" dirty="0">
                <a:hlinkClick r:id="rId5" tooltip="Show information about all characters"/>
              </a:rPr>
              <a:t>所有权</a:t>
            </a:r>
            <a:r>
              <a:rPr lang="zh-CN" altLang="en-US" dirty="0"/>
              <a:t> </a:t>
            </a:r>
            <a:r>
              <a:rPr lang="en-US" dirty="0" err="1">
                <a:hlinkClick r:id="rId5"/>
              </a:rPr>
              <a:t>suǒ</a:t>
            </a:r>
            <a:r>
              <a:rPr lang="en-US" dirty="0">
                <a:hlinkClick r:id="rId5"/>
              </a:rPr>
              <a:t>​</a:t>
            </a:r>
            <a:r>
              <a:rPr lang="en-US" dirty="0" err="1">
                <a:hlinkClick r:id="rId5"/>
              </a:rPr>
              <a:t>yǒu</a:t>
            </a:r>
            <a:r>
              <a:rPr lang="en-US" dirty="0">
                <a:hlinkClick r:id="rId5"/>
              </a:rPr>
              <a:t>​</a:t>
            </a:r>
            <a:r>
              <a:rPr lang="en-US" dirty="0" err="1">
                <a:hlinkClick r:id="rId5"/>
              </a:rPr>
              <a:t>quán</a:t>
            </a:r>
            <a:r>
              <a:rPr lang="en-US" dirty="0"/>
              <a:t> (ownership) </a:t>
            </a:r>
            <a:r>
              <a:rPr lang="zh-CN" altLang="en-US" dirty="0">
                <a:hlinkClick r:id="rId6" tooltip="Show information about all characters"/>
              </a:rPr>
              <a:t>样化</a:t>
            </a:r>
            <a:r>
              <a:rPr lang="zh-CN" altLang="en-US" dirty="0"/>
              <a:t> </a:t>
            </a:r>
            <a:r>
              <a:rPr lang="en-US" dirty="0" err="1">
                <a:hlinkClick r:id="rId6"/>
              </a:rPr>
              <a:t>duō</a:t>
            </a:r>
            <a:r>
              <a:rPr lang="en-US" dirty="0">
                <a:hlinkClick r:id="rId6"/>
              </a:rPr>
              <a:t>​</a:t>
            </a:r>
            <a:r>
              <a:rPr lang="en-US" dirty="0" err="1">
                <a:hlinkClick r:id="rId6"/>
              </a:rPr>
              <a:t>yàng</a:t>
            </a:r>
            <a:r>
              <a:rPr lang="en-US" dirty="0">
                <a:hlinkClick r:id="rId6"/>
              </a:rPr>
              <a:t>​</a:t>
            </a:r>
            <a:r>
              <a:rPr lang="en-US" dirty="0" err="1">
                <a:hlinkClick r:id="rId6"/>
              </a:rPr>
              <a:t>huà</a:t>
            </a:r>
            <a:r>
              <a:rPr lang="en-US" dirty="0">
                <a:hlinkClick r:id="rId6"/>
              </a:rPr>
              <a:t>​</a:t>
            </a:r>
            <a:r>
              <a:rPr lang="en-US" dirty="0"/>
              <a:t> diversification </a:t>
            </a:r>
            <a:r>
              <a:rPr lang="zh-CN" altLang="en-US" dirty="0">
                <a:hlinkClick r:id="rId6" tooltip="Show information about all characters"/>
              </a:rPr>
              <a:t>矩阵</a:t>
            </a:r>
            <a:r>
              <a:rPr lang="zh-CN" altLang="en-US" dirty="0"/>
              <a:t> </a:t>
            </a:r>
            <a:r>
              <a:rPr lang="en-US" dirty="0" err="1">
                <a:hlinkClick r:id="rId6"/>
              </a:rPr>
              <a:t>jǔ</a:t>
            </a:r>
            <a:r>
              <a:rPr lang="en-US" dirty="0">
                <a:hlinkClick r:id="rId6"/>
              </a:rPr>
              <a:t>​</a:t>
            </a:r>
            <a:r>
              <a:rPr lang="en-US" dirty="0" err="1">
                <a:hlinkClick r:id="rId6"/>
              </a:rPr>
              <a:t>zhèn</a:t>
            </a:r>
            <a:r>
              <a:rPr lang="en-US" dirty="0">
                <a:hlinkClick r:id="rId6"/>
              </a:rPr>
              <a:t>​</a:t>
            </a:r>
            <a:r>
              <a:rPr lang="en-US" dirty="0"/>
              <a:t> array </a:t>
            </a:r>
            <a:r>
              <a:rPr lang="en-US" b="1" dirty="0"/>
              <a:t>/</a:t>
            </a:r>
            <a:r>
              <a:rPr lang="en-US" dirty="0"/>
              <a:t> matrix (math.) </a:t>
            </a:r>
          </a:p>
          <a:p>
            <a:endParaRPr lang="en-US" dirty="0"/>
          </a:p>
          <a:p>
            <a:endParaRPr lang="en-US" dirty="0"/>
          </a:p>
          <a:p>
            <a:endParaRPr lang="en-US" dirty="0"/>
          </a:p>
          <a:p>
            <a:pPr eaLnBrk="1" hangingPunct="1"/>
            <a:endParaRPr lang="en-US" dirty="0"/>
          </a:p>
        </p:txBody>
      </p:sp>
    </p:spTree>
    <p:extLst>
      <p:ext uri="{BB962C8B-B14F-4D97-AF65-F5344CB8AC3E}">
        <p14:creationId xmlns:p14="http://schemas.microsoft.com/office/powerpoint/2010/main" val="210685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Transaction</a:t>
            </a:r>
            <a:r>
              <a:rPr lang="nb-NO" baseline="0" dirty="0"/>
              <a:t> </a:t>
            </a:r>
            <a:r>
              <a:rPr lang="nb-NO" baseline="0" dirty="0" err="1"/>
              <a:t>cost</a:t>
            </a:r>
            <a:r>
              <a:rPr lang="nb-NO" baseline="0" dirty="0"/>
              <a:t> </a:t>
            </a:r>
            <a:r>
              <a:rPr lang="nb-NO" baseline="0" dirty="0" err="1"/>
              <a:t>economist</a:t>
            </a:r>
            <a:endParaRPr lang="nb-NO" dirty="0"/>
          </a:p>
          <a:p>
            <a:r>
              <a:rPr lang="nb-NO" dirty="0"/>
              <a:t>Critical of OLI,</a:t>
            </a:r>
            <a:r>
              <a:rPr lang="nb-NO" baseline="0" dirty="0"/>
              <a:t> </a:t>
            </a:r>
            <a:r>
              <a:rPr lang="nb-NO" baseline="0" dirty="0" err="1"/>
              <a:t>the</a:t>
            </a:r>
            <a:r>
              <a:rPr lang="nb-NO" baseline="0" dirty="0"/>
              <a:t> LLL </a:t>
            </a:r>
            <a:r>
              <a:rPr lang="nb-NO" baseline="0" dirty="0" err="1"/>
              <a:t>frameworks</a:t>
            </a:r>
            <a:endParaRPr lang="nb-NO" dirty="0"/>
          </a:p>
        </p:txBody>
      </p:sp>
      <p:sp>
        <p:nvSpPr>
          <p:cNvPr id="4" name="Slide Number Placeholder 3"/>
          <p:cNvSpPr>
            <a:spLocks noGrp="1"/>
          </p:cNvSpPr>
          <p:nvPr>
            <p:ph type="sldNum" sz="quarter" idx="10"/>
          </p:nvPr>
        </p:nvSpPr>
        <p:spPr/>
        <p:txBody>
          <a:bodyPr/>
          <a:lstStyle/>
          <a:p>
            <a:fld id="{C6A19464-2F3C-4B62-BE69-6CFBC4B6FE9A}" type="slidenum">
              <a:rPr lang="en-US" smtClean="0"/>
              <a:t>37</a:t>
            </a:fld>
            <a:endParaRPr lang="en-US"/>
          </a:p>
        </p:txBody>
      </p:sp>
    </p:spTree>
    <p:extLst>
      <p:ext uri="{BB962C8B-B14F-4D97-AF65-F5344CB8AC3E}">
        <p14:creationId xmlns:p14="http://schemas.microsoft.com/office/powerpoint/2010/main" val="127925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 competitiveness and resource based theories may apply, augmented by institutional theory</a:t>
            </a:r>
          </a:p>
        </p:txBody>
      </p:sp>
      <p:sp>
        <p:nvSpPr>
          <p:cNvPr id="4" name="Slide Number Placeholder 3"/>
          <p:cNvSpPr>
            <a:spLocks noGrp="1"/>
          </p:cNvSpPr>
          <p:nvPr>
            <p:ph type="sldNum" sz="quarter" idx="10"/>
          </p:nvPr>
        </p:nvSpPr>
        <p:spPr/>
        <p:txBody>
          <a:bodyPr/>
          <a:lstStyle/>
          <a:p>
            <a:fld id="{C6A19464-2F3C-4B62-BE69-6CFBC4B6FE9A}" type="slidenum">
              <a:rPr lang="en-US" smtClean="0"/>
              <a:t>39</a:t>
            </a:fld>
            <a:endParaRPr lang="en-US"/>
          </a:p>
        </p:txBody>
      </p:sp>
    </p:spTree>
    <p:extLst>
      <p:ext uri="{BB962C8B-B14F-4D97-AF65-F5344CB8AC3E}">
        <p14:creationId xmlns:p14="http://schemas.microsoft.com/office/powerpoint/2010/main" val="154371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19464-2F3C-4B62-BE69-6CFBC4B6FE9A}" type="slidenum">
              <a:rPr lang="en-US" smtClean="0"/>
              <a:t>40</a:t>
            </a:fld>
            <a:endParaRPr lang="en-US"/>
          </a:p>
        </p:txBody>
      </p:sp>
    </p:spTree>
    <p:extLst>
      <p:ext uri="{BB962C8B-B14F-4D97-AF65-F5344CB8AC3E}">
        <p14:creationId xmlns:p14="http://schemas.microsoft.com/office/powerpoint/2010/main" val="231818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Global </a:t>
            </a:r>
            <a:r>
              <a:rPr lang="en-US" dirty="0" err="1"/>
              <a:t>Architucture</a:t>
            </a:r>
            <a:r>
              <a:rPr lang="en-US" dirty="0"/>
              <a:t> </a:t>
            </a:r>
          </a:p>
        </p:txBody>
      </p:sp>
      <p:sp>
        <p:nvSpPr>
          <p:cNvPr id="4" name="Slide Number Placeholder 3"/>
          <p:cNvSpPr>
            <a:spLocks noGrp="1"/>
          </p:cNvSpPr>
          <p:nvPr>
            <p:ph type="sldNum" sz="quarter" idx="5"/>
          </p:nvPr>
        </p:nvSpPr>
        <p:spPr/>
        <p:txBody>
          <a:bodyPr/>
          <a:lstStyle/>
          <a:p>
            <a:fld id="{50D42450-236D-4E59-A829-5EA16903D16D}" type="slidenum">
              <a:rPr lang="en-US" smtClean="0"/>
              <a:t>41</a:t>
            </a:fld>
            <a:endParaRPr lang="en-US"/>
          </a:p>
        </p:txBody>
      </p:sp>
    </p:spTree>
    <p:extLst>
      <p:ext uri="{BB962C8B-B14F-4D97-AF65-F5344CB8AC3E}">
        <p14:creationId xmlns:p14="http://schemas.microsoft.com/office/powerpoint/2010/main" val="234172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latest research: modal choices, greenfield investment</a:t>
            </a:r>
          </a:p>
        </p:txBody>
      </p:sp>
      <p:sp>
        <p:nvSpPr>
          <p:cNvPr id="4" name="Slide Number Placeholder 3"/>
          <p:cNvSpPr>
            <a:spLocks noGrp="1"/>
          </p:cNvSpPr>
          <p:nvPr>
            <p:ph type="sldNum" sz="quarter" idx="5"/>
          </p:nvPr>
        </p:nvSpPr>
        <p:spPr/>
        <p:txBody>
          <a:bodyPr/>
          <a:lstStyle/>
          <a:p>
            <a:fld id="{50D42450-236D-4E59-A829-5EA16903D16D}" type="slidenum">
              <a:rPr lang="en-US" smtClean="0"/>
              <a:t>42</a:t>
            </a:fld>
            <a:endParaRPr lang="en-US"/>
          </a:p>
        </p:txBody>
      </p:sp>
    </p:spTree>
    <p:extLst>
      <p:ext uri="{BB962C8B-B14F-4D97-AF65-F5344CB8AC3E}">
        <p14:creationId xmlns:p14="http://schemas.microsoft.com/office/powerpoint/2010/main" val="335532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and political determinants</a:t>
            </a:r>
          </a:p>
        </p:txBody>
      </p:sp>
      <p:sp>
        <p:nvSpPr>
          <p:cNvPr id="4" name="Slide Number Placeholder 3"/>
          <p:cNvSpPr>
            <a:spLocks noGrp="1"/>
          </p:cNvSpPr>
          <p:nvPr>
            <p:ph type="sldNum" sz="quarter" idx="5"/>
          </p:nvPr>
        </p:nvSpPr>
        <p:spPr/>
        <p:txBody>
          <a:bodyPr/>
          <a:lstStyle/>
          <a:p>
            <a:fld id="{50D42450-236D-4E59-A829-5EA16903D16D}" type="slidenum">
              <a:rPr lang="en-US" smtClean="0"/>
              <a:t>14</a:t>
            </a:fld>
            <a:endParaRPr lang="en-US"/>
          </a:p>
        </p:txBody>
      </p:sp>
    </p:spTree>
    <p:extLst>
      <p:ext uri="{BB962C8B-B14F-4D97-AF65-F5344CB8AC3E}">
        <p14:creationId xmlns:p14="http://schemas.microsoft.com/office/powerpoint/2010/main" val="68465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Buckley and his colleagues (2007) and other found political risk to encourages FDI from China (inconsistent with theory and survey data)</a:t>
            </a:r>
          </a:p>
          <a:p>
            <a:r>
              <a:rPr lang="en-US" sz="1200" dirty="0"/>
              <a:t>Non-industrialized perverse attitude to risk (non-profit maximizing behaviors)</a:t>
            </a:r>
          </a:p>
          <a:p>
            <a:r>
              <a:rPr lang="en-US" sz="1200" dirty="0"/>
              <a:t>Capital market imperfections and institutions specific to China</a:t>
            </a:r>
          </a:p>
          <a:p>
            <a:r>
              <a:rPr lang="en-US" sz="1200" dirty="0"/>
              <a:t>Political affiliations and connections </a:t>
            </a:r>
          </a:p>
          <a:p>
            <a:r>
              <a:rPr lang="en-US" sz="1200" dirty="0"/>
              <a:t>bargaining position of the Chinese </a:t>
            </a:r>
          </a:p>
          <a:p>
            <a:r>
              <a:rPr lang="en-US" sz="1200" dirty="0"/>
              <a:t>Ideological heritage towards developing countries</a:t>
            </a:r>
          </a:p>
          <a:p>
            <a:r>
              <a:rPr lang="en-US" sz="1200" dirty="0"/>
              <a:t>Country embedded knowledge of political risk management</a:t>
            </a:r>
            <a:endParaRPr lang="nb-NO" sz="1200" dirty="0"/>
          </a:p>
          <a:p>
            <a:endParaRPr lang="en-US" dirty="0"/>
          </a:p>
        </p:txBody>
      </p:sp>
      <p:sp>
        <p:nvSpPr>
          <p:cNvPr id="4" name="Slide Number Placeholder 3"/>
          <p:cNvSpPr>
            <a:spLocks noGrp="1"/>
          </p:cNvSpPr>
          <p:nvPr>
            <p:ph type="sldNum" sz="quarter" idx="10"/>
          </p:nvPr>
        </p:nvSpPr>
        <p:spPr/>
        <p:txBody>
          <a:bodyPr/>
          <a:lstStyle/>
          <a:p>
            <a:fld id="{C6A19464-2F3C-4B62-BE69-6CFBC4B6FE9A}" type="slidenum">
              <a:rPr lang="en-US" smtClean="0"/>
              <a:t>15</a:t>
            </a:fld>
            <a:endParaRPr lang="en-US"/>
          </a:p>
        </p:txBody>
      </p:sp>
    </p:spTree>
    <p:extLst>
      <p:ext uri="{BB962C8B-B14F-4D97-AF65-F5344CB8AC3E}">
        <p14:creationId xmlns:p14="http://schemas.microsoft.com/office/powerpoint/2010/main" val="313080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r>
              <a:rPr lang="en-US" altLang="zh-CN" dirty="0">
                <a:ea typeface="宋体" pitchFamily="2" charset="-122"/>
                <a:cs typeface="Times New Roman" pitchFamily="18" charset="0"/>
              </a:rPr>
              <a:t>40 Chinese State-Owned Enterprises</a:t>
            </a:r>
          </a:p>
          <a:p>
            <a:pPr marL="285750" lvl="0" indent="-285750"/>
            <a:r>
              <a:rPr lang="en-US" altLang="zh-CN" dirty="0">
                <a:ea typeface="宋体" pitchFamily="2" charset="-122"/>
                <a:cs typeface="Times New Roman" pitchFamily="18" charset="0"/>
              </a:rPr>
              <a:t>Largest SOEs</a:t>
            </a:r>
          </a:p>
          <a:p>
            <a:pPr lvl="1">
              <a:buFont typeface="Arial" pitchFamily="34" charset="0"/>
              <a:buChar char="•"/>
            </a:pPr>
            <a:r>
              <a:rPr lang="en-US" altLang="zh-CN" dirty="0">
                <a:ea typeface="宋体" pitchFamily="2" charset="-122"/>
                <a:cs typeface="Times New Roman" pitchFamily="18" charset="0"/>
              </a:rPr>
              <a:t>Survey</a:t>
            </a:r>
          </a:p>
          <a:p>
            <a:pPr marL="1200150" lvl="2" indent="-285750"/>
            <a:r>
              <a:rPr lang="en-US" altLang="zh-CN" dirty="0">
                <a:ea typeface="宋体" pitchFamily="2" charset="-122"/>
                <a:cs typeface="Times New Roman" pitchFamily="18" charset="0"/>
              </a:rPr>
              <a:t>Conducted during June – July of 2011</a:t>
            </a:r>
          </a:p>
          <a:p>
            <a:pPr marL="1657350" lvl="3" indent="-285750">
              <a:buFont typeface="Arial" pitchFamily="34" charset="0"/>
              <a:buChar char="•"/>
            </a:pPr>
            <a:r>
              <a:rPr lang="en-US" altLang="zh-CN" dirty="0">
                <a:ea typeface="宋体" pitchFamily="2" charset="-122"/>
                <a:cs typeface="Times New Roman" pitchFamily="18" charset="0"/>
              </a:rPr>
              <a:t>China Center at Rollins College </a:t>
            </a:r>
          </a:p>
          <a:p>
            <a:pPr marL="1657350" lvl="3" indent="-285750">
              <a:buFont typeface="Arial" pitchFamily="34" charset="0"/>
              <a:buChar char="•"/>
            </a:pPr>
            <a:r>
              <a:rPr lang="en-US" altLang="zh-CN" dirty="0">
                <a:ea typeface="宋体" pitchFamily="2" charset="-122"/>
                <a:cs typeface="Times New Roman" pitchFamily="18" charset="0"/>
              </a:rPr>
              <a:t>Shanghai </a:t>
            </a:r>
            <a:r>
              <a:rPr lang="en-US" altLang="zh-CN" dirty="0" err="1">
                <a:ea typeface="宋体" pitchFamily="2" charset="-122"/>
                <a:cs typeface="Times New Roman" pitchFamily="18" charset="0"/>
              </a:rPr>
              <a:t>Jiaotong</a:t>
            </a:r>
            <a:r>
              <a:rPr lang="en-US" altLang="zh-CN" dirty="0">
                <a:ea typeface="宋体" pitchFamily="2" charset="-122"/>
                <a:cs typeface="Times New Roman" pitchFamily="18" charset="0"/>
              </a:rPr>
              <a:t> University, </a:t>
            </a:r>
            <a:r>
              <a:rPr lang="en-US" altLang="zh-CN" dirty="0" err="1">
                <a:ea typeface="宋体" pitchFamily="2" charset="-122"/>
                <a:cs typeface="Times New Roman" pitchFamily="18" charset="0"/>
              </a:rPr>
              <a:t>Euromed</a:t>
            </a:r>
            <a:r>
              <a:rPr lang="en-US" altLang="zh-CN" dirty="0">
                <a:ea typeface="宋体" pitchFamily="2" charset="-122"/>
                <a:cs typeface="Times New Roman" pitchFamily="18" charset="0"/>
              </a:rPr>
              <a:t> </a:t>
            </a:r>
          </a:p>
          <a:p>
            <a:pPr marL="1657350" lvl="3" indent="-285750">
              <a:buFont typeface="Arial" pitchFamily="34" charset="0"/>
              <a:buChar char="•"/>
            </a:pPr>
            <a:r>
              <a:rPr lang="en-US" altLang="zh-CN" dirty="0">
                <a:ea typeface="宋体" pitchFamily="2" charset="-122"/>
                <a:cs typeface="Times New Roman" pitchFamily="18" charset="0"/>
              </a:rPr>
              <a:t>China Executive Leadership Academy at </a:t>
            </a:r>
            <a:r>
              <a:rPr lang="en-US" altLang="zh-CN" dirty="0" err="1">
                <a:ea typeface="宋体" pitchFamily="2" charset="-122"/>
                <a:cs typeface="Times New Roman" pitchFamily="18" charset="0"/>
              </a:rPr>
              <a:t>Pudong</a:t>
            </a:r>
            <a:r>
              <a:rPr lang="en-US" altLang="zh-CN" dirty="0">
                <a:ea typeface="宋体" pitchFamily="2" charset="-122"/>
                <a:cs typeface="Times New Roman" pitchFamily="18" charset="0"/>
              </a:rPr>
              <a:t> (CELAP)</a:t>
            </a:r>
            <a:endParaRPr lang="en-US" dirty="0"/>
          </a:p>
          <a:p>
            <a:endParaRPr lang="nb-NO" dirty="0"/>
          </a:p>
        </p:txBody>
      </p:sp>
      <p:sp>
        <p:nvSpPr>
          <p:cNvPr id="4" name="Slide Number Placeholder 3"/>
          <p:cNvSpPr>
            <a:spLocks noGrp="1"/>
          </p:cNvSpPr>
          <p:nvPr>
            <p:ph type="sldNum" sz="quarter" idx="10"/>
          </p:nvPr>
        </p:nvSpPr>
        <p:spPr/>
        <p:txBody>
          <a:bodyPr/>
          <a:lstStyle/>
          <a:p>
            <a:fld id="{C6A19464-2F3C-4B62-BE69-6CFBC4B6FE9A}" type="slidenum">
              <a:rPr lang="en-US" smtClean="0"/>
              <a:t>16</a:t>
            </a:fld>
            <a:endParaRPr lang="en-US"/>
          </a:p>
        </p:txBody>
      </p:sp>
    </p:spTree>
    <p:extLst>
      <p:ext uri="{BB962C8B-B14F-4D97-AF65-F5344CB8AC3E}">
        <p14:creationId xmlns:p14="http://schemas.microsoft.com/office/powerpoint/2010/main" val="8338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D9EF583-C546-44EB-A77E-C898E6A3A7ED}" type="slidenum">
              <a:rPr lang="en-US" smtClean="0"/>
              <a:pPr/>
              <a:t>18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2007</a:t>
            </a:r>
          </a:p>
        </p:txBody>
      </p:sp>
    </p:spTree>
    <p:extLst>
      <p:ext uri="{BB962C8B-B14F-4D97-AF65-F5344CB8AC3E}">
        <p14:creationId xmlns:p14="http://schemas.microsoft.com/office/powerpoint/2010/main" val="417275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MOFCOM data is flawed</a:t>
            </a:r>
          </a:p>
          <a:p>
            <a:pPr lvl="1"/>
            <a:r>
              <a:rPr lang="en-US" dirty="0"/>
              <a:t>Doesn’t take ultimate investment locations into account</a:t>
            </a:r>
          </a:p>
          <a:p>
            <a:pPr lvl="2"/>
            <a:r>
              <a:rPr lang="en-US" dirty="0"/>
              <a:t>This is a serious drawback: the majority (&gt;50%) of Chinese FDI is routed through tax havens</a:t>
            </a:r>
          </a:p>
          <a:p>
            <a:r>
              <a:rPr lang="en-US" dirty="0"/>
              <a:t>Commercial data is flawed</a:t>
            </a:r>
          </a:p>
          <a:p>
            <a:pPr lvl="1"/>
            <a:r>
              <a:rPr lang="en-US" dirty="0"/>
              <a:t>Many missing values</a:t>
            </a:r>
          </a:p>
          <a:p>
            <a:pPr lvl="1"/>
            <a:r>
              <a:rPr lang="en-US" dirty="0"/>
              <a:t>Only captures acquisition investments &gt;$1 million; greenfield investments &gt;$500,000</a:t>
            </a:r>
          </a:p>
          <a:p>
            <a:endParaRPr lang="en-US" dirty="0"/>
          </a:p>
        </p:txBody>
      </p:sp>
      <p:sp>
        <p:nvSpPr>
          <p:cNvPr id="4" name="Slide Number Placeholder 3"/>
          <p:cNvSpPr>
            <a:spLocks noGrp="1"/>
          </p:cNvSpPr>
          <p:nvPr>
            <p:ph type="sldNum" sz="quarter" idx="5"/>
          </p:nvPr>
        </p:nvSpPr>
        <p:spPr/>
        <p:txBody>
          <a:bodyPr/>
          <a:lstStyle/>
          <a:p>
            <a:fld id="{50D42450-236D-4E59-A829-5EA16903D16D}" type="slidenum">
              <a:rPr lang="en-US" smtClean="0"/>
              <a:t>25</a:t>
            </a:fld>
            <a:endParaRPr lang="en-US"/>
          </a:p>
        </p:txBody>
      </p:sp>
    </p:spTree>
    <p:extLst>
      <p:ext uri="{BB962C8B-B14F-4D97-AF65-F5344CB8AC3E}">
        <p14:creationId xmlns:p14="http://schemas.microsoft.com/office/powerpoint/2010/main" val="220354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may be classes of CMNEs which are indifferent to political risk (i.e. SOEs with ‘special ownership advantages’), but this relationship is moderated when accounting for the final destination of Chinese FDI (i.e. gaining insight into the final destination of private CMNE FDI).</a:t>
            </a:r>
          </a:p>
          <a:p>
            <a:pPr lvl="0"/>
            <a:r>
              <a:rPr lang="en-US" dirty="0"/>
              <a:t>Measurement matters. It is important to think about what is implied in the political risk data used for empirical analysis.</a:t>
            </a:r>
          </a:p>
          <a:p>
            <a:r>
              <a:rPr lang="en-US" dirty="0"/>
              <a:t>It is important to take a highly nuanced approach to the measurement of political risk variables</a:t>
            </a:r>
          </a:p>
          <a:p>
            <a:pPr lvl="1"/>
            <a:r>
              <a:rPr lang="en-US" dirty="0"/>
              <a:t>Depending on the variable measurement you are more likely to find positive, negative, or curvilinear relationships</a:t>
            </a:r>
          </a:p>
          <a:p>
            <a:pPr lvl="1"/>
            <a:r>
              <a:rPr lang="en-US" b="1" dirty="0"/>
              <a:t>Not all facets of political risk are perceived to be the same to Chinese MNEs</a:t>
            </a:r>
          </a:p>
          <a:p>
            <a:endParaRPr lang="en-US" dirty="0"/>
          </a:p>
        </p:txBody>
      </p:sp>
      <p:sp>
        <p:nvSpPr>
          <p:cNvPr id="4" name="Slide Number Placeholder 3"/>
          <p:cNvSpPr>
            <a:spLocks noGrp="1"/>
          </p:cNvSpPr>
          <p:nvPr>
            <p:ph type="sldNum" sz="quarter" idx="5"/>
          </p:nvPr>
        </p:nvSpPr>
        <p:spPr/>
        <p:txBody>
          <a:bodyPr/>
          <a:lstStyle/>
          <a:p>
            <a:fld id="{50D42450-236D-4E59-A829-5EA16903D16D}" type="slidenum">
              <a:rPr lang="en-US" smtClean="0"/>
              <a:t>28</a:t>
            </a:fld>
            <a:endParaRPr lang="en-US"/>
          </a:p>
        </p:txBody>
      </p:sp>
    </p:spTree>
    <p:extLst>
      <p:ext uri="{BB962C8B-B14F-4D97-AF65-F5344CB8AC3E}">
        <p14:creationId xmlns:p14="http://schemas.microsoft.com/office/powerpoint/2010/main" val="311460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19464-2F3C-4B62-BE69-6CFBC4B6FE9A}" type="slidenum">
              <a:rPr lang="en-US" smtClean="0"/>
              <a:t>32</a:t>
            </a:fld>
            <a:endParaRPr lang="en-US"/>
          </a:p>
        </p:txBody>
      </p:sp>
    </p:spTree>
    <p:extLst>
      <p:ext uri="{BB962C8B-B14F-4D97-AF65-F5344CB8AC3E}">
        <p14:creationId xmlns:p14="http://schemas.microsoft.com/office/powerpoint/2010/main" val="183184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Dunning, J. H., &amp; Lundan, S. M. (2008). </a:t>
            </a:r>
            <a:r>
              <a:rPr lang="en-US" sz="1200" b="0" i="1" kern="1200" dirty="0">
                <a:solidFill>
                  <a:schemeClr val="tx1"/>
                </a:solidFill>
                <a:effectLst/>
                <a:latin typeface="+mn-lt"/>
                <a:ea typeface="+mn-ea"/>
                <a:cs typeface="+mn-cs"/>
              </a:rPr>
              <a:t>Multinational enterprises and the global economy</a:t>
            </a:r>
            <a:r>
              <a:rPr lang="en-US" sz="1200" b="0" i="0" kern="1200" dirty="0">
                <a:solidFill>
                  <a:schemeClr val="tx1"/>
                </a:solidFill>
                <a:effectLst/>
                <a:latin typeface="+mn-lt"/>
                <a:ea typeface="+mn-ea"/>
                <a:cs typeface="+mn-cs"/>
              </a:rPr>
              <a:t>. Edward Elgar Publishing.</a:t>
            </a:r>
            <a:endParaRPr lang="en-US" dirty="0"/>
          </a:p>
        </p:txBody>
      </p:sp>
      <p:sp>
        <p:nvSpPr>
          <p:cNvPr id="4" name="Slide Number Placeholder 3"/>
          <p:cNvSpPr>
            <a:spLocks noGrp="1"/>
          </p:cNvSpPr>
          <p:nvPr>
            <p:ph type="sldNum" sz="quarter" idx="10"/>
          </p:nvPr>
        </p:nvSpPr>
        <p:spPr/>
        <p:txBody>
          <a:bodyPr/>
          <a:lstStyle/>
          <a:p>
            <a:fld id="{C6A19464-2F3C-4B62-BE69-6CFBC4B6FE9A}" type="slidenum">
              <a:rPr lang="en-US" smtClean="0"/>
              <a:t>34</a:t>
            </a:fld>
            <a:endParaRPr lang="en-US"/>
          </a:p>
        </p:txBody>
      </p:sp>
    </p:spTree>
    <p:extLst>
      <p:ext uri="{BB962C8B-B14F-4D97-AF65-F5344CB8AC3E}">
        <p14:creationId xmlns:p14="http://schemas.microsoft.com/office/powerpoint/2010/main" val="188928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8A0B-E977-4374-96BB-9EDA2BEC6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D598E7-DF09-45E4-BCB1-F012B45A8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CA7B05-A4B6-438E-B0A6-CB1795BB2948}"/>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5" name="Footer Placeholder 4">
            <a:extLst>
              <a:ext uri="{FF2B5EF4-FFF2-40B4-BE49-F238E27FC236}">
                <a16:creationId xmlns:a16="http://schemas.microsoft.com/office/drawing/2014/main" id="{CBB142F8-49B9-4C56-B73C-47AB797D8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A052A-0555-4245-87D4-4F4819D16849}"/>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7014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F67B-EA2A-4510-9C19-45E3F8C407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BF9DA1-08B3-49D6-9D17-49A961D6E1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186C-1718-456E-BC08-6C41DD5DBB72}"/>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5" name="Footer Placeholder 4">
            <a:extLst>
              <a:ext uri="{FF2B5EF4-FFF2-40B4-BE49-F238E27FC236}">
                <a16:creationId xmlns:a16="http://schemas.microsoft.com/office/drawing/2014/main" id="{3CE396C2-BBF2-4CD7-8344-09F7D5E8D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8C8F-6316-4348-AFF0-CE57A3426A7C}"/>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30694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1B212-F14D-45C1-ADE9-E3B01438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4A78A-4151-44E4-A026-32899C9F65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9248B-57FB-4D4B-9DA1-B91AB706F66A}"/>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5" name="Footer Placeholder 4">
            <a:extLst>
              <a:ext uri="{FF2B5EF4-FFF2-40B4-BE49-F238E27FC236}">
                <a16:creationId xmlns:a16="http://schemas.microsoft.com/office/drawing/2014/main" id="{2A06E664-1AC2-457D-9564-4F698B78E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3C244-3E5D-4053-AD88-E76F572C23CB}"/>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8059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DE14-FF0D-47CE-892D-8D0C9B537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54E02-E916-4C90-AD27-0A7AAC6B09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222BD-615A-410B-AEF5-01A98EC0A854}"/>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5" name="Footer Placeholder 4">
            <a:extLst>
              <a:ext uri="{FF2B5EF4-FFF2-40B4-BE49-F238E27FC236}">
                <a16:creationId xmlns:a16="http://schemas.microsoft.com/office/drawing/2014/main" id="{0AF2868B-86F0-4B63-BBBE-0EE248BAA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6E202-C148-487B-A173-17DEB8D7ACAA}"/>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238884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2925-2849-45FA-80C5-0E93587E70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27ADB-E6DD-4927-BE05-39852C70E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5ED194-600C-40B7-953A-07E5314FE1DB}"/>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5" name="Footer Placeholder 4">
            <a:extLst>
              <a:ext uri="{FF2B5EF4-FFF2-40B4-BE49-F238E27FC236}">
                <a16:creationId xmlns:a16="http://schemas.microsoft.com/office/drawing/2014/main" id="{99ADD0D5-D64F-461F-BDAD-23C2F48C3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F8943-6BFE-4A44-83BB-AAE5B59E1BBB}"/>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328292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2DEC-62E8-4199-9D4C-4B9C2624E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16FC3-4DDB-467C-8820-75E121DFBF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18625-61E6-4892-8DDE-C02F5D189F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1C22BD-6BB9-4B4F-8EF2-84F2CC4C129B}"/>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6" name="Footer Placeholder 5">
            <a:extLst>
              <a:ext uri="{FF2B5EF4-FFF2-40B4-BE49-F238E27FC236}">
                <a16:creationId xmlns:a16="http://schemas.microsoft.com/office/drawing/2014/main" id="{9AEB60B2-5D21-41A5-95C8-82A5775EA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D84FD-EAAB-4B17-BEB0-0A1526CE9CBB}"/>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412586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B376-B5A9-4F71-A20B-F5BED8A7F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3E779-4FD2-4D38-A377-18B9248FE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C41F9C-4874-4111-A205-1C173A6942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0CEA1-B5EB-4BDA-BBFE-C7BD488651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E0BAAD-8E33-47DA-9251-8D3470C5E6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4C5D5-DCEC-4477-95A0-1859287CA3F2}"/>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8" name="Footer Placeholder 7">
            <a:extLst>
              <a:ext uri="{FF2B5EF4-FFF2-40B4-BE49-F238E27FC236}">
                <a16:creationId xmlns:a16="http://schemas.microsoft.com/office/drawing/2014/main" id="{EEEC4B3C-DF16-4C1F-8A81-4515813637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3C701-62EC-4BD5-BE9F-62C6D49BA5EC}"/>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128930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A078-8754-4F3F-9285-17187280A2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AE4794-86A1-424A-B29B-C7854A0A7FFC}"/>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4" name="Footer Placeholder 3">
            <a:extLst>
              <a:ext uri="{FF2B5EF4-FFF2-40B4-BE49-F238E27FC236}">
                <a16:creationId xmlns:a16="http://schemas.microsoft.com/office/drawing/2014/main" id="{F9CD67F7-4A50-402B-9DFF-5C17791E74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2C981D-6231-412D-B16E-E369AC73F0AB}"/>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423784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42F4A-D91A-4497-A16C-CC4EA3648483}"/>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3" name="Footer Placeholder 2">
            <a:extLst>
              <a:ext uri="{FF2B5EF4-FFF2-40B4-BE49-F238E27FC236}">
                <a16:creationId xmlns:a16="http://schemas.microsoft.com/office/drawing/2014/main" id="{5A71279B-C398-426B-9D93-083C8162A5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DE5179-71F7-4A7E-B49E-CDE3709C028E}"/>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167595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16DA-3E68-49C4-BBDA-0A51610D0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67393-FBDC-4575-9283-A7CB888B3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36862-B3F2-4BFA-B0AC-161C59E7E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F6EA18-6A96-4849-A379-D914CFD30DE2}"/>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6" name="Footer Placeholder 5">
            <a:extLst>
              <a:ext uri="{FF2B5EF4-FFF2-40B4-BE49-F238E27FC236}">
                <a16:creationId xmlns:a16="http://schemas.microsoft.com/office/drawing/2014/main" id="{3B277B06-9171-45CF-8CA3-CD598FBAF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146E1-0212-49B8-8BB3-E630D7412458}"/>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217598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0024-34ED-45C5-A865-EE71EC245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8DB79-5F31-4CE6-8C93-50E2BDA60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F33957-08BD-4D07-99B4-A007BE344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1AD179-0A26-4E6F-B9A4-38C9848A60B8}"/>
              </a:ext>
            </a:extLst>
          </p:cNvPr>
          <p:cNvSpPr>
            <a:spLocks noGrp="1"/>
          </p:cNvSpPr>
          <p:nvPr>
            <p:ph type="dt" sz="half" idx="10"/>
          </p:nvPr>
        </p:nvSpPr>
        <p:spPr/>
        <p:txBody>
          <a:bodyPr/>
          <a:lstStyle/>
          <a:p>
            <a:fld id="{E65F5871-081C-4669-9FD7-4140FF73E498}" type="datetimeFigureOut">
              <a:rPr lang="en-US" smtClean="0"/>
              <a:t>10/10/2018</a:t>
            </a:fld>
            <a:endParaRPr lang="en-US"/>
          </a:p>
        </p:txBody>
      </p:sp>
      <p:sp>
        <p:nvSpPr>
          <p:cNvPr id="6" name="Footer Placeholder 5">
            <a:extLst>
              <a:ext uri="{FF2B5EF4-FFF2-40B4-BE49-F238E27FC236}">
                <a16:creationId xmlns:a16="http://schemas.microsoft.com/office/drawing/2014/main" id="{7C375384-8A01-4DBA-AC59-592B2F330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CD04A-A7BB-4E64-901A-620D1D0AF1F0}"/>
              </a:ext>
            </a:extLst>
          </p:cNvPr>
          <p:cNvSpPr>
            <a:spLocks noGrp="1"/>
          </p:cNvSpPr>
          <p:nvPr>
            <p:ph type="sldNum" sz="quarter" idx="12"/>
          </p:nvPr>
        </p:nvSpPr>
        <p:spPr/>
        <p:txBody>
          <a:bodyPr/>
          <a:lstStyle/>
          <a:p>
            <a:fld id="{A6DCE21D-9867-4B0F-952C-96EA139E8AC0}" type="slidenum">
              <a:rPr lang="en-US" smtClean="0"/>
              <a:t>‹#›</a:t>
            </a:fld>
            <a:endParaRPr lang="en-US"/>
          </a:p>
        </p:txBody>
      </p:sp>
    </p:spTree>
    <p:extLst>
      <p:ext uri="{BB962C8B-B14F-4D97-AF65-F5344CB8AC3E}">
        <p14:creationId xmlns:p14="http://schemas.microsoft.com/office/powerpoint/2010/main" val="112771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BD9DD-CC36-4C2E-ADA7-1EB0434CA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2E7A49-1409-4FE6-9DC0-BE17F521E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803F7-33BA-48E5-B47D-EFB5A66054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F5871-081C-4669-9FD7-4140FF73E498}" type="datetimeFigureOut">
              <a:rPr lang="en-US" smtClean="0"/>
              <a:t>10/10/2018</a:t>
            </a:fld>
            <a:endParaRPr lang="en-US"/>
          </a:p>
        </p:txBody>
      </p:sp>
      <p:sp>
        <p:nvSpPr>
          <p:cNvPr id="5" name="Footer Placeholder 4">
            <a:extLst>
              <a:ext uri="{FF2B5EF4-FFF2-40B4-BE49-F238E27FC236}">
                <a16:creationId xmlns:a16="http://schemas.microsoft.com/office/drawing/2014/main" id="{A7085789-A96D-4C65-91F7-FBDFE63E3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4836C-C783-4118-B16A-D6A38597A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CE21D-9867-4B0F-952C-96EA139E8AC0}" type="slidenum">
              <a:rPr lang="en-US" smtClean="0"/>
              <a:t>‹#›</a:t>
            </a:fld>
            <a:endParaRPr lang="en-US"/>
          </a:p>
        </p:txBody>
      </p:sp>
    </p:spTree>
    <p:extLst>
      <p:ext uri="{BB962C8B-B14F-4D97-AF65-F5344CB8AC3E}">
        <p14:creationId xmlns:p14="http://schemas.microsoft.com/office/powerpoint/2010/main" val="37930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meraldinsight.com/doi/abs/10.1108/JBS-12-2013-011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www.chinagoesglobal.org/"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amazon.com/Globalization-Chinese-Enterprises-I-Alon/dp/0230515622"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onlinelibrary.wiley.com/doi/10.1111/j.1740-8784.2011.00234.x/ful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andfonline.com/doi/abs/10.1080/10669868.2015.1073205" TargetMode="External"/><Relationship Id="rId7" Type="http://schemas.openxmlformats.org/officeDocument/2006/relationships/hyperlink" Target="https://link.springer.com/article/10.1007/s11575-010-0049-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cholar.google.dk/scholar?oi=bibs&amp;cluster=109266112725775560&amp;btnI=1&amp;hl=da" TargetMode="External"/><Relationship Id="rId5" Type="http://schemas.openxmlformats.org/officeDocument/2006/relationships/hyperlink" Target="https://scholar.google.dk/citations?view_op=view_citation&amp;hl=da&amp;user=f70pYmsAAAAJ&amp;sortby=pubdate&amp;citation_for_view=f70pYmsAAAAJ:6_hjMsCP8ZoC" TargetMode="External"/><Relationship Id="rId4" Type="http://schemas.openxmlformats.org/officeDocument/2006/relationships/hyperlink" Target="http://onlinelibrary.wiley.com/doi/10.1002/tie.21566/ful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heinonline.org/HOL/LandingPage?handle=hein.journals/geojaf16&amp;div=23&amp;id=&amp;pag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69672"/>
            <a:ext cx="11887200" cy="1470025"/>
          </a:xfrm>
        </p:spPr>
        <p:txBody>
          <a:bodyPr>
            <a:normAutofit fontScale="90000"/>
          </a:bodyPr>
          <a:lstStyle/>
          <a:p>
            <a:r>
              <a:rPr lang="en-US" dirty="0"/>
              <a:t>Political and Institutional Determinants</a:t>
            </a:r>
            <a:br>
              <a:rPr lang="en-US" dirty="0"/>
            </a:br>
            <a:r>
              <a:rPr lang="en-US" dirty="0"/>
              <a:t> of Chinese MNCs</a:t>
            </a:r>
          </a:p>
        </p:txBody>
      </p:sp>
      <p:sp>
        <p:nvSpPr>
          <p:cNvPr id="3" name="Subtitle 2"/>
          <p:cNvSpPr>
            <a:spLocks noGrp="1"/>
          </p:cNvSpPr>
          <p:nvPr>
            <p:ph type="subTitle" idx="1"/>
          </p:nvPr>
        </p:nvSpPr>
        <p:spPr>
          <a:xfrm>
            <a:off x="2541814" y="3733800"/>
            <a:ext cx="7211786" cy="1905000"/>
          </a:xfrm>
        </p:spPr>
        <p:txBody>
          <a:bodyPr>
            <a:normAutofit/>
          </a:bodyPr>
          <a:lstStyle/>
          <a:p>
            <a:r>
              <a:rPr lang="en-US" dirty="0"/>
              <a:t>Ilan Alon, Ph.D.</a:t>
            </a:r>
          </a:p>
          <a:p>
            <a:r>
              <a:rPr lang="en-US" dirty="0"/>
              <a:t>Professor of Strategy and </a:t>
            </a:r>
            <a:r>
              <a:rPr lang="en-US" dirty="0" err="1"/>
              <a:t>Int</a:t>
            </a:r>
            <a:r>
              <a:rPr lang="en-US" dirty="0"/>
              <a:t> Marketing, </a:t>
            </a:r>
            <a:r>
              <a:rPr lang="en-US" dirty="0" err="1"/>
              <a:t>UiA</a:t>
            </a:r>
            <a:r>
              <a:rPr lang="en-US" dirty="0"/>
              <a:t>, Norway</a:t>
            </a:r>
          </a:p>
          <a:p>
            <a:r>
              <a:rPr lang="en-US" dirty="0"/>
              <a:t>Editor, International Journal of Emerging Markets</a:t>
            </a:r>
          </a:p>
          <a:p>
            <a:r>
              <a:rPr lang="en-US" dirty="0"/>
              <a:t>Editor, European Journal of International Management</a:t>
            </a:r>
          </a:p>
        </p:txBody>
      </p:sp>
      <p:pic>
        <p:nvPicPr>
          <p:cNvPr id="6150" name="Picture 6" descr="Globalization of Chinese Enterp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241" y="17094"/>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grms1\u10$\ilana\Documents\IJoEM\IJOEM-Banner-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629" y="5562600"/>
            <a:ext cx="5461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building&#10;&#10;Description generated with high confidence">
            <a:extLst>
              <a:ext uri="{FF2B5EF4-FFF2-40B4-BE49-F238E27FC236}">
                <a16:creationId xmlns:a16="http://schemas.microsoft.com/office/drawing/2014/main" id="{63E9A780-D818-48ED-BA12-15ADF3F2D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037" y="-19639"/>
            <a:ext cx="1556396" cy="2252578"/>
          </a:xfrm>
          <a:prstGeom prst="rect">
            <a:avLst/>
          </a:prstGeom>
        </p:spPr>
      </p:pic>
      <p:pic>
        <p:nvPicPr>
          <p:cNvPr id="6" name="Picture 5">
            <a:extLst>
              <a:ext uri="{FF2B5EF4-FFF2-40B4-BE49-F238E27FC236}">
                <a16:creationId xmlns:a16="http://schemas.microsoft.com/office/drawing/2014/main" id="{506DEF7C-90D4-415C-8725-5218B56D22F9}"/>
              </a:ext>
            </a:extLst>
          </p:cNvPr>
          <p:cNvPicPr>
            <a:picLocks noChangeAspect="1"/>
          </p:cNvPicPr>
          <p:nvPr/>
        </p:nvPicPr>
        <p:blipFill>
          <a:blip r:embed="rId5"/>
          <a:stretch>
            <a:fillRect/>
          </a:stretch>
        </p:blipFill>
        <p:spPr>
          <a:xfrm>
            <a:off x="8550377" y="34436"/>
            <a:ext cx="1431823" cy="2235235"/>
          </a:xfrm>
          <a:prstGeom prst="rect">
            <a:avLst/>
          </a:prstGeom>
        </p:spPr>
      </p:pic>
      <p:sp>
        <p:nvSpPr>
          <p:cNvPr id="7" name="AutoShape 2" descr="Bilderesultat for ilan alon book">
            <a:extLst>
              <a:ext uri="{FF2B5EF4-FFF2-40B4-BE49-F238E27FC236}">
                <a16:creationId xmlns:a16="http://schemas.microsoft.com/office/drawing/2014/main" id="{05EEFF04-0C2F-4A20-9C2E-4EB12A43D8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C950EBF-30AA-4687-80E1-604470C2F061}"/>
              </a:ext>
            </a:extLst>
          </p:cNvPr>
          <p:cNvPicPr>
            <a:picLocks noChangeAspect="1"/>
          </p:cNvPicPr>
          <p:nvPr/>
        </p:nvPicPr>
        <p:blipFill>
          <a:blip r:embed="rId6"/>
          <a:stretch>
            <a:fillRect/>
          </a:stretch>
        </p:blipFill>
        <p:spPr>
          <a:xfrm>
            <a:off x="1840213" y="8254"/>
            <a:ext cx="1436387" cy="2234379"/>
          </a:xfrm>
          <a:prstGeom prst="rect">
            <a:avLst/>
          </a:prstGeom>
        </p:spPr>
      </p:pic>
      <p:pic>
        <p:nvPicPr>
          <p:cNvPr id="1026" name="Picture 2" descr="Image result for ilan alon bri">
            <a:extLst>
              <a:ext uri="{FF2B5EF4-FFF2-40B4-BE49-F238E27FC236}">
                <a16:creationId xmlns:a16="http://schemas.microsoft.com/office/drawing/2014/main" id="{7E80D9AB-B01F-4550-A0CD-07989399BB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1787" y="23195"/>
            <a:ext cx="1457325" cy="224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5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FAACC1-B7B6-46F6-95F3-3EA3C5CC1CD3}"/>
              </a:ext>
            </a:extLst>
          </p:cNvPr>
          <p:cNvPicPr>
            <a:picLocks noChangeAspect="1"/>
          </p:cNvPicPr>
          <p:nvPr/>
        </p:nvPicPr>
        <p:blipFill>
          <a:blip r:embed="rId2"/>
          <a:stretch>
            <a:fillRect/>
          </a:stretch>
        </p:blipFill>
        <p:spPr>
          <a:xfrm>
            <a:off x="2095500" y="1090612"/>
            <a:ext cx="8001000" cy="4676775"/>
          </a:xfrm>
          <a:prstGeom prst="rect">
            <a:avLst/>
          </a:prstGeom>
        </p:spPr>
      </p:pic>
    </p:spTree>
    <p:extLst>
      <p:ext uri="{BB962C8B-B14F-4D97-AF65-F5344CB8AC3E}">
        <p14:creationId xmlns:p14="http://schemas.microsoft.com/office/powerpoint/2010/main" val="159161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2B625-1B46-496D-A235-CDC540E5FE7A}"/>
              </a:ext>
            </a:extLst>
          </p:cNvPr>
          <p:cNvPicPr>
            <a:picLocks noChangeAspect="1"/>
          </p:cNvPicPr>
          <p:nvPr/>
        </p:nvPicPr>
        <p:blipFill>
          <a:blip r:embed="rId2"/>
          <a:stretch>
            <a:fillRect/>
          </a:stretch>
        </p:blipFill>
        <p:spPr>
          <a:xfrm>
            <a:off x="2829492" y="0"/>
            <a:ext cx="6533016" cy="6858000"/>
          </a:xfrm>
          <a:prstGeom prst="rect">
            <a:avLst/>
          </a:prstGeom>
        </p:spPr>
      </p:pic>
    </p:spTree>
    <p:extLst>
      <p:ext uri="{BB962C8B-B14F-4D97-AF65-F5344CB8AC3E}">
        <p14:creationId xmlns:p14="http://schemas.microsoft.com/office/powerpoint/2010/main" val="314149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1FA0E-C9C0-46C3-9066-38221660D0A5}"/>
              </a:ext>
            </a:extLst>
          </p:cNvPr>
          <p:cNvPicPr>
            <a:picLocks noChangeAspect="1"/>
          </p:cNvPicPr>
          <p:nvPr/>
        </p:nvPicPr>
        <p:blipFill>
          <a:blip r:embed="rId2"/>
          <a:stretch>
            <a:fillRect/>
          </a:stretch>
        </p:blipFill>
        <p:spPr>
          <a:xfrm>
            <a:off x="2030908" y="0"/>
            <a:ext cx="8130184" cy="6858000"/>
          </a:xfrm>
          <a:prstGeom prst="rect">
            <a:avLst/>
          </a:prstGeom>
        </p:spPr>
      </p:pic>
    </p:spTree>
    <p:extLst>
      <p:ext uri="{BB962C8B-B14F-4D97-AF65-F5344CB8AC3E}">
        <p14:creationId xmlns:p14="http://schemas.microsoft.com/office/powerpoint/2010/main" val="277157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412A39-63E4-4354-9137-DDA48AC267A0}"/>
              </a:ext>
            </a:extLst>
          </p:cNvPr>
          <p:cNvPicPr>
            <a:picLocks noChangeAspect="1"/>
          </p:cNvPicPr>
          <p:nvPr/>
        </p:nvPicPr>
        <p:blipFill>
          <a:blip r:embed="rId2"/>
          <a:stretch>
            <a:fillRect/>
          </a:stretch>
        </p:blipFill>
        <p:spPr>
          <a:xfrm>
            <a:off x="3867150" y="871537"/>
            <a:ext cx="4457700" cy="5114925"/>
          </a:xfrm>
          <a:prstGeom prst="rect">
            <a:avLst/>
          </a:prstGeom>
        </p:spPr>
      </p:pic>
    </p:spTree>
    <p:extLst>
      <p:ext uri="{BB962C8B-B14F-4D97-AF65-F5344CB8AC3E}">
        <p14:creationId xmlns:p14="http://schemas.microsoft.com/office/powerpoint/2010/main" val="221242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12B6D2-9DF9-4A29-91CC-EACC7AB9596E}"/>
              </a:ext>
            </a:extLst>
          </p:cNvPr>
          <p:cNvPicPr>
            <a:picLocks noChangeAspect="1"/>
          </p:cNvPicPr>
          <p:nvPr/>
        </p:nvPicPr>
        <p:blipFill>
          <a:blip r:embed="rId3"/>
          <a:stretch>
            <a:fillRect/>
          </a:stretch>
        </p:blipFill>
        <p:spPr>
          <a:xfrm>
            <a:off x="1695450" y="357187"/>
            <a:ext cx="8801100" cy="6143625"/>
          </a:xfrm>
          <a:prstGeom prst="rect">
            <a:avLst/>
          </a:prstGeom>
        </p:spPr>
      </p:pic>
    </p:spTree>
    <p:extLst>
      <p:ext uri="{BB962C8B-B14F-4D97-AF65-F5344CB8AC3E}">
        <p14:creationId xmlns:p14="http://schemas.microsoft.com/office/powerpoint/2010/main" val="325376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40436"/>
            <a:ext cx="10231225" cy="707217"/>
          </a:xfrm>
        </p:spPr>
        <p:txBody>
          <a:bodyPr>
            <a:normAutofit fontScale="90000"/>
          </a:bodyPr>
          <a:lstStyle/>
          <a:p>
            <a:r>
              <a:rPr lang="en-US" b="1" dirty="0"/>
              <a:t>Political Risk and Chinese Outward Investment</a:t>
            </a:r>
          </a:p>
        </p:txBody>
      </p:sp>
      <p:sp>
        <p:nvSpPr>
          <p:cNvPr id="3" name="Content Placeholder 2"/>
          <p:cNvSpPr>
            <a:spLocks noGrp="1"/>
          </p:cNvSpPr>
          <p:nvPr>
            <p:ph idx="1"/>
          </p:nvPr>
        </p:nvSpPr>
        <p:spPr>
          <a:xfrm>
            <a:off x="1921451" y="1276985"/>
            <a:ext cx="8349096" cy="5049001"/>
          </a:xfrm>
        </p:spPr>
        <p:txBody>
          <a:bodyPr>
            <a:normAutofit/>
          </a:bodyPr>
          <a:lstStyle/>
          <a:p>
            <a:r>
              <a:rPr lang="en-US" dirty="0"/>
              <a:t>Studies maintain that Chinese are attracted or indifferent to political risk</a:t>
            </a:r>
          </a:p>
          <a:p>
            <a:r>
              <a:rPr lang="en-US" dirty="0"/>
              <a:t>Political risk predicts the opposite</a:t>
            </a:r>
          </a:p>
          <a:p>
            <a:r>
              <a:rPr lang="en-US" dirty="0"/>
              <a:t>Survey data suggests otherwise</a:t>
            </a:r>
          </a:p>
          <a:p>
            <a:endParaRPr lang="en-US" dirty="0"/>
          </a:p>
        </p:txBody>
      </p:sp>
    </p:spTree>
    <p:extLst>
      <p:ext uri="{BB962C8B-B14F-4D97-AF65-F5344CB8AC3E}">
        <p14:creationId xmlns:p14="http://schemas.microsoft.com/office/powerpoint/2010/main" val="245496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CMNC Motivations for OFDI</a:t>
            </a: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70" t="2086" r="1196" b="1774"/>
          <a:stretch/>
        </p:blipFill>
        <p:spPr bwMode="auto">
          <a:xfrm>
            <a:off x="2559292" y="1238337"/>
            <a:ext cx="7634302" cy="444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90800" y="5715001"/>
            <a:ext cx="7162800" cy="646331"/>
          </a:xfrm>
          <a:prstGeom prst="rect">
            <a:avLst/>
          </a:prstGeom>
        </p:spPr>
        <p:txBody>
          <a:bodyPr wrap="square">
            <a:spAutoFit/>
          </a:bodyPr>
          <a:lstStyle/>
          <a:p>
            <a:r>
              <a:rPr lang="en-US" dirty="0"/>
              <a:t>Alon, I., Wang, H., Shen, J., &amp; Zhang, W. (2014). </a:t>
            </a:r>
            <a:r>
              <a:rPr lang="en-US" dirty="0">
                <a:hlinkClick r:id="rId4"/>
              </a:rPr>
              <a:t>Chinese state-owned enterprises go global</a:t>
            </a:r>
            <a:r>
              <a:rPr lang="en-US" dirty="0"/>
              <a:t>. Journal of Business Strategy, 35(6), 3-18.</a:t>
            </a:r>
            <a:endParaRPr lang="nb-NO" dirty="0"/>
          </a:p>
        </p:txBody>
      </p:sp>
    </p:spTree>
    <p:extLst>
      <p:ext uri="{BB962C8B-B14F-4D97-AF65-F5344CB8AC3E}">
        <p14:creationId xmlns:p14="http://schemas.microsoft.com/office/powerpoint/2010/main" val="56924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95463" y="1214438"/>
            <a:ext cx="8601075" cy="4429125"/>
          </a:xfrm>
          <a:prstGeom prst="rect">
            <a:avLst/>
          </a:prstGeom>
        </p:spPr>
      </p:pic>
    </p:spTree>
    <p:extLst>
      <p:ext uri="{BB962C8B-B14F-4D97-AF65-F5344CB8AC3E}">
        <p14:creationId xmlns:p14="http://schemas.microsoft.com/office/powerpoint/2010/main" val="111608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1. Voice and Accountability</a:t>
            </a:r>
          </a:p>
        </p:txBody>
      </p:sp>
      <p:pic>
        <p:nvPicPr>
          <p:cNvPr id="10243" name="Picture 3"/>
          <p:cNvPicPr>
            <a:picLocks noGrp="1" noChangeAspect="1" noChangeArrowheads="1"/>
          </p:cNvPicPr>
          <p:nvPr>
            <p:ph type="body" idx="1"/>
          </p:nvPr>
        </p:nvPicPr>
        <p:blipFill>
          <a:blip r:embed="rId3"/>
          <a:srcRect/>
          <a:stretch>
            <a:fillRect/>
          </a:stretch>
        </p:blipFill>
        <p:spPr/>
      </p:pic>
    </p:spTree>
    <p:extLst>
      <p:ext uri="{BB962C8B-B14F-4D97-AF65-F5344CB8AC3E}">
        <p14:creationId xmlns:p14="http://schemas.microsoft.com/office/powerpoint/2010/main" val="278227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2. Political Stability</a:t>
            </a:r>
          </a:p>
        </p:txBody>
      </p:sp>
      <p:pic>
        <p:nvPicPr>
          <p:cNvPr id="11267" name="Picture 3"/>
          <p:cNvPicPr>
            <a:picLocks noGrp="1" noChangeAspect="1" noChangeArrowheads="1"/>
          </p:cNvPicPr>
          <p:nvPr>
            <p:ph type="body" idx="1"/>
          </p:nvPr>
        </p:nvPicPr>
        <p:blipFill>
          <a:blip r:embed="rId2"/>
          <a:srcRect/>
          <a:stretch>
            <a:fillRect/>
          </a:stretch>
        </p:blipFill>
        <p:spPr/>
      </p:pic>
    </p:spTree>
    <p:extLst>
      <p:ext uri="{BB962C8B-B14F-4D97-AF65-F5344CB8AC3E}">
        <p14:creationId xmlns:p14="http://schemas.microsoft.com/office/powerpoint/2010/main" val="151106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China Goes Global (2006-Present)</a:t>
            </a:r>
            <a:br>
              <a:rPr lang="en-US" dirty="0"/>
            </a:br>
            <a:r>
              <a:rPr lang="en-US" dirty="0">
                <a:hlinkClick r:id="rId2"/>
              </a:rPr>
              <a:t>www.chinagoesglobal.org</a:t>
            </a:r>
            <a:r>
              <a:rPr lang="en-US" dirty="0"/>
              <a:t> </a:t>
            </a:r>
          </a:p>
        </p:txBody>
      </p:sp>
      <p:sp>
        <p:nvSpPr>
          <p:cNvPr id="8" name="Content Placeholder 7"/>
          <p:cNvSpPr>
            <a:spLocks noGrp="1"/>
          </p:cNvSpPr>
          <p:nvPr>
            <p:ph sz="half" idx="1"/>
          </p:nvPr>
        </p:nvSpPr>
        <p:spPr/>
        <p:txBody>
          <a:bodyPr/>
          <a:lstStyle/>
          <a:p>
            <a:endParaRPr lang="en-US" dirty="0"/>
          </a:p>
        </p:txBody>
      </p:sp>
      <p:sp>
        <p:nvSpPr>
          <p:cNvPr id="9" name="Content Placeholder 8"/>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520" y="1763022"/>
            <a:ext cx="25647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032" y="5053013"/>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962" y="1690688"/>
            <a:ext cx="2828925" cy="171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581400"/>
            <a:ext cx="17145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672203"/>
            <a:ext cx="2557463"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2132" y="3451440"/>
            <a:ext cx="17621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954" y="3453019"/>
            <a:ext cx="5006862" cy="319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59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3. Government Effectiveness</a:t>
            </a:r>
          </a:p>
        </p:txBody>
      </p:sp>
      <p:pic>
        <p:nvPicPr>
          <p:cNvPr id="12291" name="Picture 3"/>
          <p:cNvPicPr>
            <a:picLocks noGrp="1" noChangeAspect="1" noChangeArrowheads="1"/>
          </p:cNvPicPr>
          <p:nvPr>
            <p:ph type="body" idx="1"/>
          </p:nvPr>
        </p:nvPicPr>
        <p:blipFill>
          <a:blip r:embed="rId2"/>
          <a:srcRect/>
          <a:stretch>
            <a:fillRect/>
          </a:stretch>
        </p:blipFill>
        <p:spPr/>
      </p:pic>
    </p:spTree>
    <p:extLst>
      <p:ext uri="{BB962C8B-B14F-4D97-AF65-F5344CB8AC3E}">
        <p14:creationId xmlns:p14="http://schemas.microsoft.com/office/powerpoint/2010/main" val="188789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4. Regulatory Quality</a:t>
            </a:r>
          </a:p>
        </p:txBody>
      </p:sp>
      <p:pic>
        <p:nvPicPr>
          <p:cNvPr id="13315" name="Picture 3"/>
          <p:cNvPicPr>
            <a:picLocks noGrp="1" noChangeAspect="1" noChangeArrowheads="1"/>
          </p:cNvPicPr>
          <p:nvPr>
            <p:ph type="body" idx="1"/>
          </p:nvPr>
        </p:nvPicPr>
        <p:blipFill>
          <a:blip r:embed="rId2"/>
          <a:srcRect/>
          <a:stretch>
            <a:fillRect/>
          </a:stretch>
        </p:blipFill>
        <p:spPr/>
      </p:pic>
    </p:spTree>
    <p:extLst>
      <p:ext uri="{BB962C8B-B14F-4D97-AF65-F5344CB8AC3E}">
        <p14:creationId xmlns:p14="http://schemas.microsoft.com/office/powerpoint/2010/main" val="46624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5. Rule of Law</a:t>
            </a:r>
          </a:p>
        </p:txBody>
      </p:sp>
      <p:pic>
        <p:nvPicPr>
          <p:cNvPr id="14339" name="Picture 3"/>
          <p:cNvPicPr>
            <a:picLocks noGrp="1" noChangeAspect="1" noChangeArrowheads="1"/>
          </p:cNvPicPr>
          <p:nvPr>
            <p:ph type="body" idx="1"/>
          </p:nvPr>
        </p:nvPicPr>
        <p:blipFill>
          <a:blip r:embed="rId2"/>
          <a:srcRect/>
          <a:stretch>
            <a:fillRect/>
          </a:stretch>
        </p:blipFill>
        <p:spPr/>
      </p:pic>
    </p:spTree>
    <p:extLst>
      <p:ext uri="{BB962C8B-B14F-4D97-AF65-F5344CB8AC3E}">
        <p14:creationId xmlns:p14="http://schemas.microsoft.com/office/powerpoint/2010/main" val="398639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6. Control of Corruption</a:t>
            </a:r>
          </a:p>
        </p:txBody>
      </p:sp>
      <p:pic>
        <p:nvPicPr>
          <p:cNvPr id="15363" name="Picture 3"/>
          <p:cNvPicPr>
            <a:picLocks noGrp="1" noChangeAspect="1" noChangeArrowheads="1"/>
          </p:cNvPicPr>
          <p:nvPr>
            <p:ph type="body" idx="1"/>
          </p:nvPr>
        </p:nvPicPr>
        <p:blipFill>
          <a:blip r:embed="rId2"/>
          <a:srcRect/>
          <a:stretch>
            <a:fillRect/>
          </a:stretch>
        </p:blipFill>
        <p:spPr/>
      </p:pic>
    </p:spTree>
    <p:extLst>
      <p:ext uri="{BB962C8B-B14F-4D97-AF65-F5344CB8AC3E}">
        <p14:creationId xmlns:p14="http://schemas.microsoft.com/office/powerpoint/2010/main" val="1938364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2D88-DD9D-4E1B-BA28-A5FAF3136C0C}"/>
              </a:ext>
            </a:extLst>
          </p:cNvPr>
          <p:cNvSpPr>
            <a:spLocks noGrp="1"/>
          </p:cNvSpPr>
          <p:nvPr>
            <p:ph type="title"/>
          </p:nvPr>
        </p:nvSpPr>
        <p:spPr/>
        <p:txBody>
          <a:bodyPr/>
          <a:lstStyle/>
          <a:p>
            <a:r>
              <a:rPr lang="en-US" dirty="0"/>
              <a:t>Data Problems</a:t>
            </a:r>
          </a:p>
        </p:txBody>
      </p:sp>
      <p:sp>
        <p:nvSpPr>
          <p:cNvPr id="3" name="Content Placeholder 2">
            <a:extLst>
              <a:ext uri="{FF2B5EF4-FFF2-40B4-BE49-F238E27FC236}">
                <a16:creationId xmlns:a16="http://schemas.microsoft.com/office/drawing/2014/main" id="{F64878BD-88A0-4B47-8601-BCFC79C7F864}"/>
              </a:ext>
            </a:extLst>
          </p:cNvPr>
          <p:cNvSpPr>
            <a:spLocks noGrp="1"/>
          </p:cNvSpPr>
          <p:nvPr>
            <p:ph idx="1"/>
          </p:nvPr>
        </p:nvSpPr>
        <p:spPr/>
        <p:txBody>
          <a:bodyPr>
            <a:normAutofit fontScale="77500" lnSpcReduction="20000"/>
          </a:bodyPr>
          <a:lstStyle/>
          <a:p>
            <a:r>
              <a:rPr lang="en-US" dirty="0"/>
              <a:t>Chinese statistics of OFDI (see next page article)</a:t>
            </a:r>
          </a:p>
          <a:p>
            <a:pPr lvl="1"/>
            <a:r>
              <a:rPr lang="en-US" dirty="0"/>
              <a:t>Most past studies use official data (MOFCOM) which does not take the use of tax havens into account. </a:t>
            </a:r>
          </a:p>
          <a:p>
            <a:pPr lvl="1"/>
            <a:r>
              <a:rPr lang="en-US" dirty="0"/>
              <a:t>~80% of all Chinese FDI is routed through tax havens. </a:t>
            </a:r>
          </a:p>
          <a:p>
            <a:pPr lvl="1"/>
            <a:r>
              <a:rPr lang="en-US" dirty="0"/>
              <a:t>Official data states 30% of all FDI into Europe goes to Luxemburg.</a:t>
            </a:r>
          </a:p>
          <a:p>
            <a:pPr lvl="1"/>
            <a:r>
              <a:rPr lang="en-US" dirty="0"/>
              <a:t> Commercial data, which uses ultimate beneficiary ownership has this number at 0.1%. </a:t>
            </a:r>
          </a:p>
          <a:p>
            <a:pPr lvl="1"/>
            <a:r>
              <a:rPr lang="en-US" dirty="0"/>
              <a:t>A more candid picture of private MNE investment than official data. Several drawbacks to commercial data such as many missing or estimated values, only includes M&amp;As of greater than $1 million and greenfield investments of more than $500,000, smaller overall sample size.</a:t>
            </a:r>
          </a:p>
          <a:p>
            <a:pPr lvl="1"/>
            <a:endParaRPr lang="en-US" dirty="0"/>
          </a:p>
          <a:p>
            <a:r>
              <a:rPr lang="en-US" dirty="0"/>
              <a:t>Political risk measures </a:t>
            </a:r>
          </a:p>
          <a:p>
            <a:pPr lvl="1"/>
            <a:r>
              <a:rPr lang="en-US" b="1" dirty="0"/>
              <a:t>Heritage Foundation </a:t>
            </a:r>
            <a:r>
              <a:rPr lang="en-US" dirty="0"/>
              <a:t>measures economic freedom more than political risk – these two are not the same</a:t>
            </a:r>
          </a:p>
          <a:p>
            <a:pPr lvl="1"/>
            <a:r>
              <a:rPr lang="en-US" b="1" dirty="0"/>
              <a:t>World Bank </a:t>
            </a:r>
            <a:r>
              <a:rPr lang="en-US" dirty="0"/>
              <a:t>aggregates data from (30) secondary sources and then shapes their data. </a:t>
            </a:r>
          </a:p>
          <a:p>
            <a:pPr lvl="1"/>
            <a:r>
              <a:rPr lang="en-US" b="1" dirty="0"/>
              <a:t>PRS Group </a:t>
            </a:r>
            <a:r>
              <a:rPr lang="en-US" dirty="0"/>
              <a:t>collects and analyzes their own data. The biggest drawback is that these data measure country risk more than political risk.</a:t>
            </a:r>
          </a:p>
          <a:p>
            <a:endParaRPr lang="en-US" dirty="0"/>
          </a:p>
        </p:txBody>
      </p:sp>
    </p:spTree>
    <p:extLst>
      <p:ext uri="{BB962C8B-B14F-4D97-AF65-F5344CB8AC3E}">
        <p14:creationId xmlns:p14="http://schemas.microsoft.com/office/powerpoint/2010/main" val="106001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6743" y="309571"/>
            <a:ext cx="6864824" cy="654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252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10EB-DEA1-4854-AB7F-7752C7693A21}"/>
              </a:ext>
            </a:extLst>
          </p:cNvPr>
          <p:cNvSpPr>
            <a:spLocks noGrp="1"/>
          </p:cNvSpPr>
          <p:nvPr>
            <p:ph type="title"/>
          </p:nvPr>
        </p:nvSpPr>
        <p:spPr/>
        <p:txBody>
          <a:bodyPr/>
          <a:lstStyle/>
          <a:p>
            <a:r>
              <a:rPr lang="en-US" dirty="0"/>
              <a:t>Methods and Results</a:t>
            </a:r>
          </a:p>
        </p:txBody>
      </p:sp>
      <p:sp>
        <p:nvSpPr>
          <p:cNvPr id="3" name="Content Placeholder 2">
            <a:extLst>
              <a:ext uri="{FF2B5EF4-FFF2-40B4-BE49-F238E27FC236}">
                <a16:creationId xmlns:a16="http://schemas.microsoft.com/office/drawing/2014/main" id="{9094C2E3-2426-4D7E-A8C2-786F11491C7D}"/>
              </a:ext>
            </a:extLst>
          </p:cNvPr>
          <p:cNvSpPr>
            <a:spLocks noGrp="1"/>
          </p:cNvSpPr>
          <p:nvPr>
            <p:ph idx="1"/>
          </p:nvPr>
        </p:nvSpPr>
        <p:spPr/>
        <p:txBody>
          <a:bodyPr>
            <a:normAutofit fontScale="77500" lnSpcReduction="20000"/>
          </a:bodyPr>
          <a:lstStyle/>
          <a:p>
            <a:r>
              <a:rPr lang="en-US" dirty="0"/>
              <a:t>We construct comparison models using: </a:t>
            </a:r>
          </a:p>
          <a:p>
            <a:pPr marL="457200" lvl="1" indent="0">
              <a:buNone/>
            </a:pPr>
            <a:r>
              <a:rPr lang="en-US" dirty="0"/>
              <a:t>1) MOFCOM data and commercial data which take ultimate global ownership into account and</a:t>
            </a:r>
          </a:p>
          <a:p>
            <a:pPr marL="457200" lvl="1" indent="0">
              <a:buNone/>
            </a:pPr>
            <a:r>
              <a:rPr lang="en-US" dirty="0"/>
              <a:t>2) different measures for the political risk variable across data sources</a:t>
            </a:r>
          </a:p>
          <a:p>
            <a:pPr marL="0" indent="0">
              <a:buNone/>
            </a:pPr>
            <a:r>
              <a:rPr lang="en-US" b="1" dirty="0"/>
              <a:t>Results</a:t>
            </a:r>
          </a:p>
          <a:p>
            <a:r>
              <a:rPr lang="en-US" dirty="0"/>
              <a:t>Models using </a:t>
            </a:r>
            <a:r>
              <a:rPr lang="en-US" b="1" dirty="0"/>
              <a:t>MOFCOM data </a:t>
            </a:r>
            <a:r>
              <a:rPr lang="en-US" dirty="0"/>
              <a:t>are generally the same as what is found in past literature</a:t>
            </a:r>
          </a:p>
          <a:p>
            <a:r>
              <a:rPr lang="en-US" dirty="0"/>
              <a:t>Models using </a:t>
            </a:r>
            <a:r>
              <a:rPr lang="en-US" b="1" dirty="0"/>
              <a:t>commercial data </a:t>
            </a:r>
            <a:r>
              <a:rPr lang="en-US" dirty="0"/>
              <a:t>we generally find CMNEs are significantly drawn to locations with low levels of political risk. This relationship is strongest for the World Bank data.</a:t>
            </a:r>
          </a:p>
          <a:p>
            <a:r>
              <a:rPr lang="en-US" b="1" dirty="0"/>
              <a:t>World Bank data </a:t>
            </a:r>
            <a:r>
              <a:rPr lang="en-US" dirty="0"/>
              <a:t>results generally conform to traditional theory (i.e. CMNEs are risk adverse)</a:t>
            </a:r>
          </a:p>
          <a:p>
            <a:r>
              <a:rPr lang="en-US" b="1" dirty="0"/>
              <a:t>PRS Group data </a:t>
            </a:r>
            <a:r>
              <a:rPr lang="en-US" dirty="0"/>
              <a:t>results generally conform to theory in the case of commercial data, but not in the case of official data</a:t>
            </a:r>
          </a:p>
          <a:p>
            <a:r>
              <a:rPr lang="en-US" b="1" dirty="0"/>
              <a:t>Heritage foundation data </a:t>
            </a:r>
            <a:r>
              <a:rPr lang="en-US" dirty="0"/>
              <a:t>reveal a U-shaped relationship between CMNE FDI and risk</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1966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229" y="99118"/>
            <a:ext cx="1813560" cy="590839"/>
          </a:xfrm>
        </p:spPr>
        <p:txBody>
          <a:bodyPr>
            <a:normAutofit fontScale="90000"/>
          </a:bodyPr>
          <a:lstStyle/>
          <a:p>
            <a:r>
              <a:rPr lang="en-US" b="1" dirty="0"/>
              <a:t>Results</a:t>
            </a:r>
          </a:p>
        </p:txBody>
      </p:sp>
      <p:sp>
        <p:nvSpPr>
          <p:cNvPr id="3" name="Content Placeholder 2"/>
          <p:cNvSpPr>
            <a:spLocks noGrp="1"/>
          </p:cNvSpPr>
          <p:nvPr>
            <p:ph idx="1"/>
          </p:nvPr>
        </p:nvSpPr>
        <p:spPr>
          <a:xfrm>
            <a:off x="356062" y="786534"/>
            <a:ext cx="11672454" cy="6071466"/>
          </a:xfrm>
        </p:spPr>
        <p:txBody>
          <a:bodyPr>
            <a:normAutofit fontScale="92500" lnSpcReduction="10000"/>
          </a:bodyPr>
          <a:lstStyle/>
          <a:p>
            <a:r>
              <a:rPr lang="en-US" dirty="0"/>
              <a:t>How Chinese FDI is measured is important</a:t>
            </a:r>
          </a:p>
          <a:p>
            <a:pPr lvl="1"/>
            <a:r>
              <a:rPr lang="en-US" dirty="0"/>
              <a:t>Chinese FDI data from MOFCOM are likely to yield non-significant results regardless of political risk variable</a:t>
            </a:r>
          </a:p>
          <a:p>
            <a:pPr lvl="2"/>
            <a:r>
              <a:rPr lang="en-US" dirty="0"/>
              <a:t>This is in line with findings from past studies</a:t>
            </a:r>
          </a:p>
          <a:p>
            <a:pPr lvl="1"/>
            <a:r>
              <a:rPr lang="en-US" dirty="0"/>
              <a:t>Chinese FDI data which take ultimate investment destinations into account (i.e. commercial data) are likely to yield positive and significant results (i.e. Chinese FDI is drawn to locations with low political risk)</a:t>
            </a:r>
          </a:p>
          <a:p>
            <a:r>
              <a:rPr lang="en-US" dirty="0"/>
              <a:t>How political risk is measured is important</a:t>
            </a:r>
          </a:p>
          <a:p>
            <a:pPr lvl="1"/>
            <a:r>
              <a:rPr lang="en-US" dirty="0"/>
              <a:t>Heritage Foundation data are likely to yield positive significant results regardless of Chinese FDI data source – but this relationship is curvilinear</a:t>
            </a:r>
          </a:p>
          <a:p>
            <a:pPr lvl="1"/>
            <a:r>
              <a:rPr lang="en-US" dirty="0"/>
              <a:t>Political stability and rule of law variables are likely to yield non-significant results regardless of Chinese FDI data source</a:t>
            </a:r>
          </a:p>
          <a:p>
            <a:pPr lvl="1"/>
            <a:r>
              <a:rPr lang="en-US" dirty="0"/>
              <a:t>World Bank political risk data are more likely to yield positive significant results than PRS data when using commercially available FDI data</a:t>
            </a:r>
          </a:p>
          <a:p>
            <a:pPr lvl="1"/>
            <a:r>
              <a:rPr lang="en-US" dirty="0"/>
              <a:t>Corruption and regulatory quality proxies are likely to have a positive relationship with Chinese FDI regardless of data source</a:t>
            </a:r>
          </a:p>
          <a:p>
            <a:pPr lvl="2"/>
            <a:r>
              <a:rPr lang="en-US" dirty="0"/>
              <a:t>This relationship is positive and significant in the case of commercial FDI data</a:t>
            </a:r>
          </a:p>
          <a:p>
            <a:pPr lvl="1"/>
            <a:r>
              <a:rPr lang="en-US" dirty="0"/>
              <a:t>Government accountability proxy is likely to have a negative relationship with Chinese FDI</a:t>
            </a:r>
          </a:p>
          <a:p>
            <a:pPr lvl="2"/>
            <a:r>
              <a:rPr lang="en-US" dirty="0"/>
              <a:t>This relationship is negative and significant in the case of MOFCOM data</a:t>
            </a:r>
          </a:p>
        </p:txBody>
      </p:sp>
      <p:pic>
        <p:nvPicPr>
          <p:cNvPr id="4" name="Picture 3" descr="C:\Users\andya\Google Drive\Alon research project\Political risk paper\HF data overlay.png"/>
          <p:cNvPicPr/>
          <p:nvPr/>
        </p:nvPicPr>
        <p:blipFill>
          <a:blip r:embed="rId2">
            <a:extLst>
              <a:ext uri="{28A0092B-C50C-407E-A947-70E740481C1C}">
                <a14:useLocalDpi xmlns:a14="http://schemas.microsoft.com/office/drawing/2010/main" val="0"/>
              </a:ext>
            </a:extLst>
          </a:blip>
          <a:srcRect/>
          <a:stretch>
            <a:fillRect/>
          </a:stretch>
        </p:blipFill>
        <p:spPr bwMode="auto">
          <a:xfrm>
            <a:off x="356062" y="786534"/>
            <a:ext cx="11356571" cy="5913524"/>
          </a:xfrm>
          <a:prstGeom prst="rect">
            <a:avLst/>
          </a:prstGeom>
          <a:noFill/>
          <a:ln>
            <a:noFill/>
          </a:ln>
        </p:spPr>
      </p:pic>
    </p:spTree>
    <p:extLst>
      <p:ext uri="{BB962C8B-B14F-4D97-AF65-F5344CB8AC3E}">
        <p14:creationId xmlns:p14="http://schemas.microsoft.com/office/powerpoint/2010/main" val="42766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2BC6-2FF3-40BB-96BF-FB78EE394E49}"/>
              </a:ext>
            </a:extLst>
          </p:cNvPr>
          <p:cNvSpPr>
            <a:spLocks noGrp="1"/>
          </p:cNvSpPr>
          <p:nvPr>
            <p:ph type="title"/>
          </p:nvPr>
        </p:nvSpPr>
        <p:spPr/>
        <p:txBody>
          <a:bodyPr/>
          <a:lstStyle/>
          <a:p>
            <a:r>
              <a:rPr lang="en-US" dirty="0"/>
              <a:t>Theoretical and Policy Implications</a:t>
            </a:r>
          </a:p>
        </p:txBody>
      </p:sp>
      <p:sp>
        <p:nvSpPr>
          <p:cNvPr id="3" name="Content Placeholder 2">
            <a:extLst>
              <a:ext uri="{FF2B5EF4-FFF2-40B4-BE49-F238E27FC236}">
                <a16:creationId xmlns:a16="http://schemas.microsoft.com/office/drawing/2014/main" id="{F796A09C-76C4-4EFE-BEFD-69C5DDBF8A78}"/>
              </a:ext>
            </a:extLst>
          </p:cNvPr>
          <p:cNvSpPr>
            <a:spLocks noGrp="1"/>
          </p:cNvSpPr>
          <p:nvPr>
            <p:ph idx="1"/>
          </p:nvPr>
        </p:nvSpPr>
        <p:spPr/>
        <p:txBody>
          <a:bodyPr>
            <a:normAutofit fontScale="70000" lnSpcReduction="20000"/>
          </a:bodyPr>
          <a:lstStyle/>
          <a:p>
            <a:pPr marL="0" indent="0">
              <a:buNone/>
            </a:pPr>
            <a:r>
              <a:rPr lang="en-US" b="1" dirty="0"/>
              <a:t>Traditional political risk theory:</a:t>
            </a:r>
            <a:endParaRPr lang="en-US" dirty="0"/>
          </a:p>
          <a:p>
            <a:r>
              <a:rPr lang="en-US" dirty="0"/>
              <a:t>The State in China mediates the risk though de-facto political risk insurance to selected locations with specific interest. BRI is an example of such policy.</a:t>
            </a:r>
          </a:p>
          <a:p>
            <a:pPr marL="0" indent="0">
              <a:buNone/>
            </a:pPr>
            <a:r>
              <a:rPr lang="en-US" b="1" dirty="0"/>
              <a:t>Chinese FDI and political risk:</a:t>
            </a:r>
            <a:endParaRPr lang="en-US" dirty="0"/>
          </a:p>
          <a:p>
            <a:r>
              <a:rPr lang="en-US" dirty="0"/>
              <a:t>Chinese private investment prefers politically stable locations.</a:t>
            </a:r>
          </a:p>
          <a:p>
            <a:r>
              <a:rPr lang="en-US" dirty="0"/>
              <a:t>Chinese state owned enterprises are risk takers or perceive risk differently in selected markets</a:t>
            </a:r>
          </a:p>
          <a:p>
            <a:r>
              <a:rPr lang="en-US" dirty="0"/>
              <a:t>Governments with good governance are more likely to attract M&amp;A activity even from China</a:t>
            </a:r>
          </a:p>
          <a:p>
            <a:pPr marL="0" indent="0">
              <a:buNone/>
            </a:pPr>
            <a:r>
              <a:rPr lang="en-US" b="1" dirty="0"/>
              <a:t>Chinese multinationals:</a:t>
            </a:r>
            <a:endParaRPr lang="en-US" dirty="0"/>
          </a:p>
          <a:p>
            <a:r>
              <a:rPr lang="en-US" dirty="0"/>
              <a:t>Micro political risk model for China is needed</a:t>
            </a:r>
          </a:p>
          <a:p>
            <a:r>
              <a:rPr lang="en-US" dirty="0"/>
              <a:t>Chinese state enterprises posses special ownership advantages which mitigate some of the political risk</a:t>
            </a:r>
          </a:p>
          <a:p>
            <a:pPr lvl="1"/>
            <a:r>
              <a:rPr lang="en-US" dirty="0"/>
              <a:t>Consider the Belt and Road Initiative</a:t>
            </a:r>
          </a:p>
          <a:p>
            <a:endParaRPr lang="en-US" dirty="0"/>
          </a:p>
        </p:txBody>
      </p:sp>
    </p:spTree>
    <p:extLst>
      <p:ext uri="{BB962C8B-B14F-4D97-AF65-F5344CB8AC3E}">
        <p14:creationId xmlns:p14="http://schemas.microsoft.com/office/powerpoint/2010/main" val="2762628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58CB-3759-4C2E-9D9A-AD1B0FCA5CA5}"/>
              </a:ext>
            </a:extLst>
          </p:cNvPr>
          <p:cNvSpPr>
            <a:spLocks noGrp="1"/>
          </p:cNvSpPr>
          <p:nvPr>
            <p:ph type="title"/>
          </p:nvPr>
        </p:nvSpPr>
        <p:spPr/>
        <p:txBody>
          <a:bodyPr/>
          <a:lstStyle/>
          <a:p>
            <a:r>
              <a:rPr lang="en-US" dirty="0"/>
              <a:t>Vexing Research Questions</a:t>
            </a:r>
          </a:p>
        </p:txBody>
      </p:sp>
      <p:sp>
        <p:nvSpPr>
          <p:cNvPr id="3" name="Content Placeholder 2">
            <a:extLst>
              <a:ext uri="{FF2B5EF4-FFF2-40B4-BE49-F238E27FC236}">
                <a16:creationId xmlns:a16="http://schemas.microsoft.com/office/drawing/2014/main" id="{2868C9D7-9196-4059-A968-D20E5ED3ECAA}"/>
              </a:ext>
            </a:extLst>
          </p:cNvPr>
          <p:cNvSpPr>
            <a:spLocks noGrp="1"/>
          </p:cNvSpPr>
          <p:nvPr>
            <p:ph idx="1"/>
          </p:nvPr>
        </p:nvSpPr>
        <p:spPr/>
        <p:txBody>
          <a:bodyPr/>
          <a:lstStyle/>
          <a:p>
            <a:r>
              <a:rPr lang="en-US" dirty="0"/>
              <a:t>Is Chinese investment counter cyclical?</a:t>
            </a:r>
          </a:p>
          <a:p>
            <a:r>
              <a:rPr lang="en-US" dirty="0"/>
              <a:t>Decomposing the firm- and country- specific factors</a:t>
            </a:r>
          </a:p>
          <a:p>
            <a:r>
              <a:rPr lang="en-US" dirty="0"/>
              <a:t>Boundary conditions for theoretical adaptation</a:t>
            </a:r>
          </a:p>
          <a:p>
            <a:r>
              <a:rPr lang="en-US" dirty="0"/>
              <a:t>Policy Question</a:t>
            </a:r>
          </a:p>
          <a:p>
            <a:pPr lvl="1"/>
            <a:r>
              <a:rPr lang="en-US" dirty="0"/>
              <a:t>Is China a strategic threat or opportunity?</a:t>
            </a:r>
          </a:p>
          <a:p>
            <a:pPr lvl="1"/>
            <a:r>
              <a:rPr lang="en-US" dirty="0"/>
              <a:t>Ban or Welcome? Regulate? How? Chinese retaliation? </a:t>
            </a:r>
          </a:p>
          <a:p>
            <a:endParaRPr lang="en-US" dirty="0"/>
          </a:p>
          <a:p>
            <a:pPr marL="0" indent="0">
              <a:buNone/>
            </a:pPr>
            <a:endParaRPr lang="en-US" dirty="0"/>
          </a:p>
        </p:txBody>
      </p:sp>
    </p:spTree>
    <p:extLst>
      <p:ext uri="{BB962C8B-B14F-4D97-AF65-F5344CB8AC3E}">
        <p14:creationId xmlns:p14="http://schemas.microsoft.com/office/powerpoint/2010/main" val="419653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Chinese FDI?</a:t>
            </a:r>
          </a:p>
        </p:txBody>
      </p:sp>
      <p:sp>
        <p:nvSpPr>
          <p:cNvPr id="3" name="Content Placeholder 2"/>
          <p:cNvSpPr>
            <a:spLocks noGrp="1"/>
          </p:cNvSpPr>
          <p:nvPr>
            <p:ph idx="1"/>
          </p:nvPr>
        </p:nvSpPr>
        <p:spPr/>
        <p:txBody>
          <a:bodyPr>
            <a:normAutofit lnSpcReduction="10000"/>
          </a:bodyPr>
          <a:lstStyle/>
          <a:p>
            <a:r>
              <a:rPr lang="en-US" dirty="0"/>
              <a:t>China is among the world’s largest investors</a:t>
            </a:r>
          </a:p>
          <a:p>
            <a:r>
              <a:rPr lang="en-US" dirty="0"/>
              <a:t>China’s OFDI growth is exponential, but not smooth</a:t>
            </a:r>
          </a:p>
          <a:p>
            <a:pPr lvl="1"/>
            <a:r>
              <a:rPr lang="en-US" dirty="0"/>
              <a:t>Chinese OFDI still a small percentage of GDP</a:t>
            </a:r>
          </a:p>
          <a:p>
            <a:pPr lvl="1"/>
            <a:r>
              <a:rPr lang="en-US" dirty="0"/>
              <a:t>Chinese share of global investment position </a:t>
            </a:r>
          </a:p>
          <a:p>
            <a:pPr lvl="1"/>
            <a:r>
              <a:rPr lang="en-US" dirty="0"/>
              <a:t>OFDI is part of the Chinese policy of going global</a:t>
            </a:r>
          </a:p>
          <a:p>
            <a:pPr lvl="2"/>
            <a:r>
              <a:rPr lang="en-US" dirty="0"/>
              <a:t>Obtaining high technology manufacturing capabilities (Made in China 2025)</a:t>
            </a:r>
          </a:p>
          <a:p>
            <a:pPr lvl="2"/>
            <a:r>
              <a:rPr lang="en-US" dirty="0"/>
              <a:t>China Belt and Road Initiative</a:t>
            </a:r>
          </a:p>
          <a:p>
            <a:r>
              <a:rPr lang="en-US" dirty="0"/>
              <a:t>Good testing ground for generalizability of FDI and internationalization theories</a:t>
            </a:r>
          </a:p>
          <a:p>
            <a:pPr lvl="1"/>
            <a:r>
              <a:rPr lang="en-US" dirty="0"/>
              <a:t>Do Chinese investors follow the same pattern as their western counterparts?</a:t>
            </a:r>
          </a:p>
          <a:p>
            <a:pPr lvl="1"/>
            <a:r>
              <a:rPr lang="en-US" dirty="0"/>
              <a:t>Do the assumptions of OFDI theories hold for the Chinese? </a:t>
            </a:r>
          </a:p>
        </p:txBody>
      </p:sp>
    </p:spTree>
    <p:extLst>
      <p:ext uri="{BB962C8B-B14F-4D97-AF65-F5344CB8AC3E}">
        <p14:creationId xmlns:p14="http://schemas.microsoft.com/office/powerpoint/2010/main" val="409854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68C282-AAFD-4AFA-90A8-3A5F7DD44DD6}"/>
              </a:ext>
            </a:extLst>
          </p:cNvPr>
          <p:cNvPicPr>
            <a:picLocks noChangeAspect="1"/>
          </p:cNvPicPr>
          <p:nvPr/>
        </p:nvPicPr>
        <p:blipFill>
          <a:blip r:embed="rId2"/>
          <a:stretch>
            <a:fillRect/>
          </a:stretch>
        </p:blipFill>
        <p:spPr>
          <a:xfrm>
            <a:off x="1162309" y="0"/>
            <a:ext cx="9867382" cy="6858000"/>
          </a:xfrm>
          <a:prstGeom prst="rect">
            <a:avLst/>
          </a:prstGeom>
        </p:spPr>
      </p:pic>
    </p:spTree>
    <p:extLst>
      <p:ext uri="{BB962C8B-B14F-4D97-AF65-F5344CB8AC3E}">
        <p14:creationId xmlns:p14="http://schemas.microsoft.com/office/powerpoint/2010/main" val="245091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01008-ADFC-457C-91DD-A8ACD7A40946}"/>
              </a:ext>
            </a:extLst>
          </p:cNvPr>
          <p:cNvPicPr>
            <a:picLocks noChangeAspect="1"/>
          </p:cNvPicPr>
          <p:nvPr/>
        </p:nvPicPr>
        <p:blipFill>
          <a:blip r:embed="rId2"/>
          <a:stretch>
            <a:fillRect/>
          </a:stretch>
        </p:blipFill>
        <p:spPr>
          <a:xfrm>
            <a:off x="1082742" y="0"/>
            <a:ext cx="10026516" cy="6858000"/>
          </a:xfrm>
          <a:prstGeom prst="rect">
            <a:avLst/>
          </a:prstGeom>
        </p:spPr>
      </p:pic>
    </p:spTree>
    <p:extLst>
      <p:ext uri="{BB962C8B-B14F-4D97-AF65-F5344CB8AC3E}">
        <p14:creationId xmlns:p14="http://schemas.microsoft.com/office/powerpoint/2010/main" val="3395242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Rugman’s Review</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51619"/>
            <a:ext cx="4229143" cy="676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2077523"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5181600"/>
            <a:ext cx="4572000" cy="923330"/>
          </a:xfrm>
          <a:prstGeom prst="rect">
            <a:avLst/>
          </a:prstGeom>
        </p:spPr>
        <p:txBody>
          <a:bodyPr>
            <a:spAutoFit/>
          </a:bodyPr>
          <a:lstStyle/>
          <a:p>
            <a:r>
              <a:rPr lang="en-US" dirty="0"/>
              <a:t>Alon, I., &amp; McIntyre, J. R. (Eds.). (2008). </a:t>
            </a:r>
            <a:r>
              <a:rPr lang="en-US" dirty="0">
                <a:hlinkClick r:id="rId5"/>
              </a:rPr>
              <a:t>Globalization of Chinese enterprises</a:t>
            </a:r>
            <a:r>
              <a:rPr lang="en-US" dirty="0"/>
              <a:t>. Palgrave Macmillan.</a:t>
            </a:r>
            <a:endParaRPr lang="nb-NO" dirty="0"/>
          </a:p>
        </p:txBody>
      </p:sp>
      <p:sp>
        <p:nvSpPr>
          <p:cNvPr id="3" name="Rectangle: Rounded Corners 2">
            <a:extLst>
              <a:ext uri="{FF2B5EF4-FFF2-40B4-BE49-F238E27FC236}">
                <a16:creationId xmlns:a16="http://schemas.microsoft.com/office/drawing/2014/main" id="{B0077BDC-6EBA-4856-A1C8-1EA392E86064}"/>
              </a:ext>
            </a:extLst>
          </p:cNvPr>
          <p:cNvSpPr/>
          <p:nvPr/>
        </p:nvSpPr>
        <p:spPr>
          <a:xfrm>
            <a:off x="6388142" y="5181600"/>
            <a:ext cx="40386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870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Rugman’s 2x2 Model/Theory</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21569"/>
            <a:ext cx="7748072" cy="446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223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Host Market Investment Motivations</a:t>
            </a:r>
            <a:br>
              <a:rPr lang="en-US" dirty="0"/>
            </a:br>
            <a:r>
              <a:rPr lang="en-US" dirty="0"/>
              <a:t>Dunning and Lundan</a:t>
            </a:r>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2043112" y="1825625"/>
            <a:ext cx="8105775" cy="4896451"/>
          </a:xfrm>
          <a:prstGeom prst="rect">
            <a:avLst/>
          </a:prstGeom>
        </p:spPr>
      </p:pic>
    </p:spTree>
    <p:extLst>
      <p:ext uri="{BB962C8B-B14F-4D97-AF65-F5344CB8AC3E}">
        <p14:creationId xmlns:p14="http://schemas.microsoft.com/office/powerpoint/2010/main" val="2535869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274638"/>
            <a:ext cx="8972550" cy="1143000"/>
          </a:xfrm>
        </p:spPr>
        <p:txBody>
          <a:bodyPr>
            <a:normAutofit fontScale="90000"/>
          </a:bodyPr>
          <a:lstStyle/>
          <a:p>
            <a:r>
              <a:rPr lang="en-US" dirty="0"/>
              <a:t>Deconstructing Firm-Specific Advantages</a:t>
            </a:r>
            <a:br>
              <a:rPr lang="en-US" dirty="0"/>
            </a:br>
            <a:r>
              <a:rPr lang="en-US" dirty="0"/>
              <a:t>Simon Collinson on FSAs</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752600"/>
            <a:ext cx="8801100" cy="4876800"/>
          </a:xfrm>
          <a:prstGeom prst="rect">
            <a:avLst/>
          </a:prstGeom>
          <a:noFill/>
          <a:ln>
            <a:noFill/>
          </a:ln>
          <a:effectLst/>
          <a:extLst/>
        </p:spPr>
      </p:pic>
    </p:spTree>
    <p:extLst>
      <p:ext uri="{BB962C8B-B14F-4D97-AF65-F5344CB8AC3E}">
        <p14:creationId xmlns:p14="http://schemas.microsoft.com/office/powerpoint/2010/main" val="844264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2362200" y="304801"/>
            <a:ext cx="7772400" cy="1146175"/>
          </a:xfrm>
        </p:spPr>
        <p:txBody>
          <a:bodyPr>
            <a:normAutofit fontScale="90000"/>
          </a:bodyPr>
          <a:lstStyle/>
          <a:p>
            <a:pPr algn="ctr" eaLnBrk="1" hangingPunct="1"/>
            <a:r>
              <a:rPr lang="en-US" altLang="zh-CN" sz="2800" b="1" dirty="0"/>
              <a:t>Classifying Firms by Ownership and Organization</a:t>
            </a:r>
            <a:br>
              <a:rPr lang="en-US" altLang="zh-CN" sz="2800" b="1" dirty="0"/>
            </a:br>
            <a:r>
              <a:rPr lang="en-US" altLang="zh-CN" sz="2800" dirty="0"/>
              <a:t>Yadong Luo: Ownership-Diversification Matrix</a:t>
            </a:r>
            <a:br>
              <a:rPr lang="en-US" altLang="zh-CN" sz="2800" dirty="0"/>
            </a:br>
            <a:r>
              <a:rPr lang="zh-CN" altLang="en-US" sz="2400" dirty="0"/>
              <a:t>中国</a:t>
            </a:r>
            <a:r>
              <a:rPr lang="zh-CN" altLang="en-US" sz="2400" dirty="0">
                <a:latin typeface="宋体" pitchFamily="2" charset="-122"/>
              </a:rPr>
              <a:t>国际</a:t>
            </a:r>
            <a:r>
              <a:rPr lang="zh-CN" altLang="en-US" sz="2400" dirty="0"/>
              <a:t>企业</a:t>
            </a:r>
            <a:r>
              <a:rPr lang="en-US" altLang="zh-CN" sz="2400" dirty="0"/>
              <a:t>/</a:t>
            </a:r>
            <a:r>
              <a:rPr lang="zh-CN" altLang="en-US" sz="2400" dirty="0"/>
              <a:t>跨国公司的类型：所有权</a:t>
            </a:r>
            <a:r>
              <a:rPr lang="en-US" altLang="zh-CN" sz="2400" dirty="0"/>
              <a:t>-</a:t>
            </a:r>
            <a:r>
              <a:rPr lang="zh-CN" altLang="en-US" sz="2400" dirty="0"/>
              <a:t>多样化矩阵</a:t>
            </a:r>
          </a:p>
        </p:txBody>
      </p:sp>
      <p:sp>
        <p:nvSpPr>
          <p:cNvPr id="22533" name="Line 4"/>
          <p:cNvSpPr>
            <a:spLocks noChangeShapeType="1"/>
          </p:cNvSpPr>
          <p:nvPr/>
        </p:nvSpPr>
        <p:spPr bwMode="auto">
          <a:xfrm>
            <a:off x="4495800" y="2895600"/>
            <a:ext cx="0" cy="3200400"/>
          </a:xfrm>
          <a:prstGeom prst="line">
            <a:avLst/>
          </a:prstGeom>
          <a:noFill/>
          <a:ln w="9525">
            <a:solidFill>
              <a:schemeClr val="tx1"/>
            </a:solidFill>
            <a:round/>
            <a:headEnd/>
            <a:tailEnd/>
          </a:ln>
        </p:spPr>
        <p:txBody>
          <a:bodyPr/>
          <a:lstStyle/>
          <a:p>
            <a:endParaRPr lang="en-US"/>
          </a:p>
        </p:txBody>
      </p:sp>
      <p:sp>
        <p:nvSpPr>
          <p:cNvPr id="22534" name="Line 5"/>
          <p:cNvSpPr>
            <a:spLocks noChangeShapeType="1"/>
          </p:cNvSpPr>
          <p:nvPr/>
        </p:nvSpPr>
        <p:spPr bwMode="auto">
          <a:xfrm>
            <a:off x="4495800" y="2895600"/>
            <a:ext cx="4343400" cy="0"/>
          </a:xfrm>
          <a:prstGeom prst="line">
            <a:avLst/>
          </a:prstGeom>
          <a:noFill/>
          <a:ln w="9525">
            <a:solidFill>
              <a:schemeClr val="tx1"/>
            </a:solidFill>
            <a:round/>
            <a:headEnd/>
            <a:tailEnd/>
          </a:ln>
        </p:spPr>
        <p:txBody>
          <a:bodyPr/>
          <a:lstStyle/>
          <a:p>
            <a:endParaRPr lang="en-US"/>
          </a:p>
        </p:txBody>
      </p:sp>
      <p:sp>
        <p:nvSpPr>
          <p:cNvPr id="22535" name="Line 6"/>
          <p:cNvSpPr>
            <a:spLocks noChangeShapeType="1"/>
          </p:cNvSpPr>
          <p:nvPr/>
        </p:nvSpPr>
        <p:spPr bwMode="auto">
          <a:xfrm>
            <a:off x="8839200" y="2895600"/>
            <a:ext cx="0" cy="3200400"/>
          </a:xfrm>
          <a:prstGeom prst="line">
            <a:avLst/>
          </a:prstGeom>
          <a:noFill/>
          <a:ln w="9525">
            <a:solidFill>
              <a:schemeClr val="tx1"/>
            </a:solidFill>
            <a:round/>
            <a:headEnd/>
            <a:tailEnd/>
          </a:ln>
        </p:spPr>
        <p:txBody>
          <a:bodyPr/>
          <a:lstStyle/>
          <a:p>
            <a:endParaRPr lang="en-US"/>
          </a:p>
        </p:txBody>
      </p:sp>
      <p:sp>
        <p:nvSpPr>
          <p:cNvPr id="22536" name="Line 7"/>
          <p:cNvSpPr>
            <a:spLocks noChangeShapeType="1"/>
          </p:cNvSpPr>
          <p:nvPr/>
        </p:nvSpPr>
        <p:spPr bwMode="auto">
          <a:xfrm>
            <a:off x="4495800" y="6096000"/>
            <a:ext cx="4343400" cy="0"/>
          </a:xfrm>
          <a:prstGeom prst="line">
            <a:avLst/>
          </a:prstGeom>
          <a:noFill/>
          <a:ln w="9525">
            <a:solidFill>
              <a:schemeClr val="tx1"/>
            </a:solidFill>
            <a:round/>
            <a:headEnd/>
            <a:tailEnd/>
          </a:ln>
        </p:spPr>
        <p:txBody>
          <a:bodyPr/>
          <a:lstStyle/>
          <a:p>
            <a:endParaRPr lang="en-US"/>
          </a:p>
        </p:txBody>
      </p:sp>
      <p:sp>
        <p:nvSpPr>
          <p:cNvPr id="22537" name="Line 8"/>
          <p:cNvSpPr>
            <a:spLocks noChangeShapeType="1"/>
          </p:cNvSpPr>
          <p:nvPr/>
        </p:nvSpPr>
        <p:spPr bwMode="auto">
          <a:xfrm>
            <a:off x="4495800" y="4495800"/>
            <a:ext cx="4343400" cy="0"/>
          </a:xfrm>
          <a:prstGeom prst="line">
            <a:avLst/>
          </a:prstGeom>
          <a:noFill/>
          <a:ln w="9525">
            <a:solidFill>
              <a:schemeClr val="tx1"/>
            </a:solidFill>
            <a:round/>
            <a:headEnd/>
            <a:tailEnd/>
          </a:ln>
        </p:spPr>
        <p:txBody>
          <a:bodyPr/>
          <a:lstStyle/>
          <a:p>
            <a:endParaRPr lang="en-US"/>
          </a:p>
        </p:txBody>
      </p:sp>
      <p:sp>
        <p:nvSpPr>
          <p:cNvPr id="22538" name="Line 9"/>
          <p:cNvSpPr>
            <a:spLocks noChangeShapeType="1"/>
          </p:cNvSpPr>
          <p:nvPr/>
        </p:nvSpPr>
        <p:spPr bwMode="auto">
          <a:xfrm>
            <a:off x="6705600" y="2895600"/>
            <a:ext cx="0" cy="3200400"/>
          </a:xfrm>
          <a:prstGeom prst="line">
            <a:avLst/>
          </a:prstGeom>
          <a:noFill/>
          <a:ln w="9525">
            <a:solidFill>
              <a:schemeClr val="tx1"/>
            </a:solidFill>
            <a:round/>
            <a:headEnd/>
            <a:tailEnd/>
          </a:ln>
        </p:spPr>
        <p:txBody>
          <a:bodyPr/>
          <a:lstStyle/>
          <a:p>
            <a:endParaRPr lang="en-US"/>
          </a:p>
        </p:txBody>
      </p:sp>
      <p:sp>
        <p:nvSpPr>
          <p:cNvPr id="22539" name="Rectangle 10"/>
          <p:cNvSpPr>
            <a:spLocks noChangeArrowheads="1"/>
          </p:cNvSpPr>
          <p:nvPr/>
        </p:nvSpPr>
        <p:spPr bwMode="auto">
          <a:xfrm>
            <a:off x="4799014" y="3217864"/>
            <a:ext cx="1614487" cy="896937"/>
          </a:xfrm>
          <a:prstGeom prst="rect">
            <a:avLst/>
          </a:prstGeom>
          <a:noFill/>
          <a:ln w="9525">
            <a:solidFill>
              <a:schemeClr val="tx1"/>
            </a:solidFill>
            <a:miter lim="800000"/>
            <a:headEnd/>
            <a:tailEnd/>
          </a:ln>
        </p:spPr>
        <p:txBody>
          <a:bodyPr wrap="none" anchor="ctr"/>
          <a:lstStyle/>
          <a:p>
            <a:pPr algn="ctr" eaLnBrk="0" hangingPunct="0"/>
            <a:r>
              <a:rPr lang="en-US" altLang="zh-CN" sz="1400" dirty="0">
                <a:latin typeface="Arial Black" pitchFamily="34" charset="0"/>
              </a:rPr>
              <a:t>World-stage</a:t>
            </a:r>
          </a:p>
          <a:p>
            <a:pPr algn="ctr" eaLnBrk="0" hangingPunct="0"/>
            <a:r>
              <a:rPr lang="en-US" altLang="zh-CN" sz="1400" dirty="0">
                <a:latin typeface="Arial Black" pitchFamily="34" charset="0"/>
              </a:rPr>
              <a:t>Aspirant</a:t>
            </a:r>
          </a:p>
          <a:p>
            <a:pPr algn="ctr" eaLnBrk="0" hangingPunct="0"/>
            <a:r>
              <a:rPr lang="zh-CN" altLang="en-US" sz="1400" b="1" dirty="0">
                <a:latin typeface="Arial Black" pitchFamily="34" charset="0"/>
              </a:rPr>
              <a:t>世界舞台进取者</a:t>
            </a:r>
          </a:p>
        </p:txBody>
      </p:sp>
      <p:sp>
        <p:nvSpPr>
          <p:cNvPr id="22540" name="Rectangle 11"/>
          <p:cNvSpPr>
            <a:spLocks noChangeArrowheads="1"/>
          </p:cNvSpPr>
          <p:nvPr/>
        </p:nvSpPr>
        <p:spPr bwMode="auto">
          <a:xfrm>
            <a:off x="7008814" y="3217864"/>
            <a:ext cx="1525587" cy="896937"/>
          </a:xfrm>
          <a:prstGeom prst="rect">
            <a:avLst/>
          </a:prstGeom>
          <a:noFill/>
          <a:ln w="9525">
            <a:solidFill>
              <a:schemeClr val="tx1"/>
            </a:solidFill>
            <a:miter lim="800000"/>
            <a:headEnd/>
            <a:tailEnd/>
          </a:ln>
        </p:spPr>
        <p:txBody>
          <a:bodyPr wrap="none" anchor="ctr"/>
          <a:lstStyle/>
          <a:p>
            <a:pPr algn="ctr" eaLnBrk="0" hangingPunct="0"/>
            <a:r>
              <a:rPr lang="en-US" altLang="zh-CN" sz="1400" dirty="0">
                <a:latin typeface="Arial Black" pitchFamily="34" charset="0"/>
              </a:rPr>
              <a:t>Transnational</a:t>
            </a:r>
          </a:p>
          <a:p>
            <a:pPr algn="ctr" eaLnBrk="0" hangingPunct="0"/>
            <a:r>
              <a:rPr lang="en-US" altLang="zh-CN" sz="1400" dirty="0">
                <a:latin typeface="Arial Black" pitchFamily="34" charset="0"/>
              </a:rPr>
              <a:t>Agent</a:t>
            </a:r>
          </a:p>
          <a:p>
            <a:pPr algn="ctr" eaLnBrk="0" hangingPunct="0"/>
            <a:r>
              <a:rPr lang="zh-CN" altLang="en-US" sz="1400" b="1" dirty="0">
                <a:latin typeface="Arial Black" pitchFamily="34" charset="0"/>
              </a:rPr>
              <a:t>跨国代理</a:t>
            </a:r>
          </a:p>
        </p:txBody>
      </p:sp>
      <p:sp>
        <p:nvSpPr>
          <p:cNvPr id="22541" name="Rectangle 12"/>
          <p:cNvSpPr>
            <a:spLocks noChangeArrowheads="1"/>
          </p:cNvSpPr>
          <p:nvPr/>
        </p:nvSpPr>
        <p:spPr bwMode="auto">
          <a:xfrm>
            <a:off x="4799014" y="4818064"/>
            <a:ext cx="1614487" cy="896937"/>
          </a:xfrm>
          <a:prstGeom prst="rect">
            <a:avLst/>
          </a:prstGeom>
          <a:noFill/>
          <a:ln w="9525">
            <a:solidFill>
              <a:schemeClr val="tx1"/>
            </a:solidFill>
            <a:miter lim="800000"/>
            <a:headEnd/>
            <a:tailEnd/>
          </a:ln>
        </p:spPr>
        <p:txBody>
          <a:bodyPr wrap="none" anchor="ctr"/>
          <a:lstStyle/>
          <a:p>
            <a:pPr algn="ctr" eaLnBrk="0" hangingPunct="0"/>
            <a:r>
              <a:rPr lang="en-US" altLang="zh-CN" sz="1400">
                <a:latin typeface="Arial Black" pitchFamily="34" charset="0"/>
              </a:rPr>
              <a:t>Niche</a:t>
            </a:r>
          </a:p>
          <a:p>
            <a:pPr algn="ctr" eaLnBrk="0" hangingPunct="0"/>
            <a:r>
              <a:rPr lang="en-US" altLang="zh-CN" sz="1400">
                <a:latin typeface="Arial Black" pitchFamily="34" charset="0"/>
              </a:rPr>
              <a:t>Entrepreneur</a:t>
            </a:r>
          </a:p>
          <a:p>
            <a:pPr algn="ctr" eaLnBrk="0" hangingPunct="0"/>
            <a:r>
              <a:rPr lang="zh-CN" altLang="en-US" sz="1400" b="1">
                <a:latin typeface="Arial Black" pitchFamily="34" charset="0"/>
              </a:rPr>
              <a:t>小而精的创业者</a:t>
            </a:r>
          </a:p>
        </p:txBody>
      </p:sp>
      <p:sp>
        <p:nvSpPr>
          <p:cNvPr id="22542" name="Rectangle 13"/>
          <p:cNvSpPr>
            <a:spLocks noChangeArrowheads="1"/>
          </p:cNvSpPr>
          <p:nvPr/>
        </p:nvSpPr>
        <p:spPr bwMode="auto">
          <a:xfrm>
            <a:off x="7008813" y="4818064"/>
            <a:ext cx="1524000" cy="896937"/>
          </a:xfrm>
          <a:prstGeom prst="rect">
            <a:avLst/>
          </a:prstGeom>
          <a:noFill/>
          <a:ln w="9525">
            <a:solidFill>
              <a:schemeClr val="tx1"/>
            </a:solidFill>
            <a:miter lim="800000"/>
            <a:headEnd/>
            <a:tailEnd/>
          </a:ln>
        </p:spPr>
        <p:txBody>
          <a:bodyPr wrap="none" anchor="ctr"/>
          <a:lstStyle/>
          <a:p>
            <a:pPr algn="ctr" eaLnBrk="0" hangingPunct="0"/>
            <a:r>
              <a:rPr lang="en-US" altLang="zh-CN" sz="1400">
                <a:latin typeface="Arial Black" pitchFamily="34" charset="0"/>
              </a:rPr>
              <a:t>Commissioned</a:t>
            </a:r>
          </a:p>
          <a:p>
            <a:pPr algn="ctr" eaLnBrk="0" hangingPunct="0"/>
            <a:r>
              <a:rPr lang="en-US" altLang="zh-CN" sz="1400">
                <a:latin typeface="Arial Black" pitchFamily="34" charset="0"/>
              </a:rPr>
              <a:t>Specialist</a:t>
            </a:r>
          </a:p>
          <a:p>
            <a:pPr algn="ctr" eaLnBrk="0" hangingPunct="0"/>
            <a:r>
              <a:rPr lang="zh-CN" altLang="en-US" sz="1400" b="1">
                <a:latin typeface="Arial Black" pitchFamily="34" charset="0"/>
              </a:rPr>
              <a:t>委托专家</a:t>
            </a:r>
          </a:p>
        </p:txBody>
      </p:sp>
      <p:sp>
        <p:nvSpPr>
          <p:cNvPr id="22543" name="Rectangle 15"/>
          <p:cNvSpPr>
            <a:spLocks noChangeArrowheads="1"/>
          </p:cNvSpPr>
          <p:nvPr/>
        </p:nvSpPr>
        <p:spPr bwMode="auto">
          <a:xfrm>
            <a:off x="4495800" y="1981200"/>
            <a:ext cx="4343400" cy="533400"/>
          </a:xfrm>
          <a:prstGeom prst="rect">
            <a:avLst/>
          </a:prstGeom>
          <a:noFill/>
          <a:ln w="9525">
            <a:solidFill>
              <a:schemeClr val="tx1"/>
            </a:solidFill>
            <a:miter lim="800000"/>
            <a:headEnd/>
            <a:tailEnd/>
          </a:ln>
        </p:spPr>
        <p:txBody>
          <a:bodyPr wrap="none" anchor="ctr"/>
          <a:lstStyle/>
          <a:p>
            <a:pPr algn="ctr" eaLnBrk="0" hangingPunct="0"/>
            <a:r>
              <a:rPr lang="en-US" altLang="zh-CN" sz="1400" dirty="0">
                <a:latin typeface="Arial Black" pitchFamily="34" charset="0"/>
              </a:rPr>
              <a:t>Non-state owned             State owned</a:t>
            </a:r>
          </a:p>
          <a:p>
            <a:pPr algn="ctr" eaLnBrk="0" hangingPunct="0"/>
            <a:r>
              <a:rPr lang="en-US" altLang="zh-CN" sz="1400" b="1" dirty="0">
                <a:latin typeface="Arial Black" pitchFamily="34" charset="0"/>
              </a:rPr>
              <a:t>  </a:t>
            </a:r>
            <a:r>
              <a:rPr lang="zh-CN" altLang="en-US" sz="1400" b="1" dirty="0">
                <a:latin typeface="Arial Black" pitchFamily="34" charset="0"/>
              </a:rPr>
              <a:t>非国有的                          国有的</a:t>
            </a:r>
          </a:p>
        </p:txBody>
      </p:sp>
      <p:sp>
        <p:nvSpPr>
          <p:cNvPr id="22544" name="Rectangle 16"/>
          <p:cNvSpPr>
            <a:spLocks noChangeArrowheads="1"/>
          </p:cNvSpPr>
          <p:nvPr/>
        </p:nvSpPr>
        <p:spPr bwMode="auto">
          <a:xfrm>
            <a:off x="3657600" y="2895600"/>
            <a:ext cx="457200" cy="3200400"/>
          </a:xfrm>
          <a:prstGeom prst="rect">
            <a:avLst/>
          </a:prstGeom>
          <a:noFill/>
          <a:ln w="9525">
            <a:solidFill>
              <a:schemeClr val="tx1"/>
            </a:solidFill>
            <a:miter lim="800000"/>
            <a:headEnd/>
            <a:tailEnd/>
          </a:ln>
        </p:spPr>
        <p:txBody>
          <a:bodyPr vert="eaVert" wrap="none" anchor="ctr"/>
          <a:lstStyle/>
          <a:p>
            <a:pPr algn="ctr" eaLnBrk="0" hangingPunct="0"/>
            <a:r>
              <a:rPr lang="en-US" altLang="zh-CN" sz="1400" dirty="0">
                <a:latin typeface="Arial Black" pitchFamily="34" charset="0"/>
              </a:rPr>
              <a:t>H     International Diversification      L</a:t>
            </a:r>
          </a:p>
          <a:p>
            <a:pPr algn="ctr" eaLnBrk="0" hangingPunct="0"/>
            <a:r>
              <a:rPr lang="en-US" altLang="zh-CN" sz="1400" dirty="0">
                <a:latin typeface="Arial Black" pitchFamily="34" charset="0"/>
              </a:rPr>
              <a:t> </a:t>
            </a:r>
            <a:r>
              <a:rPr lang="zh-CN" altLang="en-US" sz="1400" b="1" dirty="0">
                <a:latin typeface="Arial Black" pitchFamily="34" charset="0"/>
              </a:rPr>
              <a:t>高                    国际多样化                    低  </a:t>
            </a:r>
          </a:p>
        </p:txBody>
      </p:sp>
    </p:spTree>
    <p:extLst>
      <p:ext uri="{BB962C8B-B14F-4D97-AF65-F5344CB8AC3E}">
        <p14:creationId xmlns:p14="http://schemas.microsoft.com/office/powerpoint/2010/main" val="26988314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A </a:t>
            </a:r>
            <a:r>
              <a:rPr lang="nb-NO" dirty="0" err="1"/>
              <a:t>Critique</a:t>
            </a:r>
            <a:r>
              <a:rPr lang="nb-NO" dirty="0"/>
              <a:t> of OLI</a:t>
            </a:r>
            <a:br>
              <a:rPr lang="nb-NO" dirty="0"/>
            </a:br>
            <a:r>
              <a:rPr lang="nb-NO" dirty="0"/>
              <a:t>JF Hennart: </a:t>
            </a:r>
            <a:r>
              <a:rPr lang="nb-NO" dirty="0" err="1"/>
              <a:t>Theory</a:t>
            </a:r>
            <a:r>
              <a:rPr lang="nb-NO" dirty="0"/>
              <a:t> of EMM</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0025" y="1776801"/>
            <a:ext cx="6711950" cy="40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38400" y="5791201"/>
            <a:ext cx="7924800" cy="646331"/>
          </a:xfrm>
          <a:prstGeom prst="rect">
            <a:avLst/>
          </a:prstGeom>
        </p:spPr>
        <p:txBody>
          <a:bodyPr wrap="square">
            <a:spAutoFit/>
          </a:bodyPr>
          <a:lstStyle/>
          <a:p>
            <a:r>
              <a:rPr lang="en-US" dirty="0"/>
              <a:t>Hennart, J. F. (2012). Emerging market multinationals and the theory of the multinational enterprise. Global Strategy Journal, 2(3), 168-187.</a:t>
            </a:r>
            <a:endParaRPr lang="nb-NO" dirty="0"/>
          </a:p>
        </p:txBody>
      </p:sp>
    </p:spTree>
    <p:extLst>
      <p:ext uri="{BB962C8B-B14F-4D97-AF65-F5344CB8AC3E}">
        <p14:creationId xmlns:p14="http://schemas.microsoft.com/office/powerpoint/2010/main" val="2645463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C1E2-C808-42EF-8D6C-D00E1AC50648}"/>
              </a:ext>
            </a:extLst>
          </p:cNvPr>
          <p:cNvSpPr>
            <a:spLocks noGrp="1"/>
          </p:cNvSpPr>
          <p:nvPr>
            <p:ph type="title"/>
          </p:nvPr>
        </p:nvSpPr>
        <p:spPr>
          <a:xfrm>
            <a:off x="1524000" y="274638"/>
            <a:ext cx="9144000" cy="1143000"/>
          </a:xfrm>
        </p:spPr>
        <p:txBody>
          <a:bodyPr>
            <a:normAutofit/>
          </a:bodyPr>
          <a:lstStyle/>
          <a:p>
            <a:r>
              <a:rPr lang="en-US" dirty="0"/>
              <a:t>Conditions for Theoretical Adaptation</a:t>
            </a:r>
          </a:p>
        </p:txBody>
      </p:sp>
      <p:sp>
        <p:nvSpPr>
          <p:cNvPr id="3" name="Content Placeholder 2">
            <a:extLst>
              <a:ext uri="{FF2B5EF4-FFF2-40B4-BE49-F238E27FC236}">
                <a16:creationId xmlns:a16="http://schemas.microsoft.com/office/drawing/2014/main" id="{63E02AD9-191D-4273-BAE2-EF69FCE723C3}"/>
              </a:ext>
            </a:extLst>
          </p:cNvPr>
          <p:cNvSpPr>
            <a:spLocks noGrp="1"/>
          </p:cNvSpPr>
          <p:nvPr>
            <p:ph idx="1"/>
          </p:nvPr>
        </p:nvSpPr>
        <p:spPr/>
        <p:txBody>
          <a:bodyPr>
            <a:normAutofit/>
          </a:bodyPr>
          <a:lstStyle/>
          <a:p>
            <a:r>
              <a:rPr lang="nb-NO" dirty="0" err="1"/>
              <a:t>When</a:t>
            </a:r>
            <a:r>
              <a:rPr lang="nb-NO" dirty="0"/>
              <a:t> </a:t>
            </a:r>
            <a:r>
              <a:rPr lang="nb-NO" dirty="0" err="1"/>
              <a:t>institutions</a:t>
            </a:r>
            <a:r>
              <a:rPr lang="nb-NO" dirty="0"/>
              <a:t> matter (</a:t>
            </a:r>
            <a:r>
              <a:rPr lang="nb-NO" dirty="0" err="1"/>
              <a:t>dometic</a:t>
            </a:r>
            <a:r>
              <a:rPr lang="nb-NO" dirty="0"/>
              <a:t> or </a:t>
            </a:r>
            <a:r>
              <a:rPr lang="nb-NO" dirty="0" err="1"/>
              <a:t>foreign</a:t>
            </a:r>
            <a:r>
              <a:rPr lang="nb-NO" dirty="0"/>
              <a:t> or </a:t>
            </a:r>
            <a:r>
              <a:rPr lang="nb-NO" dirty="0" err="1"/>
              <a:t>their</a:t>
            </a:r>
            <a:r>
              <a:rPr lang="nb-NO" dirty="0"/>
              <a:t> </a:t>
            </a:r>
            <a:r>
              <a:rPr lang="nb-NO" dirty="0" err="1"/>
              <a:t>interactions</a:t>
            </a:r>
            <a:r>
              <a:rPr lang="nb-NO" dirty="0"/>
              <a:t>)</a:t>
            </a:r>
          </a:p>
          <a:p>
            <a:r>
              <a:rPr lang="nb-NO" dirty="0" err="1"/>
              <a:t>When</a:t>
            </a:r>
            <a:r>
              <a:rPr lang="nb-NO" dirty="0"/>
              <a:t> </a:t>
            </a:r>
            <a:r>
              <a:rPr lang="nb-NO" dirty="0" err="1"/>
              <a:t>government</a:t>
            </a:r>
            <a:r>
              <a:rPr lang="nb-NO" dirty="0"/>
              <a:t> </a:t>
            </a:r>
            <a:r>
              <a:rPr lang="nb-NO" dirty="0" err="1"/>
              <a:t>influence</a:t>
            </a:r>
            <a:r>
              <a:rPr lang="nb-NO" dirty="0"/>
              <a:t> is relevant</a:t>
            </a:r>
          </a:p>
          <a:p>
            <a:r>
              <a:rPr lang="nb-NO" dirty="0" err="1"/>
              <a:t>When</a:t>
            </a:r>
            <a:r>
              <a:rPr lang="nb-NO" dirty="0"/>
              <a:t> </a:t>
            </a:r>
            <a:r>
              <a:rPr lang="nb-NO" dirty="0" err="1"/>
              <a:t>culture</a:t>
            </a:r>
            <a:r>
              <a:rPr lang="nb-NO" dirty="0"/>
              <a:t> is relevant </a:t>
            </a:r>
          </a:p>
          <a:p>
            <a:r>
              <a:rPr lang="nb-NO" dirty="0" err="1"/>
              <a:t>When</a:t>
            </a:r>
            <a:r>
              <a:rPr lang="nb-NO" dirty="0"/>
              <a:t> </a:t>
            </a:r>
            <a:r>
              <a:rPr lang="nb-NO" dirty="0" err="1"/>
              <a:t>phenomena</a:t>
            </a:r>
            <a:r>
              <a:rPr lang="nb-NO" dirty="0"/>
              <a:t> is </a:t>
            </a:r>
            <a:r>
              <a:rPr lang="nb-NO" dirty="0" err="1"/>
              <a:t>indigenous</a:t>
            </a:r>
            <a:r>
              <a:rPr lang="nb-NO" dirty="0"/>
              <a:t> </a:t>
            </a:r>
          </a:p>
          <a:p>
            <a:pPr marL="0" indent="0">
              <a:buNone/>
            </a:pPr>
            <a:endParaRPr lang="nb-NO" dirty="0"/>
          </a:p>
          <a:p>
            <a:pPr marL="0" indent="0">
              <a:buNone/>
            </a:pPr>
            <a:r>
              <a:rPr lang="en-US" dirty="0"/>
              <a:t>Alon, Ilan, John Child, and Shaomin Li "</a:t>
            </a:r>
            <a:r>
              <a:rPr lang="en-US" dirty="0">
                <a:hlinkClick r:id="rId2"/>
              </a:rPr>
              <a:t>Globalization of Chinese firms: Theoretical universalism or particularism</a:t>
            </a:r>
            <a:r>
              <a:rPr lang="en-US" dirty="0"/>
              <a:t>." Management and Organization Review 7.2 (2011): 191-200.</a:t>
            </a:r>
            <a:endParaRPr lang="nb-NO" dirty="0"/>
          </a:p>
          <a:p>
            <a:pPr marL="0" indent="0">
              <a:buNone/>
            </a:pPr>
            <a:endParaRPr lang="en-US" dirty="0"/>
          </a:p>
        </p:txBody>
      </p:sp>
    </p:spTree>
    <p:extLst>
      <p:ext uri="{BB962C8B-B14F-4D97-AF65-F5344CB8AC3E}">
        <p14:creationId xmlns:p14="http://schemas.microsoft.com/office/powerpoint/2010/main" val="3695338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Boundary</a:t>
            </a:r>
            <a:r>
              <a:rPr lang="nb-NO" dirty="0"/>
              <a:t> </a:t>
            </a:r>
            <a:r>
              <a:rPr lang="nb-NO" dirty="0" err="1"/>
              <a:t>Conditions</a:t>
            </a:r>
            <a:r>
              <a:rPr lang="nb-NO" dirty="0"/>
              <a:t> Vary</a:t>
            </a:r>
          </a:p>
        </p:txBody>
      </p:sp>
      <p:sp>
        <p:nvSpPr>
          <p:cNvPr id="3" name="Content Placeholder 2"/>
          <p:cNvSpPr>
            <a:spLocks noGrp="1"/>
          </p:cNvSpPr>
          <p:nvPr>
            <p:ph idx="1"/>
          </p:nvPr>
        </p:nvSpPr>
        <p:spPr>
          <a:xfrm>
            <a:off x="1981200" y="1600200"/>
            <a:ext cx="8229600" cy="5029200"/>
          </a:xfrm>
        </p:spPr>
        <p:txBody>
          <a:bodyPr>
            <a:normAutofit fontScale="85000" lnSpcReduction="20000"/>
          </a:bodyPr>
          <a:lstStyle/>
          <a:p>
            <a:r>
              <a:rPr lang="nb-NO" b="1" dirty="0" err="1"/>
              <a:t>Chinese</a:t>
            </a:r>
            <a:r>
              <a:rPr lang="nb-NO" b="1" dirty="0"/>
              <a:t> </a:t>
            </a:r>
            <a:r>
              <a:rPr lang="nb-NO" b="1" dirty="0" err="1"/>
              <a:t>Firms</a:t>
            </a:r>
            <a:r>
              <a:rPr lang="nb-NO" b="1" dirty="0"/>
              <a:t> </a:t>
            </a:r>
            <a:r>
              <a:rPr lang="nb-NO" b="1" dirty="0" err="1"/>
              <a:t>Motivations</a:t>
            </a:r>
            <a:r>
              <a:rPr lang="nb-NO" b="1" dirty="0"/>
              <a:t> Show </a:t>
            </a:r>
            <a:r>
              <a:rPr lang="nb-NO" b="1" dirty="0" err="1"/>
              <a:t>Similarities</a:t>
            </a:r>
            <a:endParaRPr lang="nb-NO" b="1" dirty="0"/>
          </a:p>
          <a:p>
            <a:pPr lvl="1"/>
            <a:r>
              <a:rPr lang="en-US" dirty="0"/>
              <a:t>Alon, I., Leung, G. C. K., &amp; Simpson, T. J. (2015). </a:t>
            </a:r>
            <a:r>
              <a:rPr lang="en-US" dirty="0">
                <a:hlinkClick r:id="rId3"/>
              </a:rPr>
              <a:t>Outward Foreign Direct Investment by Chinese National Oil Companies</a:t>
            </a:r>
            <a:r>
              <a:rPr lang="en-US" dirty="0"/>
              <a:t>. </a:t>
            </a:r>
            <a:r>
              <a:rPr lang="en-US" i="1" dirty="0"/>
              <a:t>Journal of East-West Business</a:t>
            </a:r>
            <a:r>
              <a:rPr lang="en-US" dirty="0"/>
              <a:t>, </a:t>
            </a:r>
            <a:r>
              <a:rPr lang="en-US" i="1" dirty="0"/>
              <a:t>21</a:t>
            </a:r>
            <a:r>
              <a:rPr lang="en-US" dirty="0"/>
              <a:t>(4), 292-312.</a:t>
            </a:r>
          </a:p>
          <a:p>
            <a:pPr lvl="1"/>
            <a:r>
              <a:rPr lang="en-US" dirty="0"/>
              <a:t>Alon, I., </a:t>
            </a:r>
            <a:r>
              <a:rPr lang="en-US" dirty="0" err="1"/>
              <a:t>Yeheskel</a:t>
            </a:r>
            <a:r>
              <a:rPr lang="en-US" dirty="0"/>
              <a:t>, O., Lerner, M., &amp; Zhang, W. (2013). </a:t>
            </a:r>
            <a:r>
              <a:rPr lang="en-US" dirty="0">
                <a:hlinkClick r:id="rId4"/>
              </a:rPr>
              <a:t>Internationalization of Chinese entrepreneurial firms</a:t>
            </a:r>
            <a:r>
              <a:rPr lang="en-US" dirty="0"/>
              <a:t>. </a:t>
            </a:r>
            <a:r>
              <a:rPr lang="en-US" i="1" dirty="0"/>
              <a:t>Thunderbird International Business Review</a:t>
            </a:r>
            <a:r>
              <a:rPr lang="en-US" dirty="0"/>
              <a:t>, </a:t>
            </a:r>
            <a:r>
              <a:rPr lang="en-US" i="1" dirty="0"/>
              <a:t>55</a:t>
            </a:r>
            <a:r>
              <a:rPr lang="en-US" dirty="0"/>
              <a:t>(5), 495-512.</a:t>
            </a:r>
          </a:p>
          <a:p>
            <a:r>
              <a:rPr lang="en-US" b="1" dirty="0"/>
              <a:t>Corporate Governance, Local Institutions, and CSR Show Differences</a:t>
            </a:r>
          </a:p>
          <a:p>
            <a:pPr lvl="1"/>
            <a:r>
              <a:rPr lang="en-US" u="sng" dirty="0">
                <a:hlinkClick r:id="rId5"/>
              </a:rPr>
              <a:t>Are Chinese CEOs Stewards or Agents? Revisiting the Agency–Stewardship Debate</a:t>
            </a:r>
            <a:r>
              <a:rPr lang="en-US" u="sng" dirty="0"/>
              <a:t> </a:t>
            </a:r>
            <a:r>
              <a:rPr lang="en-US" dirty="0"/>
              <a:t>HW Hu, I Alon, Emerging Market Firms in the Global Economy, 255-277</a:t>
            </a:r>
          </a:p>
          <a:p>
            <a:pPr lvl="1"/>
            <a:r>
              <a:rPr lang="en-US" dirty="0">
                <a:hlinkClick r:id="rId6"/>
              </a:rPr>
              <a:t>Financial marketization and corporate venturing in China: The impact of provincial-level institutions on the pharmaceutical sector</a:t>
            </a:r>
            <a:r>
              <a:rPr lang="en-US" dirty="0"/>
              <a:t>, W Dai, I Alon, H Jiao, Journal of Entrepreneurship in Emerging Economies, 2015</a:t>
            </a:r>
          </a:p>
          <a:p>
            <a:pPr lvl="1"/>
            <a:r>
              <a:rPr lang="en-US" dirty="0"/>
              <a:t>Li, S., Fetscherin, M., Alon, I., Lattemann, C., &amp; </a:t>
            </a:r>
            <a:r>
              <a:rPr lang="en-US" dirty="0" err="1"/>
              <a:t>Yeh</a:t>
            </a:r>
            <a:r>
              <a:rPr lang="en-US" dirty="0"/>
              <a:t>, K. (2010). </a:t>
            </a:r>
            <a:r>
              <a:rPr lang="en-US" dirty="0">
                <a:hlinkClick r:id="rId7"/>
              </a:rPr>
              <a:t>Corporate social responsibility in emerging markets</a:t>
            </a:r>
            <a:r>
              <a:rPr lang="en-US" dirty="0"/>
              <a:t>. </a:t>
            </a:r>
            <a:r>
              <a:rPr lang="en-US" i="1" dirty="0"/>
              <a:t>Management International Review</a:t>
            </a:r>
            <a:r>
              <a:rPr lang="en-US" dirty="0"/>
              <a:t>, </a:t>
            </a:r>
            <a:r>
              <a:rPr lang="en-US" i="1" dirty="0"/>
              <a:t>50</a:t>
            </a:r>
            <a:r>
              <a:rPr lang="en-US" dirty="0"/>
              <a:t>(5), 635-654.</a:t>
            </a:r>
          </a:p>
          <a:p>
            <a:pPr lvl="1"/>
            <a:endParaRPr lang="en-US" dirty="0"/>
          </a:p>
          <a:p>
            <a:pPr lvl="1"/>
            <a:endParaRPr lang="nb-NO" dirty="0"/>
          </a:p>
        </p:txBody>
      </p:sp>
    </p:spTree>
    <p:extLst>
      <p:ext uri="{BB962C8B-B14F-4D97-AF65-F5344CB8AC3E}">
        <p14:creationId xmlns:p14="http://schemas.microsoft.com/office/powerpoint/2010/main" val="325405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err="1"/>
              <a:t>Mercator’s</a:t>
            </a:r>
            <a:r>
              <a:rPr lang="nb-NO" dirty="0"/>
              <a:t> </a:t>
            </a:r>
            <a:r>
              <a:rPr lang="nb-NO" dirty="0" err="1"/>
              <a:t>Chinese</a:t>
            </a:r>
            <a:r>
              <a:rPr lang="nb-NO" dirty="0"/>
              <a:t> OFDI Stock </a:t>
            </a:r>
            <a:r>
              <a:rPr lang="nb-NO" dirty="0" err="1"/>
              <a:t>Projections</a:t>
            </a:r>
            <a:endParaRPr lang="nb-NO"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5576" y="1600201"/>
            <a:ext cx="71208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153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err="1"/>
              <a:t>Cost</a:t>
            </a:r>
            <a:r>
              <a:rPr lang="nb-NO" dirty="0"/>
              <a:t>-Benefit of </a:t>
            </a:r>
            <a:r>
              <a:rPr lang="nb-NO" dirty="0" err="1"/>
              <a:t>Chinese</a:t>
            </a:r>
            <a:r>
              <a:rPr lang="nb-NO" dirty="0"/>
              <a:t> Investment</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3962400" cy="469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09800" y="6029746"/>
            <a:ext cx="8229600" cy="646331"/>
          </a:xfrm>
          <a:prstGeom prst="rect">
            <a:avLst/>
          </a:prstGeom>
        </p:spPr>
        <p:txBody>
          <a:bodyPr wrap="square">
            <a:spAutoFit/>
          </a:bodyPr>
          <a:lstStyle/>
          <a:p>
            <a:r>
              <a:rPr lang="en-US" dirty="0">
                <a:hlinkClick r:id="rId4"/>
              </a:rPr>
              <a:t>The Rise of Chinese Multinationals: A Strategic Threat or an Economic Opportunity</a:t>
            </a:r>
            <a:r>
              <a:rPr lang="en-US" dirty="0"/>
              <a:t> </a:t>
            </a:r>
          </a:p>
          <a:p>
            <a:r>
              <a:rPr lang="en-US" dirty="0"/>
              <a:t>C Lattemann, I Alon, Georgetown Journal of International Affairs 16 (1), 168-175</a:t>
            </a:r>
            <a:endParaRPr lang="nb-NO" dirty="0"/>
          </a:p>
        </p:txBody>
      </p:sp>
      <p:pic>
        <p:nvPicPr>
          <p:cNvPr id="3" name="Picture 2">
            <a:extLst>
              <a:ext uri="{FF2B5EF4-FFF2-40B4-BE49-F238E27FC236}">
                <a16:creationId xmlns:a16="http://schemas.microsoft.com/office/drawing/2014/main" id="{84827499-E112-4304-85B5-C7981BBFDCAC}"/>
              </a:ext>
            </a:extLst>
          </p:cNvPr>
          <p:cNvPicPr>
            <a:picLocks noChangeAspect="1"/>
          </p:cNvPicPr>
          <p:nvPr/>
        </p:nvPicPr>
        <p:blipFill>
          <a:blip r:embed="rId5"/>
          <a:stretch>
            <a:fillRect/>
          </a:stretch>
        </p:blipFill>
        <p:spPr>
          <a:xfrm>
            <a:off x="1426948" y="2148016"/>
            <a:ext cx="2088681" cy="2807043"/>
          </a:xfrm>
          <a:prstGeom prst="rect">
            <a:avLst/>
          </a:prstGeom>
        </p:spPr>
      </p:pic>
    </p:spTree>
    <p:extLst>
      <p:ext uri="{BB962C8B-B14F-4D97-AF65-F5344CB8AC3E}">
        <p14:creationId xmlns:p14="http://schemas.microsoft.com/office/powerpoint/2010/main" val="1204319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67CA-DA6F-4EB8-A61F-BD0EF3E79D37}"/>
              </a:ext>
            </a:extLst>
          </p:cNvPr>
          <p:cNvSpPr>
            <a:spLocks noGrp="1"/>
          </p:cNvSpPr>
          <p:nvPr>
            <p:ph type="title"/>
          </p:nvPr>
        </p:nvSpPr>
        <p:spPr/>
        <p:txBody>
          <a:bodyPr>
            <a:normAutofit/>
          </a:bodyPr>
          <a:lstStyle/>
          <a:p>
            <a:r>
              <a:rPr lang="en-US" dirty="0"/>
              <a:t>One Belt, One Road, One Circle, and </a:t>
            </a:r>
            <a:br>
              <a:rPr lang="en-US" dirty="0"/>
            </a:br>
            <a:r>
              <a:rPr lang="en-US" dirty="0"/>
              <a:t>One Sky</a:t>
            </a:r>
          </a:p>
        </p:txBody>
      </p:sp>
      <p:pic>
        <p:nvPicPr>
          <p:cNvPr id="4" name="Content Placeholder 3">
            <a:extLst>
              <a:ext uri="{FF2B5EF4-FFF2-40B4-BE49-F238E27FC236}">
                <a16:creationId xmlns:a16="http://schemas.microsoft.com/office/drawing/2014/main" id="{20A0BD87-72FF-4E1C-ACE9-25E87DDB9098}"/>
              </a:ext>
            </a:extLst>
          </p:cNvPr>
          <p:cNvPicPr>
            <a:picLocks noGrp="1" noChangeAspect="1"/>
          </p:cNvPicPr>
          <p:nvPr>
            <p:ph idx="1"/>
          </p:nvPr>
        </p:nvPicPr>
        <p:blipFill>
          <a:blip r:embed="rId3"/>
          <a:stretch>
            <a:fillRect/>
          </a:stretch>
        </p:blipFill>
        <p:spPr>
          <a:xfrm rot="5400000">
            <a:off x="3755330" y="740472"/>
            <a:ext cx="4353522" cy="6072981"/>
          </a:xfrm>
          <a:prstGeom prst="rect">
            <a:avLst/>
          </a:prstGeom>
        </p:spPr>
      </p:pic>
    </p:spTree>
    <p:extLst>
      <p:ext uri="{BB962C8B-B14F-4D97-AF65-F5344CB8AC3E}">
        <p14:creationId xmlns:p14="http://schemas.microsoft.com/office/powerpoint/2010/main" val="2799933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wblue"/>
          <p:cNvPicPr>
            <a:picLocks noChangeAspect="1" noChangeArrowheads="1"/>
          </p:cNvPicPr>
          <p:nvPr/>
        </p:nvPicPr>
        <p:blipFill>
          <a:blip r:embed="rId3">
            <a:lum bright="-12000"/>
          </a:blip>
          <a:srcRect/>
          <a:stretch>
            <a:fillRect/>
          </a:stretch>
        </p:blipFill>
        <p:spPr bwMode="auto">
          <a:xfrm>
            <a:off x="2667000" y="1338264"/>
            <a:ext cx="7010400" cy="5214937"/>
          </a:xfrm>
          <a:prstGeom prst="rect">
            <a:avLst/>
          </a:prstGeom>
          <a:noFill/>
          <a:ln w="9525">
            <a:noFill/>
            <a:miter lim="800000"/>
            <a:headEnd/>
            <a:tailEnd/>
          </a:ln>
        </p:spPr>
      </p:pic>
      <p:sp>
        <p:nvSpPr>
          <p:cNvPr id="54275" name="Rectangle 3"/>
          <p:cNvSpPr>
            <a:spLocks noGrp="1" noChangeArrowheads="1"/>
          </p:cNvSpPr>
          <p:nvPr>
            <p:ph type="title"/>
          </p:nvPr>
        </p:nvSpPr>
        <p:spPr/>
        <p:txBody>
          <a:bodyPr/>
          <a:lstStyle/>
          <a:p>
            <a:pPr eaLnBrk="1" hangingPunct="1"/>
            <a:r>
              <a:rPr lang="en-US" sz="3200"/>
              <a:t>Questions and Answers</a:t>
            </a:r>
          </a:p>
        </p:txBody>
      </p:sp>
    </p:spTree>
    <p:extLst>
      <p:ext uri="{BB962C8B-B14F-4D97-AF65-F5344CB8AC3E}">
        <p14:creationId xmlns:p14="http://schemas.microsoft.com/office/powerpoint/2010/main" val="53271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B7CE-21DC-498C-84E8-46E52E1056D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FF19CD7-3B94-4401-9335-F47405788C62}"/>
              </a:ext>
            </a:extLst>
          </p:cNvPr>
          <p:cNvPicPr>
            <a:picLocks noChangeAspect="1"/>
          </p:cNvPicPr>
          <p:nvPr/>
        </p:nvPicPr>
        <p:blipFill>
          <a:blip r:embed="rId2"/>
          <a:stretch>
            <a:fillRect/>
          </a:stretch>
        </p:blipFill>
        <p:spPr>
          <a:xfrm>
            <a:off x="1524000" y="488382"/>
            <a:ext cx="9144000" cy="5881236"/>
          </a:xfrm>
          <a:prstGeom prst="rect">
            <a:avLst/>
          </a:prstGeom>
        </p:spPr>
      </p:pic>
    </p:spTree>
    <p:extLst>
      <p:ext uri="{BB962C8B-B14F-4D97-AF65-F5344CB8AC3E}">
        <p14:creationId xmlns:p14="http://schemas.microsoft.com/office/powerpoint/2010/main" val="304351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0439-AE65-44CB-801C-62EF2E438CF6}"/>
              </a:ext>
            </a:extLst>
          </p:cNvPr>
          <p:cNvSpPr>
            <a:spLocks noGrp="1"/>
          </p:cNvSpPr>
          <p:nvPr>
            <p:ph type="title"/>
          </p:nvPr>
        </p:nvSpPr>
        <p:spPr/>
        <p:txBody>
          <a:bodyPr/>
          <a:lstStyle/>
          <a:p>
            <a:r>
              <a:rPr lang="en-US" dirty="0"/>
              <a:t>Synthesis of Recent Works</a:t>
            </a:r>
          </a:p>
        </p:txBody>
      </p:sp>
      <p:sp>
        <p:nvSpPr>
          <p:cNvPr id="3" name="Content Placeholder 2">
            <a:extLst>
              <a:ext uri="{FF2B5EF4-FFF2-40B4-BE49-F238E27FC236}">
                <a16:creationId xmlns:a16="http://schemas.microsoft.com/office/drawing/2014/main" id="{0C64D614-D0A3-49BA-8662-4EE93F99D768}"/>
              </a:ext>
            </a:extLst>
          </p:cNvPr>
          <p:cNvSpPr>
            <a:spLocks noGrp="1"/>
          </p:cNvSpPr>
          <p:nvPr>
            <p:ph idx="1"/>
          </p:nvPr>
        </p:nvSpPr>
        <p:spPr/>
        <p:txBody>
          <a:bodyPr>
            <a:normAutofit fontScale="92500" lnSpcReduction="10000"/>
          </a:bodyPr>
          <a:lstStyle/>
          <a:p>
            <a:r>
              <a:rPr lang="en-US" dirty="0"/>
              <a:t>Alon, I., Anderson, J., Munim, Z. H., &amp; Ho, A. (2018). A review of the internationalization of Chinese enterprises. </a:t>
            </a:r>
            <a:r>
              <a:rPr lang="en-US" i="1" dirty="0"/>
              <a:t>Asia Pacific Journal of Management</a:t>
            </a:r>
            <a:r>
              <a:rPr lang="en-US" dirty="0"/>
              <a:t>, </a:t>
            </a:r>
            <a:r>
              <a:rPr lang="en-US" i="1" dirty="0"/>
              <a:t>35</a:t>
            </a:r>
            <a:r>
              <a:rPr lang="en-US" dirty="0"/>
              <a:t>(3), 573-605.</a:t>
            </a:r>
          </a:p>
          <a:p>
            <a:r>
              <a:rPr lang="en-US" dirty="0"/>
              <a:t>Alon, I., Anderson, J., Bailey, N. J., &amp; Sutherland, D. (2017). Political Risk and Chinese OFDI: Theoretical and Methodological Implications. In </a:t>
            </a:r>
            <a:r>
              <a:rPr lang="en-US" i="1" dirty="0"/>
              <a:t>Academy of Management Proceedings</a:t>
            </a:r>
            <a:r>
              <a:rPr lang="en-US" dirty="0"/>
              <a:t> (Vol. 2017, No. 1, p. 17640). Briarcliff Manor, NY 10510: Academy of Management.</a:t>
            </a:r>
          </a:p>
          <a:p>
            <a:r>
              <a:rPr lang="en-US" dirty="0"/>
              <a:t>Lattemann, C., Alon, I., </a:t>
            </a:r>
            <a:r>
              <a:rPr lang="en-US" dirty="0" err="1"/>
              <a:t>Spigarelli</a:t>
            </a:r>
            <a:r>
              <a:rPr lang="en-US" dirty="0"/>
              <a:t>, F., &amp; Marinova, S. T. (2017). Dynamic embeddedness in Chinese firm internationalization. </a:t>
            </a:r>
            <a:r>
              <a:rPr lang="en-US" i="1" dirty="0"/>
              <a:t>Thunderbird International Business Review</a:t>
            </a:r>
            <a:r>
              <a:rPr lang="en-US" dirty="0"/>
              <a:t>, </a:t>
            </a:r>
            <a:r>
              <a:rPr lang="en-US" i="1" dirty="0"/>
              <a:t>59</a:t>
            </a:r>
            <a:r>
              <a:rPr lang="en-US" dirty="0"/>
              <a:t>(4), 547-559.</a:t>
            </a:r>
          </a:p>
          <a:p>
            <a:r>
              <a:rPr lang="en-US" dirty="0"/>
              <a:t>Zhang, W., Alon, I., &amp; Lattemann, C. (Eds.). (2018). </a:t>
            </a:r>
            <a:r>
              <a:rPr lang="en-US" i="1" dirty="0"/>
              <a:t>China's Belt and Road Initiative: Changing the Rules of Globalization</a:t>
            </a:r>
            <a:r>
              <a:rPr lang="en-US" dirty="0"/>
              <a:t>. Springer.</a:t>
            </a:r>
          </a:p>
          <a:p>
            <a:endParaRPr lang="en-US" dirty="0"/>
          </a:p>
        </p:txBody>
      </p:sp>
    </p:spTree>
    <p:extLst>
      <p:ext uri="{BB962C8B-B14F-4D97-AF65-F5344CB8AC3E}">
        <p14:creationId xmlns:p14="http://schemas.microsoft.com/office/powerpoint/2010/main" val="308310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1DBF8-349B-4998-BE0A-F42D8FAECB61}"/>
              </a:ext>
            </a:extLst>
          </p:cNvPr>
          <p:cNvPicPr>
            <a:picLocks noChangeAspect="1"/>
          </p:cNvPicPr>
          <p:nvPr/>
        </p:nvPicPr>
        <p:blipFill>
          <a:blip r:embed="rId2"/>
          <a:stretch>
            <a:fillRect/>
          </a:stretch>
        </p:blipFill>
        <p:spPr>
          <a:xfrm>
            <a:off x="2766391" y="0"/>
            <a:ext cx="6659217" cy="6858000"/>
          </a:xfrm>
          <a:prstGeom prst="rect">
            <a:avLst/>
          </a:prstGeom>
        </p:spPr>
      </p:pic>
    </p:spTree>
    <p:extLst>
      <p:ext uri="{BB962C8B-B14F-4D97-AF65-F5344CB8AC3E}">
        <p14:creationId xmlns:p14="http://schemas.microsoft.com/office/powerpoint/2010/main" val="169944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5C89-D8B5-413F-84A8-2E75D99808B8}"/>
              </a:ext>
            </a:extLst>
          </p:cNvPr>
          <p:cNvSpPr>
            <a:spLocks noGrp="1"/>
          </p:cNvSpPr>
          <p:nvPr>
            <p:ph type="title"/>
          </p:nvPr>
        </p:nvSpPr>
        <p:spPr/>
        <p:txBody>
          <a:bodyPr/>
          <a:lstStyle/>
          <a:p>
            <a:r>
              <a:rPr lang="en-US" dirty="0"/>
              <a:t>Methodological Underpinning</a:t>
            </a:r>
          </a:p>
        </p:txBody>
      </p:sp>
      <p:pic>
        <p:nvPicPr>
          <p:cNvPr id="3" name="Picture 2">
            <a:extLst>
              <a:ext uri="{FF2B5EF4-FFF2-40B4-BE49-F238E27FC236}">
                <a16:creationId xmlns:a16="http://schemas.microsoft.com/office/drawing/2014/main" id="{E2C3593B-7E94-4AC9-96FA-2C1DE16F360F}"/>
              </a:ext>
            </a:extLst>
          </p:cNvPr>
          <p:cNvPicPr>
            <a:picLocks noChangeAspect="1"/>
          </p:cNvPicPr>
          <p:nvPr/>
        </p:nvPicPr>
        <p:blipFill>
          <a:blip r:embed="rId2"/>
          <a:stretch>
            <a:fillRect/>
          </a:stretch>
        </p:blipFill>
        <p:spPr>
          <a:xfrm>
            <a:off x="80751" y="1839687"/>
            <a:ext cx="12277704" cy="3243942"/>
          </a:xfrm>
          <a:prstGeom prst="rect">
            <a:avLst/>
          </a:prstGeom>
        </p:spPr>
      </p:pic>
    </p:spTree>
    <p:extLst>
      <p:ext uri="{BB962C8B-B14F-4D97-AF65-F5344CB8AC3E}">
        <p14:creationId xmlns:p14="http://schemas.microsoft.com/office/powerpoint/2010/main" val="293504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D35E1-A8E5-4EEA-8BDA-CA9BFB4925C2}"/>
              </a:ext>
            </a:extLst>
          </p:cNvPr>
          <p:cNvPicPr>
            <a:picLocks noChangeAspect="1"/>
          </p:cNvPicPr>
          <p:nvPr/>
        </p:nvPicPr>
        <p:blipFill>
          <a:blip r:embed="rId2"/>
          <a:stretch>
            <a:fillRect/>
          </a:stretch>
        </p:blipFill>
        <p:spPr>
          <a:xfrm>
            <a:off x="2312276" y="0"/>
            <a:ext cx="7567448" cy="6858000"/>
          </a:xfrm>
          <a:prstGeom prst="rect">
            <a:avLst/>
          </a:prstGeom>
        </p:spPr>
      </p:pic>
    </p:spTree>
    <p:extLst>
      <p:ext uri="{BB962C8B-B14F-4D97-AF65-F5344CB8AC3E}">
        <p14:creationId xmlns:p14="http://schemas.microsoft.com/office/powerpoint/2010/main" val="161373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1615</Words>
  <Application>Microsoft Office PowerPoint</Application>
  <PresentationFormat>Widescreen</PresentationFormat>
  <Paragraphs>186</Paragraphs>
  <Slides>42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等线</vt:lpstr>
      <vt:lpstr>等线 Light</vt:lpstr>
      <vt:lpstr>宋体</vt:lpstr>
      <vt:lpstr>Arial</vt:lpstr>
      <vt:lpstr>Arial Black</vt:lpstr>
      <vt:lpstr>Calibri</vt:lpstr>
      <vt:lpstr>Calibri Light</vt:lpstr>
      <vt:lpstr>Times New Roman</vt:lpstr>
      <vt:lpstr>Office Theme</vt:lpstr>
      <vt:lpstr>Political and Institutional Determinants  of Chinese MNCs</vt:lpstr>
      <vt:lpstr>China Goes Global (2006-Present) www.chinagoesglobal.org </vt:lpstr>
      <vt:lpstr>Why Study Chinese FDI?</vt:lpstr>
      <vt:lpstr>Mercator’s Chinese OFDI Stock Projections</vt:lpstr>
      <vt:lpstr>PowerPoint Presentation</vt:lpstr>
      <vt:lpstr>Synthesis of Recent Works</vt:lpstr>
      <vt:lpstr>PowerPoint Presentation</vt:lpstr>
      <vt:lpstr>Methodological Underpinning</vt:lpstr>
      <vt:lpstr>PowerPoint Presentation</vt:lpstr>
      <vt:lpstr>PowerPoint Presentation</vt:lpstr>
      <vt:lpstr>PowerPoint Presentation</vt:lpstr>
      <vt:lpstr>PowerPoint Presentation</vt:lpstr>
      <vt:lpstr>PowerPoint Presentation</vt:lpstr>
      <vt:lpstr>PowerPoint Presentation</vt:lpstr>
      <vt:lpstr>Political Risk and Chinese Outward Investment</vt:lpstr>
      <vt:lpstr>CMNC Motivations for OFDI</vt:lpstr>
      <vt:lpstr>PowerPoint Presentation</vt:lpstr>
      <vt:lpstr>1. Voice and Accountability</vt:lpstr>
      <vt:lpstr>2. Political Stability</vt:lpstr>
      <vt:lpstr>3. Government Effectiveness</vt:lpstr>
      <vt:lpstr>4. Regulatory Quality</vt:lpstr>
      <vt:lpstr>5. Rule of Law</vt:lpstr>
      <vt:lpstr>6. Control of Corruption</vt:lpstr>
      <vt:lpstr>Data Problems</vt:lpstr>
      <vt:lpstr>PowerPoint Presentation</vt:lpstr>
      <vt:lpstr>Methods and Results</vt:lpstr>
      <vt:lpstr>Results</vt:lpstr>
      <vt:lpstr>Theoretical and Policy Implications</vt:lpstr>
      <vt:lpstr>Vexing Research Questions</vt:lpstr>
      <vt:lpstr>PowerPoint Presentation</vt:lpstr>
      <vt:lpstr>PowerPoint Presentation</vt:lpstr>
      <vt:lpstr>Rugman’s Review</vt:lpstr>
      <vt:lpstr>Rugman’s 2x2 Model/Theory</vt:lpstr>
      <vt:lpstr>Host Market Investment Motivations Dunning and Lundan</vt:lpstr>
      <vt:lpstr>Deconstructing Firm-Specific Advantages Simon Collinson on FSAs</vt:lpstr>
      <vt:lpstr>Classifying Firms by Ownership and Organization Yadong Luo: Ownership-Diversification Matrix 中国国际企业/跨国公司的类型：所有权-多样化矩阵</vt:lpstr>
      <vt:lpstr>A Critique of OLI JF Hennart: Theory of EMM</vt:lpstr>
      <vt:lpstr>Conditions for Theoretical Adaptation</vt:lpstr>
      <vt:lpstr>Boundary Conditions Vary</vt:lpstr>
      <vt:lpstr>Cost-Benefit of Chinese Investment</vt:lpstr>
      <vt:lpstr>One Belt, One Road, One Circle, and  One Sky</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Risk and Chinese Investment</dc:title>
  <dc:creator>Ilan Alon</dc:creator>
  <cp:lastModifiedBy>Ilan Alon</cp:lastModifiedBy>
  <cp:revision>3</cp:revision>
  <dcterms:created xsi:type="dcterms:W3CDTF">2017-07-05T09:30:52Z</dcterms:created>
  <dcterms:modified xsi:type="dcterms:W3CDTF">2018-10-10T20:08:47Z</dcterms:modified>
</cp:coreProperties>
</file>